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0" r:id="rId6"/>
    <p:sldId id="261"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79CDFD-574F-4BD5-8A12-DAC3B983DA08}" type="datetimeFigureOut">
              <a:rPr lang="en-US" smtClean="0"/>
              <a:pPr/>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79CDFD-574F-4BD5-8A12-DAC3B983DA08}" type="datetimeFigureOut">
              <a:rPr lang="en-US" smtClean="0"/>
              <a:pPr/>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79CDFD-574F-4BD5-8A12-DAC3B983DA08}" type="datetimeFigureOut">
              <a:rPr lang="en-US" smtClean="0"/>
              <a:pPr/>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79CDFD-574F-4BD5-8A12-DAC3B983DA08}" type="datetimeFigureOut">
              <a:rPr lang="en-US" smtClean="0"/>
              <a:pPr/>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79CDFD-574F-4BD5-8A12-DAC3B983DA08}" type="datetimeFigureOut">
              <a:rPr lang="en-US" smtClean="0"/>
              <a:pPr/>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79CDFD-574F-4BD5-8A12-DAC3B983DA08}" type="datetimeFigureOut">
              <a:rPr lang="en-US" smtClean="0"/>
              <a:pPr/>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79CDFD-574F-4BD5-8A12-DAC3B983DA08}" type="datetimeFigureOut">
              <a:rPr lang="en-US" smtClean="0"/>
              <a:pPr/>
              <a:t>3/14/2013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79CDFD-574F-4BD5-8A12-DAC3B983DA08}" type="datetimeFigureOut">
              <a:rPr lang="en-US" smtClean="0"/>
              <a:pPr/>
              <a:t>3/14/2013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9CDFD-574F-4BD5-8A12-DAC3B983DA08}" type="datetimeFigureOut">
              <a:rPr lang="en-US" smtClean="0"/>
              <a:pPr/>
              <a:t>3/14/2013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79CDFD-574F-4BD5-8A12-DAC3B983DA08}" type="datetimeFigureOut">
              <a:rPr lang="en-US" smtClean="0"/>
              <a:pPr/>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79CDFD-574F-4BD5-8A12-DAC3B983DA08}" type="datetimeFigureOut">
              <a:rPr lang="en-US" smtClean="0"/>
              <a:pPr/>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13303-BFE9-44CA-B04C-248C803FB5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9CDFD-574F-4BD5-8A12-DAC3B983DA08}" type="datetimeFigureOut">
              <a:rPr lang="en-US" smtClean="0"/>
              <a:pPr/>
              <a:t>3/14/2013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13303-BFE9-44CA-B04C-248C803FB5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2" Type="http://schemas.openxmlformats.org/officeDocument/2006/relationships/hyperlink" Target="http://www.ietf.org/rfc/rfc5378.txt" TargetMode="External"/><Relationship Id="rId1" Type="http://schemas.openxmlformats.org/officeDocument/2006/relationships/slideLayout" Target="../slideLayouts/slideLayout2.xml"/><Relationship Id="rId4" Type="http://schemas.openxmlformats.org/officeDocument/2006/relationships/hyperlink" Target="http://www.ietf.org/rfc/rfc4879.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datatracker.ietf.org/doc/draft-davidson-sacm-asr/" TargetMode="External"/><Relationship Id="rId2" Type="http://schemas.openxmlformats.org/officeDocument/2006/relationships/hyperlink" Target="http://datatracker.ietf.org/doc/draft-booth-sacm-vuln-model/" TargetMode="External"/><Relationship Id="rId1" Type="http://schemas.openxmlformats.org/officeDocument/2006/relationships/slideLayout" Target="../slideLayouts/slideLayout2.xml"/><Relationship Id="rId6" Type="http://schemas.openxmlformats.org/officeDocument/2006/relationships/hyperlink" Target="http://datatracker.ietf.org/doc/draft-waltermire-content-repository/" TargetMode="External"/><Relationship Id="rId5" Type="http://schemas.openxmlformats.org/officeDocument/2006/relationships/hyperlink" Target="http://datatracker.ietf.org/doc/draft-montville-sacm-asset-identification/" TargetMode="External"/><Relationship Id="rId4" Type="http://schemas.openxmlformats.org/officeDocument/2006/relationships/hyperlink" Target="http://datatracker.ietf.org/doc/draft-hanna-sacm-assessment-protocol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ietf.org/mail-archive/web/sacm" TargetMode="External"/><Relationship Id="rId2" Type="http://schemas.openxmlformats.org/officeDocument/2006/relationships/hyperlink" Target="http://www.ietf.org/mailman/listinfo/sac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SACM BOF</a:t>
            </a:r>
            <a:br>
              <a:rPr lang="en-US" dirty="0" smtClean="0"/>
            </a:br>
            <a:r>
              <a:rPr lang="en-US" dirty="0" smtClean="0"/>
              <a:t>March 14, 2013</a:t>
            </a:r>
            <a:br>
              <a:rPr lang="en-US" dirty="0" smtClean="0"/>
            </a:br>
            <a:r>
              <a:rPr lang="en-US" dirty="0" smtClean="0"/>
              <a:t>IETF-86, </a:t>
            </a:r>
            <a:r>
              <a:rPr lang="en-US" dirty="0" smtClean="0"/>
              <a:t>Orlando</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US" dirty="0" smtClean="0"/>
              <a:t>        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r>
              <a:rPr lang="en-US" dirty="0" smtClean="0"/>
              <a:t>The IETF plenary session</a:t>
            </a:r>
          </a:p>
          <a:p>
            <a:pPr lvl="1"/>
            <a:r>
              <a:rPr lang="en-US" dirty="0" smtClean="0"/>
              <a:t>The IESG, or any member thereof on behalf of the IESG</a:t>
            </a:r>
          </a:p>
          <a:p>
            <a:pPr lvl="1"/>
            <a:r>
              <a:rPr lang="en-US" dirty="0" smtClean="0"/>
              <a:t>Any IETF mailing list, including the IETF list itself, any working group or design team list, or any other list functioning under IETF auspices </a:t>
            </a:r>
          </a:p>
          <a:p>
            <a:pPr lvl="1"/>
            <a:r>
              <a:rPr lang="en-US" dirty="0" smtClean="0"/>
              <a:t>Any IETF working group or portion thereof</a:t>
            </a:r>
          </a:p>
          <a:p>
            <a:pPr lvl="1"/>
            <a:r>
              <a:rPr lang="en-US" dirty="0" smtClean="0"/>
              <a:t>Any Birds of a Feather (BOF) session</a:t>
            </a:r>
          </a:p>
          <a:p>
            <a:pPr lvl="1"/>
            <a:r>
              <a:rPr lang="en-US" dirty="0" smtClean="0"/>
              <a:t>The IAB or any member thereof on behalf of the IAB</a:t>
            </a:r>
          </a:p>
          <a:p>
            <a:pPr lvl="1"/>
            <a:r>
              <a:rPr lang="en-US" dirty="0" smtClean="0"/>
              <a:t>The RFC Editor or the Internet-Drafts function</a:t>
            </a:r>
          </a:p>
          <a:p>
            <a:pPr>
              <a:buNone/>
            </a:pPr>
            <a:r>
              <a:rPr lang="en-US" dirty="0" smtClean="0"/>
              <a:t>         All IETF Contributions are subject to the rules of </a:t>
            </a:r>
            <a:r>
              <a:rPr lang="en-US" dirty="0" smtClean="0">
                <a:hlinkClick r:id="rId2" action="ppaction://hlinkfile"/>
              </a:rPr>
              <a:t>RFC 5378</a:t>
            </a:r>
            <a:r>
              <a:rPr lang="en-US" dirty="0" smtClean="0"/>
              <a:t> and </a:t>
            </a:r>
            <a:r>
              <a:rPr lang="en-US" dirty="0" smtClean="0">
                <a:hlinkClick r:id="rId3" action="ppaction://hlinkfile"/>
              </a:rPr>
              <a:t>RFC 3979</a:t>
            </a:r>
            <a:r>
              <a:rPr lang="en-US" dirty="0" smtClean="0"/>
              <a:t> (updated by </a:t>
            </a:r>
            <a:r>
              <a:rPr lang="en-US" dirty="0" smtClean="0">
                <a:hlinkClick r:id="rId4" action="ppaction://hlinkfile"/>
              </a:rPr>
              <a:t>RFC 4879</a:t>
            </a:r>
            <a:r>
              <a:rPr lang="en-US" dirty="0" smtClean="0"/>
              <a:t>). </a:t>
            </a:r>
          </a:p>
          <a:p>
            <a:pPr>
              <a:buNone/>
            </a:pPr>
            <a:r>
              <a:rPr lang="en-US" dirty="0" smtClean="0"/>
              <a:t>         Statements made outside of an IETF session, mailing list or other function, that are clearly not  intended to be input to an IETF activity, group or function, are not IETF Contributions in the context   of this notice.</a:t>
            </a:r>
          </a:p>
          <a:p>
            <a:pPr>
              <a:buNone/>
            </a:pPr>
            <a:r>
              <a:rPr lang="en-US" dirty="0"/>
              <a:t> </a:t>
            </a:r>
            <a:r>
              <a:rPr lang="en-US" dirty="0" smtClean="0"/>
              <a:t>       Please consult </a:t>
            </a:r>
            <a:r>
              <a:rPr lang="en-US" dirty="0" smtClean="0">
                <a:hlinkClick r:id="rId2" action="ppaction://hlinkfile"/>
              </a:rPr>
              <a:t>RFC 5378</a:t>
            </a:r>
            <a:r>
              <a:rPr lang="en-US" dirty="0" smtClean="0"/>
              <a:t> and </a:t>
            </a:r>
            <a:r>
              <a:rPr lang="en-US" dirty="0" smtClean="0">
                <a:hlinkClick r:id="rId3" action="ppaction://hlinkfile"/>
              </a:rPr>
              <a:t>RFC 3979</a:t>
            </a:r>
            <a:r>
              <a:rPr lang="en-US" dirty="0" smtClean="0"/>
              <a:t> for details.</a:t>
            </a:r>
          </a:p>
          <a:p>
            <a:pPr>
              <a:buNone/>
            </a:pPr>
            <a:r>
              <a:rPr lang="en-US" dirty="0"/>
              <a:t> </a:t>
            </a:r>
            <a:r>
              <a:rPr lang="en-US" dirty="0" smtClean="0"/>
              <a:t>       A participant in any IETF activity is deemed to accept all IETF rules of process, as documented in Best Current Practices RFCs and IESG Statements.</a:t>
            </a:r>
          </a:p>
          <a:p>
            <a:pPr>
              <a:buNone/>
            </a:pPr>
            <a:r>
              <a:rPr lang="en-US" dirty="0" smtClean="0"/>
              <a:t>        A participant in any IETF activity acknowledges that written, audio and video records of meetings may be made and may be available to the public.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smtClean="0"/>
              <a:t>1. Note Well, Note Takers, Jabber Scribes, Agenda Bashing - 5 min </a:t>
            </a:r>
          </a:p>
          <a:p>
            <a:r>
              <a:rPr lang="en-US" dirty="0" smtClean="0"/>
              <a:t>2. SACM Use Cases - David Waltermire, Adam Montville - 30 min http://www.ietf.org/id/draft-waltermire-sacm-use-cases-04.txt </a:t>
            </a:r>
          </a:p>
          <a:p>
            <a:r>
              <a:rPr lang="en-US" dirty="0" smtClean="0"/>
              <a:t>3. SACM Architecture - David Waltermire - 25 min http://www.ietf.org/id/draft-waltermire-sacm-architecture-00.txt </a:t>
            </a:r>
          </a:p>
          <a:p>
            <a:r>
              <a:rPr lang="en-US" dirty="0" smtClean="0"/>
              <a:t>4. Solutions Contributions * (* there are three 10 min available slots, slot times will be allocated based on new Internet-Drafts submitted after IETF-85) </a:t>
            </a:r>
          </a:p>
          <a:p>
            <a:r>
              <a:rPr lang="en-US" dirty="0" smtClean="0"/>
              <a:t>5. Scope and Charter Discussion - 20 min </a:t>
            </a:r>
          </a:p>
          <a:p>
            <a:r>
              <a:rPr lang="en-US" dirty="0" smtClean="0"/>
              <a:t>6. BOF Questions - 10 min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Solutions Contributions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Submitted prior to IETF-85 and presented and discussed in the first BOF: </a:t>
            </a:r>
            <a:endParaRPr lang="en-US" dirty="0" smtClean="0"/>
          </a:p>
          <a:p>
            <a:pPr lvl="1"/>
            <a:r>
              <a:rPr lang="en-US" u="sng" dirty="0" smtClean="0">
                <a:hlinkClick r:id="rId2"/>
              </a:rPr>
              <a:t>http://datatracker.ietf.org/doc/draft-booth-sacm-vuln-model/</a:t>
            </a:r>
            <a:endParaRPr lang="en-US" dirty="0" smtClean="0"/>
          </a:p>
          <a:p>
            <a:pPr lvl="1"/>
            <a:r>
              <a:rPr lang="en-US" u="sng" dirty="0" smtClean="0">
                <a:hlinkClick r:id="rId3"/>
              </a:rPr>
              <a:t>http://datatracker.ietf.org/doc/draft-davidson-sacm-asr/</a:t>
            </a:r>
            <a:endParaRPr lang="en-US" dirty="0" smtClean="0"/>
          </a:p>
          <a:p>
            <a:pPr lvl="1"/>
            <a:r>
              <a:rPr lang="en-US" u="sng" dirty="0" smtClean="0">
                <a:hlinkClick r:id="rId4"/>
              </a:rPr>
              <a:t>http://datatracker.ietf.org/doc/draft-hanna-sacm-assessment-protocols/</a:t>
            </a:r>
            <a:endParaRPr lang="en-US" dirty="0" smtClean="0"/>
          </a:p>
          <a:p>
            <a:pPr lvl="1"/>
            <a:r>
              <a:rPr lang="en-US" u="sng" dirty="0" smtClean="0">
                <a:hlinkClick r:id="rId5"/>
              </a:rPr>
              <a:t>http://datatracker.ietf.org/doc/draft-montville-sacm-asset-identification/</a:t>
            </a:r>
            <a:endParaRPr lang="en-US" dirty="0" smtClean="0"/>
          </a:p>
          <a:p>
            <a:pPr lvl="1"/>
            <a:r>
              <a:rPr lang="en-US" u="sng" dirty="0" smtClean="0">
                <a:hlinkClick r:id="rId6"/>
              </a:rPr>
              <a:t>http://datatracker.ietf.org/doc/draft-waltermire-content-repository/</a:t>
            </a:r>
            <a:endParaRPr lang="en-US" dirty="0" smtClean="0"/>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Proposed Charter</a:t>
            </a:r>
            <a:endParaRPr lang="en-US" dirty="0"/>
          </a:p>
        </p:txBody>
      </p:sp>
      <p:sp>
        <p:nvSpPr>
          <p:cNvPr id="3" name="Content Placeholder 2"/>
          <p:cNvSpPr>
            <a:spLocks noGrp="1"/>
          </p:cNvSpPr>
          <p:nvPr>
            <p:ph idx="1"/>
          </p:nvPr>
        </p:nvSpPr>
        <p:spPr>
          <a:xfrm>
            <a:off x="457200" y="1066800"/>
            <a:ext cx="8229600" cy="5562600"/>
          </a:xfrm>
        </p:spPr>
        <p:txBody>
          <a:bodyPr>
            <a:normAutofit fontScale="25000" lnSpcReduction="20000"/>
          </a:bodyPr>
          <a:lstStyle/>
          <a:p>
            <a:pPr>
              <a:buNone/>
            </a:pPr>
            <a:r>
              <a:rPr lang="en-US" sz="4000" dirty="0" smtClean="0"/>
              <a:t>Name: Security Automation and Continuous Monitoring (SACM)</a:t>
            </a:r>
          </a:p>
          <a:p>
            <a:pPr>
              <a:buNone/>
            </a:pPr>
            <a:r>
              <a:rPr lang="en-US" sz="4000" dirty="0" smtClean="0"/>
              <a:t>AREA: Security</a:t>
            </a:r>
          </a:p>
          <a:p>
            <a:pPr>
              <a:buNone/>
            </a:pPr>
            <a:r>
              <a:rPr lang="en-US" sz="4000" dirty="0" smtClean="0"/>
              <a:t> </a:t>
            </a:r>
          </a:p>
          <a:p>
            <a:pPr>
              <a:buNone/>
            </a:pPr>
            <a:r>
              <a:rPr lang="en-US" sz="4000" dirty="0" smtClean="0"/>
              <a:t>Chairs:</a:t>
            </a:r>
          </a:p>
          <a:p>
            <a:pPr>
              <a:buNone/>
            </a:pPr>
            <a:r>
              <a:rPr lang="en-US" sz="4000" dirty="0" smtClean="0"/>
              <a:t>TBD</a:t>
            </a:r>
          </a:p>
          <a:p>
            <a:pPr>
              <a:buNone/>
            </a:pPr>
            <a:r>
              <a:rPr lang="en-US" sz="4000" dirty="0" smtClean="0"/>
              <a:t>TBD</a:t>
            </a:r>
          </a:p>
          <a:p>
            <a:pPr>
              <a:buNone/>
            </a:pPr>
            <a:r>
              <a:rPr lang="en-US" sz="4000" dirty="0" smtClean="0"/>
              <a:t> </a:t>
            </a:r>
          </a:p>
          <a:p>
            <a:pPr>
              <a:buNone/>
            </a:pPr>
            <a:r>
              <a:rPr lang="en-US" sz="4000" dirty="0" smtClean="0"/>
              <a:t>Security Area Directors:</a:t>
            </a:r>
          </a:p>
          <a:p>
            <a:pPr>
              <a:buNone/>
            </a:pPr>
            <a:r>
              <a:rPr lang="en-US" sz="4000" dirty="0" smtClean="0"/>
              <a:t>     Stephen Farrell &lt;</a:t>
            </a:r>
            <a:r>
              <a:rPr lang="en-US" sz="4000" dirty="0" err="1" smtClean="0"/>
              <a:t>stephen.farrell</a:t>
            </a:r>
            <a:r>
              <a:rPr lang="en-US" sz="4000" dirty="0" smtClean="0"/>
              <a:t> at cs.tcd.ie&gt;</a:t>
            </a:r>
          </a:p>
          <a:p>
            <a:pPr>
              <a:buNone/>
            </a:pPr>
            <a:r>
              <a:rPr lang="en-US" sz="4000" dirty="0" smtClean="0"/>
              <a:t>     Sean Turner &lt;turners at ieca.com&gt;</a:t>
            </a:r>
          </a:p>
          <a:p>
            <a:pPr>
              <a:buNone/>
            </a:pPr>
            <a:r>
              <a:rPr lang="en-US" sz="4000" dirty="0" smtClean="0"/>
              <a:t> </a:t>
            </a:r>
          </a:p>
          <a:p>
            <a:pPr>
              <a:buNone/>
            </a:pPr>
            <a:r>
              <a:rPr lang="en-US" sz="4000" dirty="0" smtClean="0"/>
              <a:t>Security Area Advisor:</a:t>
            </a:r>
          </a:p>
          <a:p>
            <a:pPr>
              <a:buNone/>
            </a:pPr>
            <a:r>
              <a:rPr lang="en-US" sz="4000" dirty="0" smtClean="0"/>
              <a:t>     Sean Turner &lt;turners at ieca.com&gt;</a:t>
            </a:r>
          </a:p>
          <a:p>
            <a:pPr>
              <a:buNone/>
            </a:pPr>
            <a:r>
              <a:rPr lang="en-US" sz="4000" dirty="0" smtClean="0"/>
              <a:t> </a:t>
            </a:r>
          </a:p>
          <a:p>
            <a:pPr>
              <a:buNone/>
            </a:pPr>
            <a:r>
              <a:rPr lang="en-US" sz="4000" dirty="0" smtClean="0"/>
              <a:t>Mailing Lists:</a:t>
            </a:r>
          </a:p>
          <a:p>
            <a:pPr>
              <a:buNone/>
            </a:pPr>
            <a:r>
              <a:rPr lang="en-US" sz="4000" dirty="0" smtClean="0"/>
              <a:t>     General Discussion: sacm at ietf.org</a:t>
            </a:r>
          </a:p>
          <a:p>
            <a:pPr>
              <a:buNone/>
            </a:pPr>
            <a:r>
              <a:rPr lang="en-US" sz="4000" dirty="0" smtClean="0"/>
              <a:t>     To Subscribe:       </a:t>
            </a:r>
            <a:r>
              <a:rPr lang="en-US" sz="4000" u="sng" dirty="0" smtClean="0">
                <a:hlinkClick r:id="rId2"/>
              </a:rPr>
              <a:t>http://www.ietf.org/mailman/listinfo/sacm</a:t>
            </a:r>
            <a:endParaRPr lang="en-US" sz="4000" dirty="0" smtClean="0"/>
          </a:p>
          <a:p>
            <a:pPr>
              <a:buNone/>
            </a:pPr>
            <a:r>
              <a:rPr lang="en-US" sz="4000" dirty="0" smtClean="0"/>
              <a:t>     Archive:            </a:t>
            </a:r>
            <a:r>
              <a:rPr lang="en-US" sz="4000" u="sng" dirty="0" smtClean="0">
                <a:hlinkClick r:id="rId3"/>
              </a:rPr>
              <a:t>http://www.ietf.org/mail-archive/web/sacm</a:t>
            </a:r>
            <a:endParaRPr lang="en-US" sz="4000" dirty="0" smtClean="0"/>
          </a:p>
          <a:p>
            <a:pPr>
              <a:buNone/>
            </a:pPr>
            <a:r>
              <a:rPr lang="en-US" sz="4000" dirty="0" smtClean="0"/>
              <a:t> </a:t>
            </a:r>
          </a:p>
          <a:p>
            <a:pPr>
              <a:buNone/>
            </a:pPr>
            <a:r>
              <a:rPr lang="en-US" sz="4000" dirty="0" smtClean="0"/>
              <a:t>Description of Working Group</a:t>
            </a:r>
          </a:p>
          <a:p>
            <a:pPr>
              <a:buNone/>
            </a:pPr>
            <a:r>
              <a:rPr lang="en-US" sz="4000" dirty="0" smtClean="0"/>
              <a:t> </a:t>
            </a:r>
          </a:p>
          <a:p>
            <a:pPr>
              <a:buNone/>
            </a:pPr>
            <a:r>
              <a:rPr lang="en-US" sz="4000" dirty="0" smtClean="0"/>
              <a:t>Securing information and the systems that store, process, and transmit that information is a challenging task for organizations of all sizes, and many security practitioners spend most of their time on manual processes relegating them to ineffectiveness. The key to escaping this rut is security automation to collect, verify, and update system configurations with the ability to prioritize risk based on timely information about threats. This working group will develop security automation protocols and data format standards in support of information security processes and practices. These standards will help security practitioners to be more effective by automating routine tasks related to client and server security freeing them to focus on more advanced tasks. The initial focus of this work is to address enterprise use cases pertaining to the assessment of endpoint posture (using the definitions of Endpoint and Posture from RFC 5209).</a:t>
            </a:r>
          </a:p>
          <a:p>
            <a:pPr>
              <a:buNone/>
            </a:pPr>
            <a:r>
              <a:rPr lang="en-US" sz="4000" dirty="0" smtClean="0"/>
              <a:t> </a:t>
            </a:r>
          </a:p>
          <a:p>
            <a:pPr>
              <a:buNone/>
            </a:pPr>
            <a:r>
              <a:rPr lang="en-US" sz="4000" dirty="0" smtClean="0"/>
              <a:t>The working group will, whenever reasonable and possible, reuse existing protocols and mechanisms. Of particular interest to this working group are the security automation specifications supporting policy asset, change, configuration, and vulnerability management.</a:t>
            </a:r>
          </a:p>
          <a:p>
            <a:pPr>
              <a:buNone/>
            </a:pPr>
            <a:r>
              <a:rPr lang="en-US" sz="4000" dirty="0" smtClean="0"/>
              <a:t> </a:t>
            </a:r>
          </a:p>
          <a:p>
            <a:pPr>
              <a:buNone/>
            </a:pPr>
            <a:r>
              <a:rPr lang="en-US" sz="4000" dirty="0" smtClean="0"/>
              <a:t>There are multiple categories of problems in the security automation realm: enabling interoperable data exchanges through standardized protocols, defining expressions for particular domain concepts (i.e. data formats), establishing a standards-based foundation supporting the </a:t>
            </a:r>
            <a:r>
              <a:rPr lang="en-US" sz="4000" dirty="0" err="1" smtClean="0"/>
              <a:t>curation</a:t>
            </a:r>
            <a:r>
              <a:rPr lang="en-US" sz="4000" dirty="0" smtClean="0"/>
              <a:t> and exchange of security automation content collections in content repositories, and enabling interoperability through the development and use of standard interfaces and communication protocols. Content based on rich and extensible data standards and protocols will provide the authoritative instructions needed by data-driven tools to enable the automated collection of configuration and vulnerability data pertaining to enterprise assets. Information produced by these tools will provide accurate and timely situational awareness in support of organizational decision making.</a:t>
            </a:r>
          </a:p>
          <a:p>
            <a:pPr>
              <a:buNone/>
            </a:pPr>
            <a:r>
              <a:rPr lang="en-US" sz="4000" dirty="0" smtClean="0"/>
              <a:t> </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Charter (2)</a:t>
            </a:r>
            <a:endParaRPr lang="en-US" dirty="0"/>
          </a:p>
        </p:txBody>
      </p:sp>
      <p:sp>
        <p:nvSpPr>
          <p:cNvPr id="3" name="Content Placeholder 2"/>
          <p:cNvSpPr>
            <a:spLocks noGrp="1"/>
          </p:cNvSpPr>
          <p:nvPr>
            <p:ph idx="1"/>
          </p:nvPr>
        </p:nvSpPr>
        <p:spPr>
          <a:xfrm>
            <a:off x="457200" y="1295400"/>
            <a:ext cx="8229600" cy="4953000"/>
          </a:xfrm>
        </p:spPr>
        <p:txBody>
          <a:bodyPr>
            <a:noAutofit/>
          </a:bodyPr>
          <a:lstStyle/>
          <a:p>
            <a:pPr>
              <a:buNone/>
            </a:pPr>
            <a:r>
              <a:rPr lang="en-US" sz="1100" dirty="0" smtClean="0"/>
              <a:t>The data exchange protocols will need to support several exchange types including requesting assessments and reporting on assessment results. Exchanging information across organizational boundaries will not be within scope for this effort at this time.</a:t>
            </a:r>
          </a:p>
          <a:p>
            <a:pPr>
              <a:buNone/>
            </a:pPr>
            <a:r>
              <a:rPr lang="en-US" sz="1100" dirty="0" smtClean="0"/>
              <a:t> </a:t>
            </a:r>
          </a:p>
          <a:p>
            <a:pPr>
              <a:buNone/>
            </a:pPr>
            <a:r>
              <a:rPr lang="en-US" sz="1100" dirty="0" smtClean="0"/>
              <a:t>This working group will provide solutions to these categories of problems and the main areas of focus for this working group are described as follows:</a:t>
            </a:r>
          </a:p>
          <a:p>
            <a:pPr>
              <a:buNone/>
            </a:pPr>
            <a:r>
              <a:rPr lang="en-US" sz="1100" dirty="0" smtClean="0"/>
              <a:t> </a:t>
            </a:r>
          </a:p>
          <a:p>
            <a:pPr>
              <a:buNone/>
            </a:pPr>
            <a:r>
              <a:rPr lang="en-US" sz="1100" dirty="0" smtClean="0"/>
              <a:t>1. One or a set of standards to enable assessment of endpoint posture.</a:t>
            </a:r>
          </a:p>
          <a:p>
            <a:pPr>
              <a:buNone/>
            </a:pPr>
            <a:r>
              <a:rPr lang="en-US" sz="1100" dirty="0" smtClean="0"/>
              <a:t>   This area of focus provides for necessary language and data</a:t>
            </a:r>
          </a:p>
          <a:p>
            <a:pPr>
              <a:buNone/>
            </a:pPr>
            <a:r>
              <a:rPr lang="en-US" sz="1100" dirty="0" smtClean="0"/>
              <a:t>   format specifications.</a:t>
            </a:r>
          </a:p>
          <a:p>
            <a:pPr>
              <a:buNone/>
            </a:pPr>
            <a:r>
              <a:rPr lang="en-US" sz="1100" dirty="0" smtClean="0"/>
              <a:t> </a:t>
            </a:r>
          </a:p>
          <a:p>
            <a:pPr>
              <a:buNone/>
            </a:pPr>
            <a:r>
              <a:rPr lang="en-US" sz="1100" dirty="0" smtClean="0"/>
              <a:t>2. One or a set of standards for interacting with repositories of content</a:t>
            </a:r>
          </a:p>
          <a:p>
            <a:pPr>
              <a:buNone/>
            </a:pPr>
            <a:r>
              <a:rPr lang="en-US" sz="1100" dirty="0" smtClean="0"/>
              <a:t>   related to assessment of endpoint posture.</a:t>
            </a:r>
          </a:p>
          <a:p>
            <a:pPr>
              <a:buNone/>
            </a:pPr>
            <a:r>
              <a:rPr lang="en-US" sz="1100" dirty="0" smtClean="0"/>
              <a:t> </a:t>
            </a:r>
          </a:p>
          <a:p>
            <a:pPr>
              <a:buNone/>
            </a:pPr>
            <a:r>
              <a:rPr lang="en-US" sz="1100" dirty="0" smtClean="0"/>
              <a:t>In accordance with existing IETF processes, the group will communicate with and invite participation from other relevant standards bodies and groups, and if necessary reuse existing liaison relationships or request the establishment of new liaison relationships, </a:t>
            </a:r>
          </a:p>
          <a:p>
            <a:pPr>
              <a:buNone/>
            </a:pPr>
            <a:r>
              <a:rPr lang="en-US" sz="1100" dirty="0" smtClean="0"/>
              <a:t> </a:t>
            </a:r>
          </a:p>
          <a:p>
            <a:pPr>
              <a:buNone/>
            </a:pPr>
            <a:r>
              <a:rPr lang="en-US" sz="1100" dirty="0" smtClean="0"/>
              <a:t>This working group will achieve the following milestones:</a:t>
            </a:r>
          </a:p>
          <a:p>
            <a:pPr>
              <a:buNone/>
            </a:pPr>
            <a:r>
              <a:rPr lang="en-US" sz="1100" dirty="0" smtClean="0"/>
              <a:t> </a:t>
            </a:r>
          </a:p>
          <a:p>
            <a:pPr>
              <a:buNone/>
            </a:pPr>
            <a:r>
              <a:rPr lang="en-US" sz="1100" dirty="0" smtClean="0"/>
              <a:t>- An Informational document on Use Cases and Requirements</a:t>
            </a:r>
          </a:p>
          <a:p>
            <a:pPr>
              <a:buNone/>
            </a:pPr>
            <a:r>
              <a:rPr lang="en-US" sz="1100" dirty="0" smtClean="0"/>
              <a:t>- An Informational document on SACM Architecture</a:t>
            </a:r>
          </a:p>
          <a:p>
            <a:pPr>
              <a:buNone/>
            </a:pPr>
            <a:r>
              <a:rPr lang="en-US" sz="1100" dirty="0" smtClean="0"/>
              <a:t>- A Standards Track document to define a protocol for interacting</a:t>
            </a:r>
          </a:p>
          <a:p>
            <a:pPr>
              <a:buNone/>
            </a:pPr>
            <a:r>
              <a:rPr lang="en-US" sz="1100" dirty="0" smtClean="0"/>
              <a:t>  with content repositories</a:t>
            </a:r>
          </a:p>
          <a:p>
            <a:pPr>
              <a:buNone/>
            </a:pPr>
            <a:r>
              <a:rPr lang="en-US" sz="1100" dirty="0" smtClean="0"/>
              <a:t>- Standards Track documents specifying communication protocols and</a:t>
            </a:r>
          </a:p>
          <a:p>
            <a:pPr>
              <a:buNone/>
            </a:pPr>
            <a:r>
              <a:rPr lang="en-US" sz="1100" dirty="0" smtClean="0"/>
              <a:t>  data formats used for assessment of endpoint posture</a:t>
            </a:r>
          </a:p>
          <a:p>
            <a:pPr>
              <a:buNone/>
            </a:pPr>
            <a:r>
              <a:rPr lang="en-US" sz="1100" dirty="0" smtClean="0"/>
              <a:t> </a:t>
            </a:r>
          </a:p>
          <a:p>
            <a:pPr>
              <a:buNone/>
            </a:pPr>
            <a:r>
              <a:rPr lang="en-US" sz="1100" dirty="0" smtClean="0"/>
              <a:t>After these work items have been submitted to and approved by the IESG, the WG will recharter or close.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BOF Questions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A. Should IETF take-up the work described by the Scope and Charter**? (yes, no, no opinion) (** with possible modifications discussed today) </a:t>
            </a:r>
          </a:p>
          <a:p>
            <a:r>
              <a:rPr lang="en-US" dirty="0" smtClean="0"/>
              <a:t>B. Indicate your intent to actively contribute to this work in IETF***. (yes, no, no opinion) (*** if taken-up in the approximate form described)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524</Words>
  <Application>Microsoft Office PowerPoint</Application>
  <PresentationFormat>On-screen Show (4:3)</PresentationFormat>
  <Paragraphs>84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SACM BOF March 14, 2013 IETF-86, Orlando</vt:lpstr>
      <vt:lpstr>Note Well</vt:lpstr>
      <vt:lpstr>Agenda</vt:lpstr>
      <vt:lpstr>Solutions Contributions </vt:lpstr>
      <vt:lpstr>Proposed Charter</vt:lpstr>
      <vt:lpstr>Proposed Charter (2)</vt:lpstr>
      <vt:lpstr>BOF Questions</vt:lpstr>
    </vt:vector>
  </TitlesOfParts>
  <Company>Avaya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Romascanu, Dan (Dan)</dc:creator>
  <cp:lastModifiedBy>Romascanu, Dan (Dan)</cp:lastModifiedBy>
  <cp:revision>20</cp:revision>
  <dcterms:created xsi:type="dcterms:W3CDTF">2012-11-05T14:26:01Z</dcterms:created>
  <dcterms:modified xsi:type="dcterms:W3CDTF">2013-03-13T23:46:36Z</dcterms:modified>
</cp:coreProperties>
</file>