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657" autoAdjust="0"/>
  </p:normalViewPr>
  <p:slideViewPr>
    <p:cSldViewPr>
      <p:cViewPr varScale="1">
        <p:scale>
          <a:sx n="92" d="100"/>
          <a:sy n="92" d="100"/>
        </p:scale>
        <p:origin x="-217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4BFEFF-907E-4FCA-9D91-527372FB1E62}" type="datetimeFigureOut">
              <a:rPr lang="en-US" smtClean="0"/>
              <a:t>3/13/2013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83809F-D26E-4CA6-9E23-85F4352A884B}" type="slidenum">
              <a:rPr lang="en-US" smtClean="0"/>
              <a:t>‹#›</a:t>
            </a:fld>
            <a:endParaRPr lang="en-US"/>
          </a:p>
        </p:txBody>
      </p:sp>
    </p:spTree>
    <p:extLst>
      <p:ext uri="{BB962C8B-B14F-4D97-AF65-F5344CB8AC3E}">
        <p14:creationId xmlns:p14="http://schemas.microsoft.com/office/powerpoint/2010/main" val="4084706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If we were to start SCIM from scratch, then starting with vCard would have made sense.</a:t>
            </a:r>
          </a:p>
          <a:p>
            <a:r>
              <a:rPr lang="en-US" sz="1200" b="0" i="0" kern="1200" dirty="0" smtClean="0">
                <a:solidFill>
                  <a:schemeClr val="tx1"/>
                </a:solidFill>
                <a:effectLst/>
                <a:latin typeface="+mn-lt"/>
                <a:ea typeface="+mn-ea"/>
                <a:cs typeface="+mn-cs"/>
              </a:rPr>
              <a:t>The risk of losing backward compatibility with existing running code is a threat to adoption of SCIM</a:t>
            </a:r>
          </a:p>
          <a:p>
            <a:r>
              <a:rPr lang="en-US" sz="1200" b="0" i="0" kern="1200" dirty="0" smtClean="0">
                <a:solidFill>
                  <a:schemeClr val="tx1"/>
                </a:solidFill>
                <a:effectLst/>
                <a:latin typeface="+mn-lt"/>
                <a:ea typeface="+mn-ea"/>
                <a:cs typeface="+mn-cs"/>
              </a:rPr>
              <a:t>The time it would still take to settle on a JSON representation of vCard puts the SCIM deadlines at risk</a:t>
            </a:r>
          </a:p>
          <a:p>
            <a:r>
              <a:rPr lang="en-US" sz="1200" b="0" i="0" kern="1200" dirty="0" smtClean="0">
                <a:solidFill>
                  <a:schemeClr val="tx1"/>
                </a:solidFill>
                <a:effectLst/>
                <a:latin typeface="+mn-lt"/>
                <a:ea typeface="+mn-ea"/>
                <a:cs typeface="+mn-cs"/>
              </a:rPr>
              <a:t>At ratification time, the IETF may take issue with SCIM for defining a separate standard for similar data</a:t>
            </a:r>
          </a:p>
          <a:p>
            <a:r>
              <a:rPr lang="en-US" sz="1200" b="0" i="0" kern="1200" dirty="0" smtClean="0">
                <a:solidFill>
                  <a:schemeClr val="tx1"/>
                </a:solidFill>
                <a:effectLst/>
                <a:latin typeface="+mn-lt"/>
                <a:ea typeface="+mn-ea"/>
                <a:cs typeface="+mn-cs"/>
              </a:rPr>
              <a:t>Some of the vCard attributes are too loosely defined, and may be detrimental to </a:t>
            </a:r>
            <a:r>
              <a:rPr lang="en-US" sz="1200" b="0" i="0" kern="1200" dirty="0" err="1" smtClean="0">
                <a:solidFill>
                  <a:schemeClr val="tx1"/>
                </a:solidFill>
                <a:effectLst/>
                <a:latin typeface="+mn-lt"/>
                <a:ea typeface="+mn-ea"/>
                <a:cs typeface="+mn-cs"/>
              </a:rPr>
              <a:t>interop</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SCIM can freely adopt aspects of vCard that are advantageous.</a:t>
            </a:r>
          </a:p>
          <a:p>
            <a:r>
              <a:rPr lang="en-US" sz="1200" b="0" i="0" kern="1200" dirty="0" smtClean="0">
                <a:solidFill>
                  <a:schemeClr val="tx1"/>
                </a:solidFill>
                <a:effectLst/>
                <a:latin typeface="+mn-lt"/>
                <a:ea typeface="+mn-ea"/>
                <a:cs typeface="+mn-cs"/>
              </a:rPr>
              <a:t>An important aspect of vCard to consider adopting is to use the existing IANA registration process for extensions</a:t>
            </a:r>
          </a:p>
          <a:p>
            <a:r>
              <a:rPr lang="en-US" sz="1200" b="0" i="0" kern="1200" dirty="0" smtClean="0">
                <a:solidFill>
                  <a:schemeClr val="tx1"/>
                </a:solidFill>
                <a:effectLst/>
                <a:latin typeface="+mn-lt"/>
                <a:ea typeface="+mn-ea"/>
                <a:cs typeface="+mn-cs"/>
              </a:rPr>
              <a:t>The valuable work on the SCIM-to-vCard mapping draft should continue as a separate effort, and should not gate the other SCIM schema issues.</a:t>
            </a:r>
          </a:p>
          <a:p>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dirty="0" smtClean="0"/>
              <a:t>Peter Saint-Andre:</a:t>
            </a:r>
          </a:p>
          <a:p>
            <a:endParaRPr lang="en-US" dirty="0" smtClean="0"/>
          </a:p>
          <a:p>
            <a:r>
              <a:rPr lang="en-US" dirty="0" smtClean="0"/>
              <a:t>My sense is still that, if we</a:t>
            </a:r>
          </a:p>
          <a:p>
            <a:r>
              <a:rPr lang="en-US" dirty="0" smtClean="0"/>
              <a:t>were designing from scratch, it might sense to look seriously at</a:t>
            </a:r>
          </a:p>
          <a:p>
            <a:r>
              <a:rPr lang="en-US" dirty="0" smtClean="0"/>
              <a:t>vCard, but that at this point there's really no deeply compelling</a:t>
            </a:r>
          </a:p>
          <a:p>
            <a:r>
              <a:rPr lang="en-US" dirty="0" smtClean="0"/>
              <a:t>reason (e.g., code reuse or interoperability) to change the format</a:t>
            </a:r>
          </a:p>
          <a:p>
            <a:r>
              <a:rPr lang="en-US" dirty="0" smtClean="0"/>
              <a:t>used in SCIM.</a:t>
            </a:r>
          </a:p>
          <a:p>
            <a:endParaRPr lang="en-US" dirty="0" smtClean="0"/>
          </a:p>
          <a:p>
            <a:r>
              <a:rPr lang="en-US" dirty="0" smtClean="0"/>
              <a:t>However, I reiterate that it's really important for this WG to "get it</a:t>
            </a:r>
          </a:p>
          <a:p>
            <a:r>
              <a:rPr lang="en-US" dirty="0" smtClean="0"/>
              <a:t>right" with regard to the extensibility model, and secondarily with</a:t>
            </a:r>
          </a:p>
          <a:p>
            <a:r>
              <a:rPr lang="en-US" dirty="0" smtClean="0"/>
              <a:t>regard to registration of extensions. I see the SCIM&lt;=&gt;</a:t>
            </a:r>
            <a:r>
              <a:rPr lang="en-US" dirty="0" err="1" smtClean="0"/>
              <a:t>vCArd</a:t>
            </a:r>
            <a:r>
              <a:rPr lang="en-US" dirty="0" smtClean="0"/>
              <a:t> mapping</a:t>
            </a:r>
          </a:p>
          <a:p>
            <a:r>
              <a:rPr lang="en-US" dirty="0" smtClean="0"/>
              <a:t>as tertiary but still of interest.</a:t>
            </a:r>
          </a:p>
          <a:p>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B83809F-D26E-4CA6-9E23-85F4352A884B}" type="slidenum">
              <a:rPr lang="en-US" smtClean="0"/>
              <a:t>2</a:t>
            </a:fld>
            <a:endParaRPr lang="en-US"/>
          </a:p>
        </p:txBody>
      </p:sp>
    </p:spTree>
    <p:extLst>
      <p:ext uri="{BB962C8B-B14F-4D97-AF65-F5344CB8AC3E}">
        <p14:creationId xmlns:p14="http://schemas.microsoft.com/office/powerpoint/2010/main" val="2536732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Chris:</a:t>
            </a:r>
          </a:p>
          <a:p>
            <a:r>
              <a:rPr lang="en-US" dirty="0" smtClean="0"/>
              <a:t>I think the heart of the topic that Tony is raising regarding schema flexibility is where to deal with mappings and which  side of the conversation performs the mapping (sample use case:  dumb SCIM client contains URL pointer to 'schema map' when posting to a SCIM endpoint).</a:t>
            </a:r>
          </a:p>
          <a:p>
            <a:r>
              <a:rPr lang="en-US" dirty="0" smtClean="0"/>
              <a:t>Tony's point is that if there is a way to have the map be dynamically retrieved/referenced, SCIM would be of more utility.</a:t>
            </a:r>
          </a:p>
          <a:p>
            <a:endParaRPr lang="en-US" dirty="0" smtClean="0"/>
          </a:p>
          <a:p>
            <a:endParaRPr lang="en-US" dirty="0" smtClean="0"/>
          </a:p>
          <a:p>
            <a:r>
              <a:rPr lang="en-US" dirty="0" smtClean="0"/>
              <a:t>Tony:</a:t>
            </a:r>
          </a:p>
          <a:p>
            <a:r>
              <a:rPr lang="en-US" dirty="0" smtClean="0"/>
              <a:t>Schema flexibility is sometimes data model flexibility rather than just schema.  The classic example of this problem is group membership:</a:t>
            </a:r>
          </a:p>
          <a:p>
            <a:r>
              <a:rPr lang="en-US" dirty="0" smtClean="0"/>
              <a:t> </a:t>
            </a:r>
          </a:p>
          <a:p>
            <a:r>
              <a:rPr lang="en-US" dirty="0" smtClean="0"/>
              <a:t>Client A: group membership should be an attribute of the group.  My client is going to modify the group to add a user by adding a value to the member attribute on the group.</a:t>
            </a:r>
          </a:p>
          <a:p>
            <a:r>
              <a:rPr lang="en-US" dirty="0" smtClean="0"/>
              <a:t>Client B: each user should have a </a:t>
            </a:r>
            <a:r>
              <a:rPr lang="en-US" dirty="0" err="1" smtClean="0"/>
              <a:t>memberOf</a:t>
            </a:r>
            <a:r>
              <a:rPr lang="en-US" dirty="0" smtClean="0"/>
              <a:t> attribute that says what groups the user is a member of.  My client reads the user to find it out what groups the user is in.</a:t>
            </a:r>
          </a:p>
          <a:p>
            <a:r>
              <a:rPr lang="en-US" dirty="0" smtClean="0"/>
              <a:t>Client C: each group membership should be an object in itself, with links to the group and to the user.  My client want to extend the schema of that object to capture membership expiration date, attestation parameters etc.  </a:t>
            </a:r>
          </a:p>
          <a:p>
            <a:r>
              <a:rPr lang="en-US" dirty="0" smtClean="0"/>
              <a:t> </a:t>
            </a:r>
          </a:p>
          <a:p>
            <a:r>
              <a:rPr lang="en-US" dirty="0" smtClean="0"/>
              <a:t>If a server developer optimized their product for client A, then it will usually require changes for client B.  But it will be completely unprepared for client C. </a:t>
            </a:r>
          </a:p>
          <a:p>
            <a:endParaRPr lang="en-US" dirty="0" smtClean="0"/>
          </a:p>
          <a:p>
            <a:endParaRPr lang="en-US" dirty="0" smtClean="0"/>
          </a:p>
          <a:p>
            <a:r>
              <a:rPr lang="en-US" dirty="0" smtClean="0"/>
              <a:t>Dale:</a:t>
            </a:r>
          </a:p>
          <a:p>
            <a:r>
              <a:rPr lang="en-US" dirty="0" smtClean="0"/>
              <a:t>Section 3 of the schema spec already describes various primitive data types that can attributes can use. It seems to me that to define a new resource type for Client C's needs, we would need a new data type that specifies a reference to another object -- including any expectations of referential integrity</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B83809F-D26E-4CA6-9E23-85F4352A884B}" type="slidenum">
              <a:rPr lang="en-US" smtClean="0"/>
              <a:t>4</a:t>
            </a:fld>
            <a:endParaRPr lang="en-US"/>
          </a:p>
        </p:txBody>
      </p:sp>
    </p:spTree>
    <p:extLst>
      <p:ext uri="{BB962C8B-B14F-4D97-AF65-F5344CB8AC3E}">
        <p14:creationId xmlns:p14="http://schemas.microsoft.com/office/powerpoint/2010/main" val="459559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JSON Reference: http://tools.ietf.org/html/draft-pbryan-zyp-json-ref-00.  Uses $ref w/ JSON pointer.</a:t>
            </a:r>
          </a:p>
          <a:p>
            <a:r>
              <a:rPr lang="en-US" dirty="0" smtClean="0"/>
              <a:t>Dojo</a:t>
            </a:r>
            <a:r>
              <a:rPr lang="en-US" baseline="0" dirty="0" smtClean="0"/>
              <a:t> uses $ref.</a:t>
            </a:r>
          </a:p>
          <a:p>
            <a:r>
              <a:rPr lang="en-US" baseline="0" dirty="0" err="1" smtClean="0"/>
              <a:t>OData</a:t>
            </a:r>
            <a:r>
              <a:rPr lang="en-US" baseline="0" dirty="0" smtClean="0"/>
              <a:t> uses </a:t>
            </a:r>
            <a:r>
              <a:rPr lang="en-US" baseline="0" dirty="0" err="1" smtClean="0"/>
              <a:t>uri</a:t>
            </a:r>
            <a:r>
              <a:rPr lang="en-US" baseline="0" dirty="0" smtClean="0"/>
              <a:t>: "</a:t>
            </a:r>
            <a:r>
              <a:rPr lang="en-US" baseline="0" dirty="0" err="1" smtClean="0"/>
              <a:t>uri</a:t>
            </a:r>
            <a:r>
              <a:rPr lang="en-US" baseline="0" dirty="0" smtClean="0"/>
              <a:t>": "Customers(\'ALFKI\')/Orders" </a:t>
            </a:r>
            <a:endParaRPr lang="en-US" dirty="0"/>
          </a:p>
        </p:txBody>
      </p:sp>
      <p:sp>
        <p:nvSpPr>
          <p:cNvPr id="4" name="Slide Number Placeholder 3"/>
          <p:cNvSpPr>
            <a:spLocks noGrp="1"/>
          </p:cNvSpPr>
          <p:nvPr>
            <p:ph type="sldNum" sz="quarter" idx="10"/>
          </p:nvPr>
        </p:nvSpPr>
        <p:spPr/>
        <p:txBody>
          <a:bodyPr/>
          <a:lstStyle/>
          <a:p>
            <a:fld id="{8B83809F-D26E-4CA6-9E23-85F4352A884B}" type="slidenum">
              <a:rPr lang="en-US" smtClean="0"/>
              <a:t>5</a:t>
            </a:fld>
            <a:endParaRPr lang="en-US"/>
          </a:p>
        </p:txBody>
      </p:sp>
    </p:spTree>
    <p:extLst>
      <p:ext uri="{BB962C8B-B14F-4D97-AF65-F5344CB8AC3E}">
        <p14:creationId xmlns:p14="http://schemas.microsoft.com/office/powerpoint/2010/main" val="680240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base URI for relative URI resolution MUST include all URI components and path segments up to but</a:t>
            </a:r>
            <a:r>
              <a:rPr lang="en-US" baseline="0" dirty="0" smtClean="0"/>
              <a:t> </a:t>
            </a:r>
            <a:r>
              <a:rPr lang="en-US" dirty="0" smtClean="0"/>
              <a:t>not including the Endpoint URI.</a:t>
            </a:r>
          </a:p>
          <a:p>
            <a:endParaRPr lang="en-US" dirty="0"/>
          </a:p>
        </p:txBody>
      </p:sp>
      <p:sp>
        <p:nvSpPr>
          <p:cNvPr id="4" name="Slide Number Placeholder 3"/>
          <p:cNvSpPr>
            <a:spLocks noGrp="1"/>
          </p:cNvSpPr>
          <p:nvPr>
            <p:ph type="sldNum" sz="quarter" idx="10"/>
          </p:nvPr>
        </p:nvSpPr>
        <p:spPr/>
        <p:txBody>
          <a:bodyPr/>
          <a:lstStyle/>
          <a:p>
            <a:fld id="{8B83809F-D26E-4CA6-9E23-85F4352A884B}" type="slidenum">
              <a:rPr lang="en-US" smtClean="0"/>
              <a:t>6</a:t>
            </a:fld>
            <a:endParaRPr lang="en-US"/>
          </a:p>
        </p:txBody>
      </p:sp>
    </p:spTree>
    <p:extLst>
      <p:ext uri="{BB962C8B-B14F-4D97-AF65-F5344CB8AC3E}">
        <p14:creationId xmlns:p14="http://schemas.microsoft.com/office/powerpoint/2010/main" val="3555107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395499-5AEE-4647-BA0A-DEA166BB8E44}"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365612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95499-5AEE-4647-BA0A-DEA166BB8E44}"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2126240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95499-5AEE-4647-BA0A-DEA166BB8E44}"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275391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95499-5AEE-4647-BA0A-DEA166BB8E44}"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1767655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395499-5AEE-4647-BA0A-DEA166BB8E44}"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265903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395499-5AEE-4647-BA0A-DEA166BB8E44}"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341367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95499-5AEE-4647-BA0A-DEA166BB8E44}" type="datetimeFigureOut">
              <a:rPr lang="en-US" smtClean="0"/>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318674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395499-5AEE-4647-BA0A-DEA166BB8E44}" type="datetimeFigureOut">
              <a:rPr lang="en-US" smtClean="0"/>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403794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95499-5AEE-4647-BA0A-DEA166BB8E44}" type="datetimeFigureOut">
              <a:rPr lang="en-US" smtClean="0"/>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931253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395499-5AEE-4647-BA0A-DEA166BB8E44}"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1952115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395499-5AEE-4647-BA0A-DEA166BB8E44}"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CF60C-631E-489D-9DA7-9A121B964E78}" type="slidenum">
              <a:rPr lang="en-US" smtClean="0"/>
              <a:t>‹#›</a:t>
            </a:fld>
            <a:endParaRPr lang="en-US"/>
          </a:p>
        </p:txBody>
      </p:sp>
    </p:spTree>
    <p:extLst>
      <p:ext uri="{BB962C8B-B14F-4D97-AF65-F5344CB8AC3E}">
        <p14:creationId xmlns:p14="http://schemas.microsoft.com/office/powerpoint/2010/main" val="368103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95499-5AEE-4647-BA0A-DEA166BB8E44}" type="datetimeFigureOut">
              <a:rPr lang="en-US" smtClean="0"/>
              <a:t>3/13/2013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CF60C-631E-489D-9DA7-9A121B964E78}" type="slidenum">
              <a:rPr lang="en-US" smtClean="0"/>
              <a:t>‹#›</a:t>
            </a:fld>
            <a:endParaRPr lang="en-US"/>
          </a:p>
        </p:txBody>
      </p:sp>
    </p:spTree>
    <p:extLst>
      <p:ext uri="{BB962C8B-B14F-4D97-AF65-F5344CB8AC3E}">
        <p14:creationId xmlns:p14="http://schemas.microsoft.com/office/powerpoint/2010/main" val="256270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trac.tools.ietf.org/wg/scim/trac/ticket/19"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trac.tools.ietf.org/wg/scim/trac/ticket/33"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trac.tools.ietf.org/wg/scim/trac/ticket/3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trac.tools.ietf.org/wg/scim/trac/ticket/30" TargetMode="External"/><Relationship Id="rId2" Type="http://schemas.openxmlformats.org/officeDocument/2006/relationships/hyperlink" Target="http://tools.ietf.org/html/rfc6350#section-1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IETF 86</a:t>
            </a:r>
            <a:br>
              <a:rPr lang="en-US" dirty="0" smtClean="0"/>
            </a:br>
            <a:r>
              <a:rPr lang="en-US" dirty="0" smtClean="0"/>
              <a:t>SCIM Schema</a:t>
            </a:r>
            <a:endParaRPr lang="en-US" dirty="0"/>
          </a:p>
        </p:txBody>
      </p:sp>
      <p:sp>
        <p:nvSpPr>
          <p:cNvPr id="3" name="Subtitle 2"/>
          <p:cNvSpPr>
            <a:spLocks noGrp="1"/>
          </p:cNvSpPr>
          <p:nvPr>
            <p:ph type="subTitle" idx="1"/>
          </p:nvPr>
        </p:nvSpPr>
        <p:spPr/>
        <p:txBody>
          <a:bodyPr/>
          <a:lstStyle/>
          <a:p>
            <a:r>
              <a:rPr lang="en-US" dirty="0" smtClean="0"/>
              <a:t>Kelly Grizzle</a:t>
            </a:r>
          </a:p>
          <a:p>
            <a:r>
              <a:rPr lang="en-US" dirty="0"/>
              <a:t>k</a:t>
            </a:r>
            <a:r>
              <a:rPr lang="en-US" dirty="0" smtClean="0"/>
              <a:t>elly.grizzle@sailpoint.com</a:t>
            </a:r>
            <a:endParaRPr lang="en-US" dirty="0"/>
          </a:p>
        </p:txBody>
      </p:sp>
    </p:spTree>
    <p:extLst>
      <p:ext uri="{BB962C8B-B14F-4D97-AF65-F5344CB8AC3E}">
        <p14:creationId xmlns:p14="http://schemas.microsoft.com/office/powerpoint/2010/main" val="69678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we last left our heroes … vCard!</a:t>
            </a:r>
            <a:endParaRPr lang="en-US" dirty="0"/>
          </a:p>
        </p:txBody>
      </p:sp>
      <p:sp>
        <p:nvSpPr>
          <p:cNvPr id="3" name="Content Placeholder 2"/>
          <p:cNvSpPr>
            <a:spLocks noGrp="1"/>
          </p:cNvSpPr>
          <p:nvPr>
            <p:ph idx="1"/>
          </p:nvPr>
        </p:nvSpPr>
        <p:spPr/>
        <p:txBody>
          <a:bodyPr>
            <a:normAutofit fontScale="92500"/>
          </a:bodyPr>
          <a:lstStyle/>
          <a:p>
            <a:r>
              <a:rPr lang="en-US" dirty="0" smtClean="0"/>
              <a:t>IETF 85 Meeting – Discussion  around using vCard model for SCIM schema (issue #19)</a:t>
            </a:r>
          </a:p>
          <a:p>
            <a:r>
              <a:rPr lang="en-US" dirty="0" smtClean="0"/>
              <a:t>Continued discussion on mailing list and decided NOT to adopt vCard for schema.</a:t>
            </a:r>
          </a:p>
          <a:p>
            <a:r>
              <a:rPr lang="en-US" dirty="0" smtClean="0"/>
              <a:t>If we were starting SCIM from scratch, vCard would have made sense.</a:t>
            </a:r>
          </a:p>
          <a:p>
            <a:r>
              <a:rPr lang="en-US" dirty="0" smtClean="0"/>
              <a:t>Risk losing backwards compatibility by switching.</a:t>
            </a:r>
          </a:p>
          <a:p>
            <a:pPr marL="0" indent="0">
              <a:buNone/>
            </a:pPr>
            <a:endParaRPr lang="en-US" dirty="0" smtClean="0"/>
          </a:p>
          <a:p>
            <a:pPr marL="0" indent="0">
              <a:buNone/>
            </a:pPr>
            <a:r>
              <a:rPr lang="en-US" sz="2400" dirty="0" smtClean="0">
                <a:hlinkClick r:id="rId3"/>
              </a:rPr>
              <a:t>http://trac.tools.ietf.org/wg/scim/trac/ticket/19</a:t>
            </a:r>
            <a:endParaRPr lang="en-US" sz="2400"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2030699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Brought some new issues to light…</a:t>
            </a:r>
            <a:endParaRPr lang="en-US" dirty="0"/>
          </a:p>
        </p:txBody>
      </p:sp>
      <p:sp>
        <p:nvSpPr>
          <p:cNvPr id="3" name="Content Placeholder 2"/>
          <p:cNvSpPr>
            <a:spLocks noGrp="1"/>
          </p:cNvSpPr>
          <p:nvPr>
            <p:ph idx="1"/>
          </p:nvPr>
        </p:nvSpPr>
        <p:spPr/>
        <p:txBody>
          <a:bodyPr/>
          <a:lstStyle/>
          <a:p>
            <a:r>
              <a:rPr lang="en-US" dirty="0" smtClean="0"/>
              <a:t>Important issues arose in the vCard discussion</a:t>
            </a:r>
          </a:p>
          <a:p>
            <a:pPr lvl="1"/>
            <a:r>
              <a:rPr lang="en-US" dirty="0" smtClean="0"/>
              <a:t>Extensibility – issue #33 and issue #38</a:t>
            </a:r>
          </a:p>
          <a:p>
            <a:pPr lvl="1"/>
            <a:r>
              <a:rPr lang="en-US" dirty="0" smtClean="0"/>
              <a:t>Process for registering extensions – issue #30</a:t>
            </a:r>
            <a:endParaRPr lang="en-US" dirty="0"/>
          </a:p>
        </p:txBody>
      </p:sp>
    </p:spTree>
    <p:extLst>
      <p:ext uri="{BB962C8B-B14F-4D97-AF65-F5344CB8AC3E}">
        <p14:creationId xmlns:p14="http://schemas.microsoft.com/office/powerpoint/2010/main" val="39456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Extensibility – Group Example</a:t>
            </a:r>
            <a:endParaRPr lang="en-US" dirty="0"/>
          </a:p>
        </p:txBody>
      </p:sp>
      <p:sp>
        <p:nvSpPr>
          <p:cNvPr id="3" name="Content Placeholder 2"/>
          <p:cNvSpPr>
            <a:spLocks noGrp="1"/>
          </p:cNvSpPr>
          <p:nvPr>
            <p:ph idx="1"/>
          </p:nvPr>
        </p:nvSpPr>
        <p:spPr/>
        <p:txBody>
          <a:bodyPr>
            <a:normAutofit lnSpcReduction="10000"/>
          </a:bodyPr>
          <a:lstStyle/>
          <a:p>
            <a:r>
              <a:rPr lang="en-US" dirty="0" smtClean="0"/>
              <a:t>Group membership is modeled in SCIM through the Group “members” attribute and the User “groups” attribute.</a:t>
            </a:r>
          </a:p>
          <a:p>
            <a:r>
              <a:rPr lang="en-US" dirty="0" smtClean="0"/>
              <a:t>Q: What happens if you want to store more information about a user’s group assignment?  For example, expiration date.</a:t>
            </a:r>
          </a:p>
          <a:p>
            <a:r>
              <a:rPr lang="en-US" dirty="0" smtClean="0"/>
              <a:t>A: This can be modeled as a new resource type. However, SCIM data types don’t handle references well.</a:t>
            </a:r>
            <a:endParaRPr lang="en-US" dirty="0"/>
          </a:p>
        </p:txBody>
      </p:sp>
    </p:spTree>
    <p:extLst>
      <p:ext uri="{BB962C8B-B14F-4D97-AF65-F5344CB8AC3E}">
        <p14:creationId xmlns:p14="http://schemas.microsoft.com/office/powerpoint/2010/main" val="923504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Extensibility – References </a:t>
            </a:r>
            <a:endParaRPr lang="en-US" dirty="0"/>
          </a:p>
        </p:txBody>
      </p:sp>
      <p:sp>
        <p:nvSpPr>
          <p:cNvPr id="3" name="Content Placeholder 2"/>
          <p:cNvSpPr>
            <a:spLocks noGrp="1"/>
          </p:cNvSpPr>
          <p:nvPr>
            <p:ph idx="1"/>
          </p:nvPr>
        </p:nvSpPr>
        <p:spPr/>
        <p:txBody>
          <a:bodyPr>
            <a:normAutofit fontScale="25000" lnSpcReduction="20000"/>
          </a:bodyPr>
          <a:lstStyle/>
          <a:p>
            <a:r>
              <a:rPr lang="en-US" sz="12000" dirty="0" smtClean="0"/>
              <a:t>Issue #33 opened to add “reference” data type, which is a reference to another SCIM resource.</a:t>
            </a:r>
          </a:p>
          <a:p>
            <a:r>
              <a:rPr lang="en-US" sz="12000" dirty="0" smtClean="0"/>
              <a:t>User, Group, </a:t>
            </a:r>
            <a:r>
              <a:rPr lang="en-US" sz="12000" dirty="0" err="1" smtClean="0"/>
              <a:t>EnterpriseUser</a:t>
            </a:r>
            <a:r>
              <a:rPr lang="en-US" sz="12000" dirty="0" smtClean="0"/>
              <a:t> schemas changed to use reference where appropriate.</a:t>
            </a:r>
          </a:p>
          <a:p>
            <a:r>
              <a:rPr lang="en-US" sz="12000" dirty="0" smtClean="0"/>
              <a:t>Schema resource can include “</a:t>
            </a:r>
            <a:r>
              <a:rPr lang="en-US" sz="12000" dirty="0" err="1" smtClean="0"/>
              <a:t>referenceTypes</a:t>
            </a:r>
            <a:r>
              <a:rPr lang="en-US" sz="12000" dirty="0" smtClean="0"/>
              <a:t>” for attributes </a:t>
            </a:r>
            <a:r>
              <a:rPr lang="en-US" sz="12000" dirty="0"/>
              <a:t>to specify which SCIM object types can be referenced for a given attribute</a:t>
            </a:r>
            <a:r>
              <a:rPr lang="en-US" sz="12000" dirty="0" smtClean="0"/>
              <a:t>.</a:t>
            </a:r>
          </a:p>
          <a:p>
            <a:r>
              <a:rPr lang="en-US" sz="12000" dirty="0" smtClean="0"/>
              <a:t>See proposed changes in issue #33.</a:t>
            </a:r>
          </a:p>
          <a:p>
            <a:pPr marL="0" indent="0">
              <a:buNone/>
            </a:pPr>
            <a:endParaRPr lang="en-US" sz="12000" dirty="0" smtClean="0"/>
          </a:p>
          <a:p>
            <a:pPr marL="0" indent="0">
              <a:buNone/>
            </a:pPr>
            <a:endParaRPr lang="en-US" sz="9600" dirty="0" smtClean="0"/>
          </a:p>
          <a:p>
            <a:pPr marL="0" indent="0">
              <a:buNone/>
            </a:pPr>
            <a:r>
              <a:rPr lang="en-US" sz="9600" dirty="0" smtClean="0">
                <a:hlinkClick r:id="rId3"/>
              </a:rPr>
              <a:t>http://trac.tools.ietf.org/wg/scim/trac/ticket/33</a:t>
            </a:r>
            <a:r>
              <a:rPr lang="en-US" sz="9600" dirty="0" smtClean="0"/>
              <a:t> </a:t>
            </a:r>
          </a:p>
          <a:p>
            <a:pPr marL="0" indent="0">
              <a:buNone/>
            </a:pPr>
            <a:endParaRPr lang="en-US" dirty="0"/>
          </a:p>
        </p:txBody>
      </p:sp>
    </p:spTree>
    <p:extLst>
      <p:ext uri="{BB962C8B-B14F-4D97-AF65-F5344CB8AC3E}">
        <p14:creationId xmlns:p14="http://schemas.microsoft.com/office/powerpoint/2010/main" val="3743105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Extensibility – Group Example</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latin typeface="Courier New" pitchFamily="49" charset="0"/>
                <a:cs typeface="Courier New" pitchFamily="49" charset="0"/>
              </a:rPr>
              <a:t>GET /</a:t>
            </a:r>
            <a:r>
              <a:rPr lang="en-US" sz="2000" dirty="0" err="1" smtClean="0">
                <a:latin typeface="Courier New" pitchFamily="49" charset="0"/>
                <a:cs typeface="Courier New" pitchFamily="49" charset="0"/>
              </a:rPr>
              <a:t>GroupMemberships</a:t>
            </a:r>
            <a:r>
              <a:rPr lang="en-US" sz="2000" dirty="0" smtClean="0">
                <a:latin typeface="Courier New" pitchFamily="49" charset="0"/>
                <a:cs typeface="Courier New" pitchFamily="49" charset="0"/>
              </a:rPr>
              <a:t>/123 HTTP/1.1</a:t>
            </a:r>
          </a:p>
          <a:p>
            <a:pPr marL="0" indent="0">
              <a:buNone/>
            </a:pPr>
            <a:r>
              <a:rPr lang="en-US" sz="2000" dirty="0" smtClean="0">
                <a:latin typeface="Courier New" pitchFamily="49" charset="0"/>
                <a:cs typeface="Courier New" pitchFamily="49" charset="0"/>
              </a:rPr>
              <a:t>Host: example.com</a:t>
            </a:r>
          </a:p>
          <a:p>
            <a:pPr marL="0" indent="0">
              <a:buNone/>
            </a:pPr>
            <a:r>
              <a:rPr lang="en-US" sz="2000" dirty="0" smtClean="0">
                <a:latin typeface="Courier New" pitchFamily="49" charset="0"/>
                <a:cs typeface="Courier New" pitchFamily="49" charset="0"/>
              </a:rPr>
              <a:t>Authorization: Bearer h480djs93hd8</a:t>
            </a:r>
          </a:p>
          <a:p>
            <a:pPr marL="0" indent="0">
              <a:buNone/>
            </a:pPr>
            <a:endParaRPr lang="en-US" sz="2000" dirty="0" smtClean="0">
              <a:latin typeface="Courier New" pitchFamily="49" charset="0"/>
              <a:cs typeface="Courier New" pitchFamily="49" charset="0"/>
            </a:endParaRPr>
          </a:p>
          <a:p>
            <a:pPr marL="0" indent="0">
              <a:buNone/>
            </a:pPr>
            <a:r>
              <a:rPr lang="en-US" sz="2000" dirty="0" smtClean="0">
                <a:latin typeface="Courier New" pitchFamily="49" charset="0"/>
                <a:cs typeface="Courier New" pitchFamily="49" charset="0"/>
              </a:rPr>
              <a:t>{</a:t>
            </a:r>
          </a:p>
          <a:p>
            <a:pPr marL="0" indent="0">
              <a:buNone/>
            </a:pPr>
            <a:r>
              <a:rPr lang="en-US" sz="2000" dirty="0" smtClean="0">
                <a:latin typeface="Courier New" pitchFamily="49" charset="0"/>
                <a:cs typeface="Courier New" pitchFamily="49" charset="0"/>
              </a:rPr>
              <a:t>  "group": "https://example.com/v1/Groups/456",</a:t>
            </a:r>
          </a:p>
          <a:p>
            <a:pPr marL="0" indent="0">
              <a:buNone/>
            </a:pPr>
            <a:r>
              <a:rPr lang="en-US" sz="2000" dirty="0" smtClean="0">
                <a:latin typeface="Courier New" pitchFamily="49" charset="0"/>
                <a:cs typeface="Courier New" pitchFamily="49" charset="0"/>
              </a:rPr>
              <a:t>  "user": "/Users/789",</a:t>
            </a:r>
          </a:p>
          <a:p>
            <a:pPr marL="0" indent="0">
              <a:buNone/>
            </a:pPr>
            <a:r>
              <a:rPr lang="en-US" sz="2000" dirty="0" smtClean="0">
                <a:latin typeface="Courier New" pitchFamily="49" charset="0"/>
                <a:cs typeface="Courier New" pitchFamily="49" charset="0"/>
              </a:rPr>
              <a:t>  "assigned": "2013-03-01T04:56:22Z",</a:t>
            </a:r>
          </a:p>
          <a:p>
            <a:pPr marL="0" indent="0">
              <a:buNone/>
            </a:pPr>
            <a:r>
              <a:rPr lang="en-US" sz="2000" dirty="0" smtClean="0">
                <a:latin typeface="Courier New" pitchFamily="49" charset="0"/>
                <a:cs typeface="Courier New" pitchFamily="49" charset="0"/>
              </a:rPr>
              <a:t>  "expiration": "2013-03-31T04:56:22Z"</a:t>
            </a:r>
          </a:p>
          <a:p>
            <a:pPr marL="0" indent="0">
              <a:buNone/>
            </a:pPr>
            <a:r>
              <a:rPr lang="en-US" sz="2000" dirty="0" smtClean="0">
                <a:latin typeface="Courier New" pitchFamily="49" charset="0"/>
                <a:cs typeface="Courier New" pitchFamily="49" charset="0"/>
              </a:rPr>
              <a:t>}</a:t>
            </a:r>
            <a:endParaRPr lang="en-US" sz="2000" dirty="0">
              <a:latin typeface="Courier New" pitchFamily="49" charset="0"/>
              <a:cs typeface="Courier New" pitchFamily="49" charset="0"/>
            </a:endParaRPr>
          </a:p>
        </p:txBody>
      </p:sp>
      <p:cxnSp>
        <p:nvCxnSpPr>
          <p:cNvPr id="7" name="Straight Arrow Connector 6"/>
          <p:cNvCxnSpPr/>
          <p:nvPr/>
        </p:nvCxnSpPr>
        <p:spPr>
          <a:xfrm flipH="1">
            <a:off x="4953000" y="2743200"/>
            <a:ext cx="1295400" cy="7620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248400" y="2558534"/>
            <a:ext cx="2348848" cy="369332"/>
          </a:xfrm>
          <a:prstGeom prst="rect">
            <a:avLst/>
          </a:prstGeom>
          <a:noFill/>
        </p:spPr>
        <p:txBody>
          <a:bodyPr wrap="none" rtlCol="0">
            <a:spAutoFit/>
          </a:bodyPr>
          <a:lstStyle/>
          <a:p>
            <a:r>
              <a:rPr lang="en-US" dirty="0" smtClean="0"/>
              <a:t>Absolute URI reference</a:t>
            </a:r>
            <a:endParaRPr lang="en-US" dirty="0"/>
          </a:p>
        </p:txBody>
      </p:sp>
      <p:cxnSp>
        <p:nvCxnSpPr>
          <p:cNvPr id="9" name="Straight Arrow Connector 8"/>
          <p:cNvCxnSpPr>
            <a:stCxn id="10" idx="1"/>
          </p:cNvCxnSpPr>
          <p:nvPr/>
        </p:nvCxnSpPr>
        <p:spPr>
          <a:xfrm flipH="1" flipV="1">
            <a:off x="3993824" y="4012308"/>
            <a:ext cx="2254576" cy="155414"/>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248400" y="3983056"/>
            <a:ext cx="2263953" cy="369332"/>
          </a:xfrm>
          <a:prstGeom prst="rect">
            <a:avLst/>
          </a:prstGeom>
          <a:noFill/>
        </p:spPr>
        <p:txBody>
          <a:bodyPr wrap="none" rtlCol="0">
            <a:spAutoFit/>
          </a:bodyPr>
          <a:lstStyle/>
          <a:p>
            <a:r>
              <a:rPr lang="en-US" dirty="0" smtClean="0"/>
              <a:t>Relative URI reference</a:t>
            </a:r>
            <a:endParaRPr lang="en-US" dirty="0"/>
          </a:p>
        </p:txBody>
      </p:sp>
    </p:spTree>
    <p:extLst>
      <p:ext uri="{BB962C8B-B14F-4D97-AF65-F5344CB8AC3E}">
        <p14:creationId xmlns:p14="http://schemas.microsoft.com/office/powerpoint/2010/main" val="2113092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More Extensibility Problems – Issue 38</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Current schema document is light on details around extensibility.</a:t>
            </a:r>
          </a:p>
          <a:p>
            <a:r>
              <a:rPr lang="en-US" dirty="0"/>
              <a:t>It is impossible to tell which extensions a resource contains</a:t>
            </a:r>
            <a:r>
              <a:rPr lang="en-US" dirty="0" smtClean="0"/>
              <a:t>.  The “schemas” attribute may not be enough.</a:t>
            </a:r>
          </a:p>
          <a:p>
            <a:r>
              <a:rPr lang="en-US" dirty="0" smtClean="0"/>
              <a:t>Possibility for</a:t>
            </a:r>
            <a:r>
              <a:rPr lang="en-US" dirty="0"/>
              <a:t> collisions between attribute names </a:t>
            </a:r>
            <a:r>
              <a:rPr lang="en-US" dirty="0" smtClean="0"/>
              <a:t>within a schema (if it contains multiple extensions).</a:t>
            </a:r>
          </a:p>
          <a:p>
            <a:r>
              <a:rPr lang="en-US" dirty="0" smtClean="0"/>
              <a:t>Need more detail about how extensions are defined.</a:t>
            </a:r>
          </a:p>
          <a:p>
            <a:pPr lvl="1"/>
            <a:r>
              <a:rPr lang="en-US" dirty="0" smtClean="0"/>
              <a:t>Can you add new sub-attributes to a complex attribute?</a:t>
            </a:r>
          </a:p>
          <a:p>
            <a:pPr lvl="1"/>
            <a:r>
              <a:rPr lang="en-US" dirty="0" smtClean="0"/>
              <a:t>Can’t easily share extensions between multiple resource types.</a:t>
            </a:r>
            <a:endParaRPr lang="en-US" dirty="0"/>
          </a:p>
        </p:txBody>
      </p:sp>
    </p:spTree>
    <p:extLst>
      <p:ext uri="{BB962C8B-B14F-4D97-AF65-F5344CB8AC3E}">
        <p14:creationId xmlns:p14="http://schemas.microsoft.com/office/powerpoint/2010/main" val="37182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More Extensibility Problems – Issue 38</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smtClean="0"/>
              <a:t>Possible solutions</a:t>
            </a:r>
          </a:p>
          <a:p>
            <a:pPr lvl="1"/>
            <a:r>
              <a:rPr lang="en-US" dirty="0" smtClean="0"/>
              <a:t>Clearer definitions of schema vs. resource vs. extension.</a:t>
            </a:r>
          </a:p>
          <a:p>
            <a:pPr lvl="1"/>
            <a:r>
              <a:rPr lang="en-US" dirty="0" smtClean="0"/>
              <a:t>Require unique URNs for each extension type.</a:t>
            </a:r>
          </a:p>
          <a:p>
            <a:pPr lvl="2"/>
            <a:r>
              <a:rPr lang="en-US" dirty="0" smtClean="0"/>
              <a:t> </a:t>
            </a:r>
            <a:r>
              <a:rPr lang="en-US" sz="2000" dirty="0" smtClean="0"/>
              <a:t>"urn:scim:schemas:extension:enterprise:1.0</a:t>
            </a:r>
            <a:r>
              <a:rPr lang="en-US" sz="2000" b="1" dirty="0" smtClean="0"/>
              <a:t>:EnterpriseUser</a:t>
            </a:r>
            <a:r>
              <a:rPr lang="en-US" sz="2000" dirty="0" smtClean="0"/>
              <a:t>“</a:t>
            </a:r>
          </a:p>
          <a:p>
            <a:pPr lvl="1"/>
            <a:r>
              <a:rPr lang="en-US" dirty="0" smtClean="0"/>
              <a:t>Consider an “extensions” attribute, or define ordering in “schemas” attribute.</a:t>
            </a:r>
          </a:p>
          <a:p>
            <a:r>
              <a:rPr lang="en-US" dirty="0" smtClean="0"/>
              <a:t>More discussion is needed.  Volunteers?!</a:t>
            </a:r>
          </a:p>
          <a:p>
            <a:pPr marL="0" indent="0">
              <a:buNone/>
            </a:pPr>
            <a:endParaRPr lang="en-US" sz="2400" dirty="0" smtClean="0">
              <a:hlinkClick r:id="rId2"/>
            </a:endParaRPr>
          </a:p>
          <a:p>
            <a:pPr marL="0" indent="0">
              <a:buNone/>
            </a:pPr>
            <a:r>
              <a:rPr lang="en-US" sz="2400" dirty="0" smtClean="0">
                <a:hlinkClick r:id="rId2"/>
              </a:rPr>
              <a:t>http://trac.tools.ietf.org/wg/scim/trac/ticket/38</a:t>
            </a:r>
            <a:r>
              <a:rPr lang="en-US" sz="2400" dirty="0" smtClean="0"/>
              <a:t> </a:t>
            </a:r>
            <a:endParaRPr lang="en-US" dirty="0" smtClean="0"/>
          </a:p>
          <a:p>
            <a:pPr marL="0" indent="0">
              <a:buNone/>
            </a:pPr>
            <a:endParaRPr lang="en-US" dirty="0"/>
          </a:p>
        </p:txBody>
      </p:sp>
    </p:spTree>
    <p:extLst>
      <p:ext uri="{BB962C8B-B14F-4D97-AF65-F5344CB8AC3E}">
        <p14:creationId xmlns:p14="http://schemas.microsoft.com/office/powerpoint/2010/main" val="3711611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 Registration – Issue 30</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vCard has a process around registering extensions with IANA.</a:t>
            </a:r>
          </a:p>
          <a:p>
            <a:pPr lvl="1"/>
            <a:r>
              <a:rPr lang="en-US" dirty="0" smtClean="0">
                <a:hlinkClick r:id="rId2"/>
              </a:rPr>
              <a:t>http://tools.ietf.org/html/rfc6350#section-10.2</a:t>
            </a:r>
            <a:endParaRPr lang="en-US" dirty="0" smtClean="0"/>
          </a:p>
          <a:p>
            <a:r>
              <a:rPr lang="en-US" dirty="0" smtClean="0"/>
              <a:t>SCIM could benefit by adopting a similar process.</a:t>
            </a:r>
          </a:p>
          <a:p>
            <a:pPr lvl="1"/>
            <a:r>
              <a:rPr lang="en-US" dirty="0" smtClean="0"/>
              <a:t>Could help us in defining what an extension is and how to use it (issue 38).</a:t>
            </a:r>
          </a:p>
          <a:p>
            <a:pPr lvl="1"/>
            <a:r>
              <a:rPr lang="en-US" dirty="0" smtClean="0"/>
              <a:t>Creates a registry of extensions.</a:t>
            </a:r>
          </a:p>
          <a:p>
            <a:r>
              <a:rPr lang="en-US" dirty="0" smtClean="0"/>
              <a:t>Volunteers?</a:t>
            </a:r>
          </a:p>
          <a:p>
            <a:pPr marL="0" indent="0">
              <a:buNone/>
            </a:pPr>
            <a:endParaRPr lang="en-US" sz="2600" dirty="0" smtClean="0">
              <a:hlinkClick r:id="rId3"/>
            </a:endParaRPr>
          </a:p>
          <a:p>
            <a:pPr marL="0" indent="0">
              <a:buNone/>
            </a:pPr>
            <a:r>
              <a:rPr lang="en-US" sz="2600" dirty="0" smtClean="0">
                <a:hlinkClick r:id="rId3"/>
              </a:rPr>
              <a:t>http://trac.tools.ietf.org/wg/scim/trac/ticket/30</a:t>
            </a:r>
            <a:r>
              <a:rPr lang="en-US" sz="2600" dirty="0" smtClean="0"/>
              <a:t> </a:t>
            </a:r>
          </a:p>
          <a:p>
            <a:pPr marL="0" indent="0">
              <a:buNone/>
            </a:pPr>
            <a:endParaRPr lang="en-US" dirty="0" smtClean="0"/>
          </a:p>
        </p:txBody>
      </p:sp>
    </p:spTree>
    <p:extLst>
      <p:ext uri="{BB962C8B-B14F-4D97-AF65-F5344CB8AC3E}">
        <p14:creationId xmlns:p14="http://schemas.microsoft.com/office/powerpoint/2010/main" val="1096058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1059</Words>
  <Application>Microsoft Office PowerPoint</Application>
  <PresentationFormat>On-screen Show (4:3)</PresentationFormat>
  <Paragraphs>112</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IETF 86 SCIM Schema</vt:lpstr>
      <vt:lpstr>When we last left our heroes … vCard!</vt:lpstr>
      <vt:lpstr>Brought some new issues to light…</vt:lpstr>
      <vt:lpstr>Extensibility – Group Example</vt:lpstr>
      <vt:lpstr>Extensibility – References </vt:lpstr>
      <vt:lpstr>Extensibility – Group Example</vt:lpstr>
      <vt:lpstr>More Extensibility Problems – Issue 38</vt:lpstr>
      <vt:lpstr>More Extensibility Problems – Issue 38</vt:lpstr>
      <vt:lpstr>Extension Registration – Issue 30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IETF 86 SCIM Schema</dc:title>
  <dc:creator>Kelly Grizzle</dc:creator>
  <cp:lastModifiedBy>Kelly Grizzle</cp:lastModifiedBy>
  <cp:revision>17</cp:revision>
  <dcterms:created xsi:type="dcterms:W3CDTF">2013-03-14T00:59:46Z</dcterms:created>
  <dcterms:modified xsi:type="dcterms:W3CDTF">2013-03-14T03:30:34Z</dcterms:modified>
</cp:coreProperties>
</file>