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2" r:id="rId1"/>
  </p:sldMasterIdLst>
  <p:notesMasterIdLst>
    <p:notesMasterId r:id="rId8"/>
  </p:notesMasterIdLst>
  <p:sldIdLst>
    <p:sldId id="256" r:id="rId2"/>
    <p:sldId id="327" r:id="rId3"/>
    <p:sldId id="329" r:id="rId4"/>
    <p:sldId id="328" r:id="rId5"/>
    <p:sldId id="330" r:id="rId6"/>
    <p:sldId id="33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38" autoAdjust="0"/>
  </p:normalViewPr>
  <p:slideViewPr>
    <p:cSldViewPr>
      <p:cViewPr varScale="1">
        <p:scale>
          <a:sx n="81" d="100"/>
          <a:sy n="81" d="100"/>
        </p:scale>
        <p:origin x="-6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B826EC9-2F2C-479D-ACF0-F967668E177D}" type="datetimeFigureOut">
              <a:rPr lang="en-US"/>
              <a:pPr>
                <a:defRPr/>
              </a:pPr>
              <a:t>3/11/2013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3CE6E63-9ED7-41D1-ABE3-2ACED9CEA7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32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A13490-D993-46FD-8036-F7F40FE673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742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 82 SIPREC WG Meeting, Nov. 17, 2011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9081D-F310-4B25-A2C4-2DFBEBA8F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32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 82 SIPREC WG Meeting, Nov. 17, 2011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6737B-DE3B-4B51-B528-E2BDE1DE2C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3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IETF 82 SIPREC WG Meeting, Nov. 17, 2011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8CDF9-44B5-4CB8-A712-6CAB94EBA0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96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44168"/>
            <a:ext cx="8578850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586962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IETF 82 SIPREC WG Meeting, Nov. 17, 2011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05600" y="6324600"/>
            <a:ext cx="1981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4F0AA6-5101-4F6E-8633-0ABAB11B3B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0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algn="ctr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27" r:id="rId2"/>
    <p:sldLayoutId id="2147483828" r:id="rId3"/>
    <p:sldLayoutId id="2147483829" r:id="rId4"/>
    <p:sldLayoutId id="2147483831" r:id="rId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nry.lum@genesyslab.com" TargetMode="External"/><Relationship Id="rId2" Type="http://schemas.openxmlformats.org/officeDocument/2006/relationships/hyperlink" Target="mailto:leon.portman@nice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ndrew.hutton@siemens-enterprise.com" TargetMode="External"/><Relationship Id="rId5" Type="http://schemas.openxmlformats.org/officeDocument/2006/relationships/hyperlink" Target="mailto:alan.b.johnston@gmail.com" TargetMode="External"/><Relationship Id="rId4" Type="http://schemas.openxmlformats.org/officeDocument/2006/relationships/hyperlink" Target="mailto:eckelcu@cisco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066800" y="762000"/>
            <a:ext cx="7010400" cy="2286000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 smtClean="0">
                <a:latin typeface="+mn-lt"/>
              </a:rPr>
              <a:t>Session Recording (SIPREC)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Protocol</a:t>
            </a:r>
            <a:br>
              <a:rPr lang="en-US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                     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(draft-ietf-siprec-protocol-09)</a:t>
            </a:r>
            <a:endParaRPr lang="en-US" dirty="0" smtClean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57600"/>
            <a:ext cx="7315200" cy="1219200"/>
          </a:xfrm>
        </p:spPr>
        <p:txBody>
          <a:bodyPr anchor="ctr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  <a:latin typeface="+mn-lt"/>
              </a:rPr>
              <a:t>Leon Portman </a:t>
            </a:r>
            <a:r>
              <a:rPr lang="fi-FI" sz="1600" dirty="0" smtClean="0">
                <a:solidFill>
                  <a:schemeClr val="tx1"/>
                </a:solidFill>
                <a:latin typeface="+mn-lt"/>
                <a:hlinkClick r:id="rId2"/>
              </a:rPr>
              <a:t>leon.portman@nice.com</a:t>
            </a:r>
            <a:r>
              <a:rPr lang="fi-FI" sz="1600" dirty="0" smtClean="0">
                <a:solidFill>
                  <a:schemeClr val="tx1"/>
                </a:solidFill>
                <a:latin typeface="+mn-lt"/>
              </a:rPr>
              <a:t>, Henry </a:t>
            </a:r>
            <a:r>
              <a:rPr lang="fi-FI" sz="1600" dirty="0">
                <a:solidFill>
                  <a:schemeClr val="tx1"/>
                </a:solidFill>
                <a:latin typeface="+mn-lt"/>
              </a:rPr>
              <a:t>Lum </a:t>
            </a:r>
            <a:r>
              <a:rPr lang="fi-FI" sz="1600" dirty="0" smtClean="0">
                <a:solidFill>
                  <a:schemeClr val="tx1"/>
                </a:solidFill>
                <a:latin typeface="+mn-lt"/>
                <a:hlinkClick r:id="rId3"/>
              </a:rPr>
              <a:t>henry.lum@genesyslab.com</a:t>
            </a:r>
            <a:endParaRPr lang="fi-FI" sz="1600" dirty="0">
              <a:solidFill>
                <a:schemeClr val="tx1"/>
              </a:solidFill>
              <a:latin typeface="+mn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  <a:latin typeface="+mn-lt"/>
              </a:rPr>
              <a:t>Charles Eckel </a:t>
            </a:r>
            <a:r>
              <a:rPr lang="fi-FI" sz="1600" dirty="0" smtClean="0">
                <a:solidFill>
                  <a:schemeClr val="tx1"/>
                </a:solidFill>
                <a:latin typeface="+mn-lt"/>
              </a:rPr>
              <a:t>&lt;</a:t>
            </a:r>
            <a:r>
              <a:rPr lang="fi-FI" sz="1600" dirty="0" smtClean="0">
                <a:solidFill>
                  <a:schemeClr val="tx1"/>
                </a:solidFill>
                <a:latin typeface="+mn-lt"/>
                <a:hlinkClick r:id="rId4"/>
              </a:rPr>
              <a:t>eckelcu@cisco.com</a:t>
            </a:r>
            <a:r>
              <a:rPr lang="fi-FI" sz="1600" dirty="0" smtClean="0">
                <a:solidFill>
                  <a:schemeClr val="tx1"/>
                </a:solidFill>
                <a:latin typeface="+mn-lt"/>
              </a:rPr>
              <a:t>&gt;, Alan </a:t>
            </a:r>
            <a:r>
              <a:rPr lang="fi-FI" sz="1600" dirty="0">
                <a:solidFill>
                  <a:schemeClr val="tx1"/>
                </a:solidFill>
                <a:latin typeface="+mn-lt"/>
              </a:rPr>
              <a:t>Johnston </a:t>
            </a:r>
            <a:r>
              <a:rPr lang="fi-FI" sz="1600" dirty="0" smtClean="0">
                <a:solidFill>
                  <a:schemeClr val="tx1"/>
                </a:solidFill>
                <a:latin typeface="+mn-lt"/>
                <a:hlinkClick r:id="rId5"/>
              </a:rPr>
              <a:t>alan.b.johnston@gmail.com</a:t>
            </a:r>
            <a:endParaRPr lang="fi-FI" sz="1600" dirty="0">
              <a:solidFill>
                <a:schemeClr val="tx1"/>
              </a:solidFill>
              <a:latin typeface="+mn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  <a:latin typeface="+mn-lt"/>
              </a:rPr>
              <a:t>Andy Hutton </a:t>
            </a:r>
            <a:r>
              <a:rPr lang="fi-FI" sz="1600" dirty="0" smtClean="0">
                <a:solidFill>
                  <a:schemeClr val="tx1"/>
                </a:solidFill>
                <a:latin typeface="+mn-lt"/>
                <a:hlinkClick r:id="rId6"/>
              </a:rPr>
              <a:t>andrew.hutton@siemens-enterprise.com</a:t>
            </a:r>
            <a:endParaRPr lang="fi-FI" sz="16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14400" y="5105400"/>
            <a:ext cx="7315200" cy="685800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defRPr/>
            </a:pPr>
            <a:r>
              <a:rPr lang="en-US" dirty="0">
                <a:latin typeface="+mn-lt"/>
                <a:ea typeface="+mj-ea"/>
                <a:cs typeface="+mj-cs"/>
              </a:rPr>
              <a:t>IETF </a:t>
            </a:r>
            <a:r>
              <a:rPr lang="en-US" dirty="0" smtClean="0">
                <a:latin typeface="+mn-lt"/>
                <a:ea typeface="+mj-ea"/>
                <a:cs typeface="+mj-cs"/>
              </a:rPr>
              <a:t>86 </a:t>
            </a:r>
            <a:r>
              <a:rPr lang="en-US" dirty="0">
                <a:latin typeface="+mn-lt"/>
                <a:ea typeface="+mj-ea"/>
                <a:cs typeface="+mj-cs"/>
              </a:rPr>
              <a:t>SIPREC WG Meeting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defRPr/>
            </a:pPr>
            <a:r>
              <a:rPr lang="en-US" dirty="0" smtClean="0">
                <a:latin typeface="+mn-lt"/>
                <a:ea typeface="+mj-ea"/>
                <a:cs typeface="+mj-cs"/>
              </a:rPr>
              <a:t>March 13, 2013</a:t>
            </a:r>
            <a:endParaRPr lang="en-US" dirty="0"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42925" y="4419600"/>
            <a:ext cx="7239000" cy="685800"/>
          </a:xfrm>
          <a:prstGeom prst="round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33400" y="3657600"/>
            <a:ext cx="7239000" cy="6858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33400" y="2895600"/>
            <a:ext cx="7239000" cy="6858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30188" y="431800"/>
            <a:ext cx="8761412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Media Delivery from SRC to SRS</a:t>
            </a:r>
            <a:endParaRPr dirty="0" smtClean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39713" y="2438400"/>
            <a:ext cx="8447087" cy="28194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latin typeface="+mn-lt"/>
              </a:rPr>
              <a:t>Multiple ways for SRC to </a:t>
            </a:r>
            <a:r>
              <a:rPr lang="en-US" sz="2400" dirty="0">
                <a:latin typeface="+mn-lt"/>
              </a:rPr>
              <a:t>deliver </a:t>
            </a:r>
            <a:r>
              <a:rPr lang="en-US" sz="2400" dirty="0" smtClean="0">
                <a:latin typeface="+mn-lt"/>
              </a:rPr>
              <a:t>recorded media </a:t>
            </a:r>
            <a:r>
              <a:rPr lang="en-US" sz="2400" dirty="0">
                <a:latin typeface="+mn-lt"/>
              </a:rPr>
              <a:t>to </a:t>
            </a:r>
            <a:r>
              <a:rPr lang="en-US" sz="2400" dirty="0" smtClean="0">
                <a:latin typeface="+mn-lt"/>
              </a:rPr>
              <a:t>SRS</a:t>
            </a:r>
          </a:p>
          <a:p>
            <a:pPr marL="274638" lvl="1" indent="0">
              <a:buNone/>
              <a:defRPr/>
            </a:pPr>
            <a:r>
              <a:rPr lang="en-US" sz="2000" dirty="0" smtClean="0">
                <a:latin typeface="+mn-lt"/>
              </a:rPr>
              <a:t>1) one RTP session for each participant in CS</a:t>
            </a:r>
          </a:p>
          <a:p>
            <a:pPr lvl="2">
              <a:defRPr/>
            </a:pPr>
            <a:r>
              <a:rPr lang="en-US" dirty="0" smtClean="0">
                <a:latin typeface="+mn-lt"/>
              </a:rPr>
              <a:t>e.g</a:t>
            </a:r>
            <a:r>
              <a:rPr lang="en-US" dirty="0">
                <a:latin typeface="+mn-lt"/>
              </a:rPr>
              <a:t>. one </a:t>
            </a:r>
            <a:r>
              <a:rPr lang="en-US" dirty="0" smtClean="0">
                <a:latin typeface="+mn-lt"/>
              </a:rPr>
              <a:t>for audio </a:t>
            </a:r>
            <a:r>
              <a:rPr lang="en-US" dirty="0">
                <a:latin typeface="+mn-lt"/>
              </a:rPr>
              <a:t>from Alice, another for audio </a:t>
            </a:r>
            <a:r>
              <a:rPr lang="en-US" dirty="0" smtClean="0">
                <a:latin typeface="+mn-lt"/>
              </a:rPr>
              <a:t>from </a:t>
            </a:r>
            <a:r>
              <a:rPr lang="en-US" dirty="0">
                <a:latin typeface="+mn-lt"/>
              </a:rPr>
              <a:t>Bob, etc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  <a:p>
            <a:pPr marL="274638" lvl="1" indent="0">
              <a:buNone/>
              <a:defRPr/>
            </a:pPr>
            <a:r>
              <a:rPr lang="en-US" sz="2000" dirty="0" smtClean="0">
                <a:latin typeface="+mn-lt"/>
              </a:rPr>
              <a:t>2) one RTP session for each media type</a:t>
            </a:r>
          </a:p>
          <a:p>
            <a:pPr lvl="2">
              <a:defRPr/>
            </a:pPr>
            <a:r>
              <a:rPr lang="en-US" dirty="0" smtClean="0">
                <a:latin typeface="+mn-lt"/>
              </a:rPr>
              <a:t>e.g. one for audio, another for video, etc.</a:t>
            </a:r>
          </a:p>
          <a:p>
            <a:pPr marL="274638" lvl="1" indent="0">
              <a:buNone/>
              <a:defRPr/>
            </a:pPr>
            <a:r>
              <a:rPr lang="en-US" sz="2000" dirty="0" smtClean="0">
                <a:latin typeface="+mn-lt"/>
              </a:rPr>
              <a:t>3) one </a:t>
            </a:r>
            <a:r>
              <a:rPr lang="en-US" sz="2000" dirty="0">
                <a:latin typeface="+mn-lt"/>
              </a:rPr>
              <a:t>RTP session for all </a:t>
            </a:r>
            <a:r>
              <a:rPr lang="en-US" sz="2000" dirty="0" smtClean="0">
                <a:latin typeface="+mn-lt"/>
              </a:rPr>
              <a:t>media</a:t>
            </a:r>
          </a:p>
          <a:p>
            <a:pPr lvl="2">
              <a:defRPr/>
            </a:pPr>
            <a:r>
              <a:rPr lang="en-US" dirty="0" smtClean="0">
                <a:latin typeface="+mn-lt"/>
              </a:rPr>
              <a:t>e.g</a:t>
            </a:r>
            <a:r>
              <a:rPr lang="en-US" dirty="0">
                <a:latin typeface="+mn-lt"/>
              </a:rPr>
              <a:t>. multiple media </a:t>
            </a:r>
            <a:r>
              <a:rPr lang="en-US" dirty="0" smtClean="0">
                <a:latin typeface="+mn-lt"/>
              </a:rPr>
              <a:t>types from multiple participants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09776" y="1376363"/>
            <a:ext cx="1219200" cy="923330"/>
          </a:xfrm>
          <a:prstGeom prst="rect">
            <a:avLst/>
          </a:prstGeom>
          <a:gradFill>
            <a:gsLst>
              <a:gs pos="0">
                <a:srgbClr val="7030A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dirty="0"/>
          </a:p>
          <a:p>
            <a:pPr algn="ctr">
              <a:defRPr/>
            </a:pPr>
            <a:r>
              <a:rPr lang="en-US" dirty="0" smtClean="0"/>
              <a:t>SRC</a:t>
            </a:r>
            <a:endParaRPr lang="en-US" dirty="0"/>
          </a:p>
          <a:p>
            <a:pPr algn="ctr"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53000" y="1371600"/>
            <a:ext cx="1247775" cy="923330"/>
          </a:xfrm>
          <a:prstGeom prst="rect">
            <a:avLst/>
          </a:prstGeom>
          <a:gradFill>
            <a:gsLst>
              <a:gs pos="0">
                <a:srgbClr val="7030A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dirty="0"/>
          </a:p>
          <a:p>
            <a:pPr algn="ctr">
              <a:defRPr/>
            </a:pPr>
            <a:r>
              <a:rPr lang="en-US" dirty="0" smtClean="0"/>
              <a:t>SRS</a:t>
            </a:r>
            <a:endParaRPr lang="en-US" dirty="0"/>
          </a:p>
          <a:p>
            <a:pPr algn="ctr">
              <a:defRPr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228976" y="1604963"/>
            <a:ext cx="1752600" cy="4762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228976" y="1936750"/>
            <a:ext cx="1752600" cy="4763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"/>
          <p:cNvSpPr txBox="1">
            <a:spLocks/>
          </p:cNvSpPr>
          <p:nvPr/>
        </p:nvSpPr>
        <p:spPr bwMode="auto">
          <a:xfrm>
            <a:off x="239713" y="5257800"/>
            <a:ext cx="844708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lnSpc>
                <a:spcPct val="95000"/>
              </a:lnSpc>
              <a:spcBef>
                <a:spcPts val="148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2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marL="547688" indent="-273050" algn="l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+mn-lt"/>
              </a:rPr>
              <a:t>Options 1 and 2 MUST be supported</a:t>
            </a:r>
          </a:p>
        </p:txBody>
      </p:sp>
      <p:sp>
        <p:nvSpPr>
          <p:cNvPr id="15" name="Text Placeholder 1"/>
          <p:cNvSpPr txBox="1">
            <a:spLocks/>
          </p:cNvSpPr>
          <p:nvPr/>
        </p:nvSpPr>
        <p:spPr bwMode="auto">
          <a:xfrm>
            <a:off x="239712" y="5857875"/>
            <a:ext cx="844708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lnSpc>
                <a:spcPct val="95000"/>
              </a:lnSpc>
              <a:spcBef>
                <a:spcPts val="148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2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marL="547688" indent="-273050" algn="l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+mn-lt"/>
              </a:rPr>
              <a:t>Option 3 out of scope as still being defined</a:t>
            </a:r>
          </a:p>
        </p:txBody>
      </p:sp>
    </p:spTree>
    <p:extLst>
      <p:ext uri="{BB962C8B-B14F-4D97-AF65-F5344CB8AC3E}">
        <p14:creationId xmlns:p14="http://schemas.microsoft.com/office/powerpoint/2010/main" val="841781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8" grpId="0" animBg="1"/>
      <p:bldP spid="13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542925" y="4267200"/>
            <a:ext cx="7991476" cy="990600"/>
          </a:xfrm>
          <a:prstGeom prst="roundRect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09953" y="3200400"/>
            <a:ext cx="8024447" cy="9906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21676" y="2438400"/>
            <a:ext cx="8012724" cy="6858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30188" y="431800"/>
            <a:ext cx="8761412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RTP Session Usages</a:t>
            </a:r>
            <a:endParaRPr dirty="0" smtClean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39713" y="1905000"/>
            <a:ext cx="8447086" cy="35052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latin typeface="+mn-lt"/>
              </a:rPr>
              <a:t>For CS with Alice and Bob, SRC could use:</a:t>
            </a:r>
          </a:p>
          <a:p>
            <a:pPr>
              <a:defRPr/>
            </a:pPr>
            <a:r>
              <a:rPr lang="en-US" sz="2000" dirty="0" smtClean="0">
                <a:latin typeface="+mn-lt"/>
              </a:rPr>
              <a:t>1) multiple m-lines</a:t>
            </a:r>
          </a:p>
          <a:p>
            <a:pPr lvl="2">
              <a:defRPr/>
            </a:pPr>
            <a:r>
              <a:rPr lang="en-US" dirty="0" smtClean="0">
                <a:latin typeface="+mn-lt"/>
              </a:rPr>
              <a:t>one m-line for audio </a:t>
            </a:r>
            <a:r>
              <a:rPr lang="en-US" dirty="0">
                <a:latin typeface="+mn-lt"/>
              </a:rPr>
              <a:t>from Alice, another for audio </a:t>
            </a:r>
            <a:r>
              <a:rPr lang="en-US" dirty="0" smtClean="0">
                <a:latin typeface="+mn-lt"/>
              </a:rPr>
              <a:t>from Bob</a:t>
            </a:r>
            <a:endParaRPr lang="en-US" dirty="0">
              <a:latin typeface="+mn-lt"/>
            </a:endParaRPr>
          </a:p>
          <a:p>
            <a:pPr marL="274638" lvl="1" indent="0">
              <a:buNone/>
              <a:defRPr/>
            </a:pPr>
            <a:r>
              <a:rPr lang="en-US" sz="2000" dirty="0" smtClean="0">
                <a:latin typeface="+mn-lt"/>
              </a:rPr>
              <a:t>2) mixing</a:t>
            </a:r>
          </a:p>
          <a:p>
            <a:pPr lvl="2">
              <a:defRPr/>
            </a:pPr>
            <a:r>
              <a:rPr lang="en-US" dirty="0" smtClean="0">
                <a:latin typeface="+mn-lt"/>
              </a:rPr>
              <a:t>SRC </a:t>
            </a:r>
            <a:r>
              <a:rPr lang="en-US" dirty="0">
                <a:latin typeface="+mn-lt"/>
              </a:rPr>
              <a:t>combines </a:t>
            </a:r>
            <a:r>
              <a:rPr lang="en-US" dirty="0" smtClean="0">
                <a:latin typeface="+mn-lt"/>
              </a:rPr>
              <a:t>audio from Alice and Bob into a single RTP session and </a:t>
            </a:r>
            <a:r>
              <a:rPr lang="en-US" dirty="0">
                <a:latin typeface="+mn-lt"/>
              </a:rPr>
              <a:t>sends them towards </a:t>
            </a:r>
            <a:r>
              <a:rPr lang="en-US" dirty="0" smtClean="0">
                <a:latin typeface="+mn-lt"/>
              </a:rPr>
              <a:t>SRS </a:t>
            </a:r>
            <a:r>
              <a:rPr lang="en-US" dirty="0">
                <a:latin typeface="+mn-lt"/>
              </a:rPr>
              <a:t>using its own </a:t>
            </a:r>
            <a:r>
              <a:rPr lang="en-US" dirty="0" smtClean="0">
                <a:latin typeface="+mn-lt"/>
              </a:rPr>
              <a:t>SSRC</a:t>
            </a:r>
          </a:p>
          <a:p>
            <a:pPr marL="319088" lvl="1" indent="0">
              <a:buNone/>
              <a:defRPr/>
            </a:pPr>
            <a:r>
              <a:rPr lang="en-US" sz="2300" dirty="0" smtClean="0">
                <a:latin typeface="+mn-lt"/>
              </a:rPr>
              <a:t>3) SSRC multiplexing</a:t>
            </a:r>
          </a:p>
          <a:p>
            <a:pPr lvl="2">
              <a:defRPr/>
            </a:pPr>
            <a:r>
              <a:rPr lang="en-US" dirty="0">
                <a:latin typeface="+mn-lt"/>
              </a:rPr>
              <a:t>SRC multiplexes </a:t>
            </a:r>
            <a:r>
              <a:rPr lang="en-US" dirty="0" smtClean="0">
                <a:latin typeface="+mn-lt"/>
              </a:rPr>
              <a:t>audio from Alice and Bob into a single </a:t>
            </a:r>
            <a:r>
              <a:rPr lang="en-US" dirty="0">
                <a:latin typeface="+mn-lt"/>
              </a:rPr>
              <a:t>RTP </a:t>
            </a:r>
            <a:r>
              <a:rPr lang="en-US" dirty="0" smtClean="0">
                <a:latin typeface="+mn-lt"/>
              </a:rPr>
              <a:t>session with </a:t>
            </a:r>
            <a:r>
              <a:rPr lang="en-US" dirty="0">
                <a:latin typeface="+mn-lt"/>
              </a:rPr>
              <a:t>multiple SSRC </a:t>
            </a:r>
            <a:r>
              <a:rPr lang="en-US" dirty="0" smtClean="0">
                <a:latin typeface="+mn-lt"/>
              </a:rPr>
              <a:t>values</a:t>
            </a:r>
            <a:endParaRPr lang="en-US" sz="2000" dirty="0" smtClean="0">
              <a:latin typeface="+mn-lt"/>
            </a:endParaRPr>
          </a:p>
        </p:txBody>
      </p:sp>
      <p:sp>
        <p:nvSpPr>
          <p:cNvPr id="13" name="Text Placeholder 1"/>
          <p:cNvSpPr txBox="1">
            <a:spLocks/>
          </p:cNvSpPr>
          <p:nvPr/>
        </p:nvSpPr>
        <p:spPr bwMode="auto">
          <a:xfrm>
            <a:off x="239713" y="5410200"/>
            <a:ext cx="844708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lnSpc>
                <a:spcPct val="95000"/>
              </a:lnSpc>
              <a:spcBef>
                <a:spcPts val="148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2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marL="547688" indent="-273050" algn="l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+mn-lt"/>
              </a:rPr>
              <a:t>Options 1 and 2 MUST be supported</a:t>
            </a:r>
          </a:p>
        </p:txBody>
      </p:sp>
      <p:sp>
        <p:nvSpPr>
          <p:cNvPr id="15" name="Text Placeholder 1"/>
          <p:cNvSpPr txBox="1">
            <a:spLocks/>
          </p:cNvSpPr>
          <p:nvPr/>
        </p:nvSpPr>
        <p:spPr bwMode="auto">
          <a:xfrm>
            <a:off x="239712" y="6010275"/>
            <a:ext cx="844708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lnSpc>
                <a:spcPct val="95000"/>
              </a:lnSpc>
              <a:spcBef>
                <a:spcPts val="148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2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marL="547688" indent="-273050" algn="l" rtl="0" eaLnBrk="0" fontAlgn="base" hangingPunct="0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dirty="0" smtClean="0">
                <a:latin typeface="+mn-lt"/>
              </a:rPr>
              <a:t>SSRC multiplexing removed from draft (was section 8.3.2)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09628" y="1346270"/>
            <a:ext cx="695181" cy="923330"/>
          </a:xfrm>
          <a:prstGeom prst="rect">
            <a:avLst/>
          </a:prstGeom>
          <a:gradFill>
            <a:gsLst>
              <a:gs pos="0">
                <a:srgbClr val="7030A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dirty="0" smtClean="0"/>
          </a:p>
          <a:p>
            <a:pPr algn="ctr">
              <a:defRPr/>
            </a:pPr>
            <a:r>
              <a:rPr lang="en-US" dirty="0" smtClean="0"/>
              <a:t>SRC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46136" y="669793"/>
            <a:ext cx="711474" cy="369332"/>
          </a:xfrm>
          <a:prstGeom prst="rect">
            <a:avLst/>
          </a:prstGeom>
          <a:gradFill>
            <a:gsLst>
              <a:gs pos="0">
                <a:srgbClr val="7030A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 smtClean="0"/>
              <a:t>SRS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7932932" y="1055997"/>
            <a:ext cx="0" cy="283680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245797" y="1064689"/>
            <a:ext cx="0" cy="274988"/>
          </a:xfrm>
          <a:prstGeom prst="line">
            <a:avLst/>
          </a:prstGeom>
          <a:ln w="25400">
            <a:solidFill>
              <a:schemeClr val="tx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69923" y="1332418"/>
            <a:ext cx="695181" cy="369332"/>
          </a:xfrm>
          <a:prstGeom prst="rect">
            <a:avLst/>
          </a:prstGeom>
          <a:gradFill>
            <a:gsLst>
              <a:gs pos="0">
                <a:srgbClr val="7030A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165893" y="1900268"/>
            <a:ext cx="695181" cy="369332"/>
          </a:xfrm>
          <a:prstGeom prst="rect">
            <a:avLst/>
          </a:prstGeom>
          <a:gradFill>
            <a:gsLst>
              <a:gs pos="0">
                <a:srgbClr val="7030A0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 smtClean="0"/>
              <a:t>Bob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6841631" y="1595592"/>
            <a:ext cx="999322" cy="993"/>
          </a:xfrm>
          <a:prstGeom prst="line">
            <a:avLst/>
          </a:prstGeom>
          <a:ln w="254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865104" y="2072777"/>
            <a:ext cx="999322" cy="993"/>
          </a:xfrm>
          <a:prstGeom prst="line">
            <a:avLst/>
          </a:prstGeom>
          <a:ln w="25400">
            <a:solidFill>
              <a:schemeClr val="tx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89207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8" grpId="0" animBg="1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30188" y="431800"/>
            <a:ext cx="8913812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Added RTP Session Usage by SRS (section 8.4)</a:t>
            </a:r>
            <a:endParaRPr dirty="0" smtClean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39713" y="1371600"/>
            <a:ext cx="8578850" cy="4953000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SRS </a:t>
            </a:r>
            <a:r>
              <a:rPr lang="en-US" sz="2000" dirty="0">
                <a:latin typeface="+mn-lt"/>
              </a:rPr>
              <a:t>that supports recording an audio CS MUST support SRC usage </a:t>
            </a:r>
            <a:r>
              <a:rPr lang="en-US" sz="2000" dirty="0" smtClean="0">
                <a:latin typeface="+mn-lt"/>
              </a:rPr>
              <a:t>of separate </a:t>
            </a:r>
            <a:r>
              <a:rPr lang="en-US" sz="2000" dirty="0">
                <a:latin typeface="+mn-lt"/>
              </a:rPr>
              <a:t>audio m-lines in SDP, one per CS media </a:t>
            </a:r>
            <a:r>
              <a:rPr lang="en-US" sz="2000" dirty="0" smtClean="0">
                <a:latin typeface="+mn-lt"/>
              </a:rPr>
              <a:t>direction</a:t>
            </a:r>
          </a:p>
          <a:p>
            <a:pPr>
              <a:defRPr/>
            </a:pPr>
            <a:r>
              <a:rPr lang="en-US" sz="2000" dirty="0" smtClean="0">
                <a:latin typeface="+mn-lt"/>
              </a:rPr>
              <a:t>SRS that </a:t>
            </a:r>
            <a:r>
              <a:rPr lang="en-US" sz="2000" dirty="0">
                <a:latin typeface="+mn-lt"/>
              </a:rPr>
              <a:t>supports recording </a:t>
            </a:r>
            <a:r>
              <a:rPr lang="en-US" sz="2000" dirty="0" smtClean="0">
                <a:latin typeface="+mn-lt"/>
              </a:rPr>
              <a:t>a </a:t>
            </a:r>
            <a:r>
              <a:rPr lang="en-US" sz="2000" dirty="0">
                <a:latin typeface="+mn-lt"/>
              </a:rPr>
              <a:t>video CS MUST support SRC usage </a:t>
            </a:r>
            <a:r>
              <a:rPr lang="en-US" sz="2000" dirty="0" smtClean="0">
                <a:latin typeface="+mn-lt"/>
              </a:rPr>
              <a:t>of separate </a:t>
            </a:r>
            <a:r>
              <a:rPr lang="en-US" sz="2000" dirty="0">
                <a:latin typeface="+mn-lt"/>
              </a:rPr>
              <a:t>video m-lines in SDP, one per CS media </a:t>
            </a:r>
            <a:r>
              <a:rPr lang="en-US" sz="2000" dirty="0" smtClean="0">
                <a:latin typeface="+mn-lt"/>
              </a:rPr>
              <a:t>direction</a:t>
            </a:r>
          </a:p>
          <a:p>
            <a:pPr>
              <a:defRPr/>
            </a:pPr>
            <a:r>
              <a:rPr lang="en-US" sz="2000" dirty="0" smtClean="0">
                <a:latin typeface="+mn-lt"/>
              </a:rPr>
              <a:t>Examples: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SRS </a:t>
            </a:r>
            <a:r>
              <a:rPr lang="en-US" sz="1800" dirty="0">
                <a:latin typeface="+mn-lt"/>
              </a:rPr>
              <a:t>supporting </a:t>
            </a:r>
            <a:r>
              <a:rPr lang="en-US" sz="1800" dirty="0" smtClean="0">
                <a:latin typeface="+mn-lt"/>
              </a:rPr>
              <a:t>audio call MUST support </a:t>
            </a:r>
            <a:r>
              <a:rPr lang="en-US" sz="1800" dirty="0">
                <a:latin typeface="+mn-lt"/>
              </a:rPr>
              <a:t>receiving at least two audio </a:t>
            </a:r>
            <a:r>
              <a:rPr lang="en-US" sz="1800" dirty="0" smtClean="0">
                <a:latin typeface="+mn-lt"/>
              </a:rPr>
              <a:t>m-lines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SRS supporting audio </a:t>
            </a:r>
            <a:r>
              <a:rPr lang="en-US" sz="1800" dirty="0">
                <a:latin typeface="+mn-lt"/>
              </a:rPr>
              <a:t>and video call, </a:t>
            </a:r>
            <a:r>
              <a:rPr lang="en-US" sz="1800" dirty="0" smtClean="0">
                <a:latin typeface="+mn-lt"/>
              </a:rPr>
              <a:t>MUST support </a:t>
            </a:r>
            <a:r>
              <a:rPr lang="en-US" sz="1800" dirty="0">
                <a:latin typeface="+mn-lt"/>
              </a:rPr>
              <a:t>receiving </a:t>
            </a:r>
            <a:r>
              <a:rPr lang="en-US" sz="1800" dirty="0" smtClean="0">
                <a:latin typeface="+mn-lt"/>
              </a:rPr>
              <a:t>at least </a:t>
            </a:r>
            <a:r>
              <a:rPr lang="en-US" sz="1800" dirty="0">
                <a:latin typeface="+mn-lt"/>
              </a:rPr>
              <a:t>four total m-lines in the SDP, two audio m-lines and two </a:t>
            </a:r>
            <a:r>
              <a:rPr lang="en-US" sz="1800" dirty="0" smtClean="0">
                <a:latin typeface="+mn-lt"/>
              </a:rPr>
              <a:t>video m-lines</a:t>
            </a:r>
            <a:endParaRPr lang="en-US" sz="2000" dirty="0">
              <a:latin typeface="+mn-lt"/>
            </a:endParaRPr>
          </a:p>
          <a:p>
            <a:pPr>
              <a:defRPr/>
            </a:pPr>
            <a:r>
              <a:rPr lang="en-US" sz="2000" dirty="0" smtClean="0">
                <a:latin typeface="+mn-lt"/>
              </a:rPr>
              <a:t>These </a:t>
            </a:r>
            <a:r>
              <a:rPr lang="en-US" sz="2000" dirty="0">
                <a:latin typeface="+mn-lt"/>
              </a:rPr>
              <a:t>requirements </a:t>
            </a:r>
            <a:r>
              <a:rPr lang="en-US" sz="2000" dirty="0" smtClean="0">
                <a:latin typeface="+mn-lt"/>
              </a:rPr>
              <a:t>allow implementation of SRS that supports:</a:t>
            </a:r>
            <a:endParaRPr lang="en-US" sz="1900" dirty="0" smtClean="0">
              <a:latin typeface="+mn-lt"/>
            </a:endParaRP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video only</a:t>
            </a:r>
            <a:endParaRPr lang="en-US" sz="1800" dirty="0">
              <a:latin typeface="+mn-lt"/>
            </a:endParaRP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recording only one direction of one stream in a CS</a:t>
            </a:r>
          </a:p>
          <a:p>
            <a:pPr lvl="2">
              <a:defRPr/>
            </a:pPr>
            <a:r>
              <a:rPr lang="en-US" sz="1700" dirty="0" smtClean="0">
                <a:latin typeface="+mn-lt"/>
              </a:rPr>
              <a:t>E.g. record security </a:t>
            </a:r>
            <a:r>
              <a:rPr lang="en-US" sz="1700" dirty="0">
                <a:latin typeface="+mn-lt"/>
              </a:rPr>
              <a:t>cameras that only send (not receive) </a:t>
            </a:r>
            <a:r>
              <a:rPr lang="en-US" sz="1700" dirty="0" smtClean="0">
                <a:latin typeface="+mn-lt"/>
              </a:rPr>
              <a:t>video without </a:t>
            </a:r>
            <a:r>
              <a:rPr lang="en-US" sz="1700" dirty="0">
                <a:latin typeface="+mn-lt"/>
              </a:rPr>
              <a:t>any </a:t>
            </a:r>
            <a:r>
              <a:rPr lang="en-US" sz="1700" dirty="0" smtClean="0">
                <a:latin typeface="+mn-lt"/>
              </a:rPr>
              <a:t>audio</a:t>
            </a:r>
          </a:p>
        </p:txBody>
      </p:sp>
    </p:spTree>
    <p:extLst>
      <p:ext uri="{BB962C8B-B14F-4D97-AF65-F5344CB8AC3E}">
        <p14:creationId xmlns:p14="http://schemas.microsoft.com/office/powerpoint/2010/main" val="189296628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30188" y="431800"/>
            <a:ext cx="8913812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Authentication and Authorization</a:t>
            </a:r>
            <a:endParaRPr dirty="0" smtClean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39713" y="1371600"/>
            <a:ext cx="8578850" cy="4953000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Support for TLS mutual authentication required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Deployment decision whether to use it or not</a:t>
            </a:r>
          </a:p>
          <a:p>
            <a:pPr>
              <a:defRPr/>
            </a:pPr>
            <a:r>
              <a:rPr lang="en-US" sz="2000" dirty="0" smtClean="0">
                <a:latin typeface="+mn-lt"/>
              </a:rPr>
              <a:t>If signaling </a:t>
            </a:r>
            <a:r>
              <a:rPr lang="en-US" sz="2000" dirty="0">
                <a:latin typeface="+mn-lt"/>
              </a:rPr>
              <a:t>between </a:t>
            </a:r>
            <a:r>
              <a:rPr lang="en-US" sz="2000" dirty="0" smtClean="0">
                <a:latin typeface="+mn-lt"/>
              </a:rPr>
              <a:t>SRC </a:t>
            </a:r>
            <a:r>
              <a:rPr lang="en-US" sz="2000" dirty="0">
                <a:latin typeface="+mn-lt"/>
              </a:rPr>
              <a:t>and </a:t>
            </a:r>
            <a:r>
              <a:rPr lang="en-US" sz="2000" dirty="0" smtClean="0">
                <a:latin typeface="+mn-lt"/>
              </a:rPr>
              <a:t>SRS is </a:t>
            </a:r>
            <a:r>
              <a:rPr lang="en-US" sz="2000" dirty="0">
                <a:latin typeface="+mn-lt"/>
              </a:rPr>
              <a:t>not </a:t>
            </a:r>
            <a:r>
              <a:rPr lang="en-US" sz="2000" dirty="0" smtClean="0">
                <a:latin typeface="+mn-lt"/>
              </a:rPr>
              <a:t>direct (e.g</a:t>
            </a:r>
            <a:r>
              <a:rPr lang="en-US" sz="2000" dirty="0">
                <a:latin typeface="+mn-lt"/>
              </a:rPr>
              <a:t>. </a:t>
            </a:r>
            <a:r>
              <a:rPr lang="en-US" sz="2000" dirty="0" smtClean="0">
                <a:latin typeface="+mn-lt"/>
              </a:rPr>
              <a:t>SIP </a:t>
            </a:r>
            <a:r>
              <a:rPr lang="en-US" sz="2000" dirty="0">
                <a:latin typeface="+mn-lt"/>
              </a:rPr>
              <a:t>proxy exists between </a:t>
            </a:r>
            <a:r>
              <a:rPr lang="en-US" sz="2000" dirty="0" smtClean="0">
                <a:latin typeface="+mn-lt"/>
              </a:rPr>
              <a:t>SRC </a:t>
            </a:r>
            <a:r>
              <a:rPr lang="en-US" sz="2000" dirty="0">
                <a:latin typeface="+mn-lt"/>
              </a:rPr>
              <a:t>and </a:t>
            </a:r>
            <a:r>
              <a:rPr lang="en-US" sz="2000" dirty="0" smtClean="0">
                <a:latin typeface="+mn-lt"/>
              </a:rPr>
              <a:t>SRS)</a:t>
            </a:r>
            <a:endParaRPr lang="en-US" sz="2000" dirty="0">
              <a:latin typeface="+mn-lt"/>
            </a:endParaRP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each </a:t>
            </a:r>
            <a:r>
              <a:rPr lang="en-US" sz="1800" dirty="0">
                <a:latin typeface="+mn-lt"/>
              </a:rPr>
              <a:t>hop is subject to the TLS </a:t>
            </a:r>
            <a:r>
              <a:rPr lang="en-US" sz="1800" dirty="0" smtClean="0">
                <a:latin typeface="+mn-lt"/>
              </a:rPr>
              <a:t>mutual </a:t>
            </a:r>
            <a:r>
              <a:rPr lang="en-US" sz="1800" dirty="0">
                <a:latin typeface="+mn-lt"/>
              </a:rPr>
              <a:t>authentication </a:t>
            </a:r>
            <a:r>
              <a:rPr lang="en-US" sz="1800" dirty="0" smtClean="0">
                <a:latin typeface="+mn-lt"/>
              </a:rPr>
              <a:t>constraint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transitive </a:t>
            </a:r>
            <a:r>
              <a:rPr lang="en-US" sz="1800" dirty="0">
                <a:latin typeface="+mn-lt"/>
              </a:rPr>
              <a:t>trust at each hop </a:t>
            </a:r>
            <a:r>
              <a:rPr lang="en-US" sz="1800" dirty="0" smtClean="0">
                <a:latin typeface="+mn-lt"/>
              </a:rPr>
              <a:t>is utilized</a:t>
            </a:r>
          </a:p>
          <a:p>
            <a:pPr>
              <a:defRPr/>
            </a:pPr>
            <a:r>
              <a:rPr lang="en-US" sz="2000" dirty="0" smtClean="0">
                <a:latin typeface="+mn-lt"/>
              </a:rPr>
              <a:t>SRC </a:t>
            </a:r>
            <a:r>
              <a:rPr lang="en-US" sz="2000" dirty="0">
                <a:latin typeface="+mn-lt"/>
              </a:rPr>
              <a:t>or SRS may use </a:t>
            </a:r>
            <a:r>
              <a:rPr lang="en-US" sz="2000" dirty="0" smtClean="0">
                <a:latin typeface="+mn-lt"/>
              </a:rPr>
              <a:t>additional </a:t>
            </a:r>
            <a:r>
              <a:rPr lang="en-US" sz="2000" dirty="0">
                <a:latin typeface="+mn-lt"/>
              </a:rPr>
              <a:t>existing </a:t>
            </a:r>
            <a:r>
              <a:rPr lang="en-US" sz="2000" dirty="0" smtClean="0">
                <a:latin typeface="+mn-lt"/>
              </a:rPr>
              <a:t>SIP mechanisms </a:t>
            </a:r>
            <a:r>
              <a:rPr lang="en-US" sz="2000" dirty="0">
                <a:latin typeface="+mn-lt"/>
              </a:rPr>
              <a:t>available, including but not limited </a:t>
            </a:r>
            <a:r>
              <a:rPr lang="en-US" sz="2000" dirty="0" smtClean="0">
                <a:latin typeface="+mn-lt"/>
              </a:rPr>
              <a:t>to: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Digest Authentication </a:t>
            </a:r>
            <a:r>
              <a:rPr lang="en-US" sz="1800" dirty="0">
                <a:latin typeface="+mn-lt"/>
              </a:rPr>
              <a:t>[</a:t>
            </a:r>
            <a:r>
              <a:rPr lang="en-US" sz="1800" dirty="0" smtClean="0">
                <a:latin typeface="+mn-lt"/>
              </a:rPr>
              <a:t>RFC3261]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Asserted </a:t>
            </a:r>
            <a:r>
              <a:rPr lang="en-US" sz="1800" dirty="0">
                <a:latin typeface="+mn-lt"/>
              </a:rPr>
              <a:t>Identity [</a:t>
            </a:r>
            <a:r>
              <a:rPr lang="en-US" sz="1800" dirty="0" smtClean="0">
                <a:latin typeface="+mn-lt"/>
              </a:rPr>
              <a:t>RFC3325]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Connected </a:t>
            </a:r>
            <a:r>
              <a:rPr lang="en-US" sz="1800" dirty="0">
                <a:latin typeface="+mn-lt"/>
              </a:rPr>
              <a:t>Identity [</a:t>
            </a:r>
            <a:r>
              <a:rPr lang="en-US" sz="1800" dirty="0" smtClean="0">
                <a:latin typeface="+mn-lt"/>
              </a:rPr>
              <a:t>RFC4916]</a:t>
            </a:r>
            <a:endParaRPr lang="en-US" sz="1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20727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30188" y="431800"/>
            <a:ext cx="8913812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Media Protection</a:t>
            </a:r>
            <a:endParaRPr dirty="0" smtClean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39713" y="1371600"/>
            <a:ext cx="8578850" cy="4953000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latin typeface="+mn-lt"/>
              </a:rPr>
              <a:t>SRC </a:t>
            </a:r>
            <a:r>
              <a:rPr lang="en-US" sz="2000" dirty="0">
                <a:latin typeface="+mn-lt"/>
              </a:rPr>
              <a:t>and SRS MUST support the </a:t>
            </a:r>
            <a:r>
              <a:rPr lang="en-US" sz="2000" dirty="0" smtClean="0">
                <a:latin typeface="+mn-lt"/>
              </a:rPr>
              <a:t>SDES </a:t>
            </a:r>
            <a:r>
              <a:rPr lang="en-US" sz="2000" dirty="0">
                <a:latin typeface="+mn-lt"/>
              </a:rPr>
              <a:t>key negotiation mechanism [RFC4568</a:t>
            </a:r>
            <a:r>
              <a:rPr lang="en-US" sz="2000" dirty="0" smtClean="0">
                <a:latin typeface="+mn-lt"/>
              </a:rPr>
              <a:t>]</a:t>
            </a:r>
            <a:endParaRPr lang="en-US" sz="2000" dirty="0">
              <a:latin typeface="+mn-lt"/>
            </a:endParaRPr>
          </a:p>
          <a:p>
            <a:pPr lvl="1">
              <a:defRPr/>
            </a:pPr>
            <a:r>
              <a:rPr lang="en-US" sz="1800" dirty="0">
                <a:latin typeface="+mn-lt"/>
              </a:rPr>
              <a:t>For cases in which DTLS-SRTP is used to encrypt a CS media stream, </a:t>
            </a:r>
            <a:r>
              <a:rPr lang="en-US" sz="1800" dirty="0" smtClean="0">
                <a:latin typeface="+mn-lt"/>
              </a:rPr>
              <a:t>an SRC </a:t>
            </a:r>
            <a:r>
              <a:rPr lang="en-US" sz="1800" dirty="0">
                <a:latin typeface="+mn-lt"/>
              </a:rPr>
              <a:t>may use SRTP Encrypted Key Transport (EKT</a:t>
            </a:r>
            <a:r>
              <a:rPr lang="en-US" sz="1800" dirty="0" smtClean="0">
                <a:latin typeface="+mn-lt"/>
              </a:rPr>
              <a:t>) [</a:t>
            </a:r>
            <a:r>
              <a:rPr lang="en-US" sz="1800" dirty="0">
                <a:latin typeface="+mn-lt"/>
              </a:rPr>
              <a:t>I-D.ietf-avt-srtp-</a:t>
            </a:r>
            <a:r>
              <a:rPr lang="en-US" sz="1800" dirty="0" err="1">
                <a:latin typeface="+mn-lt"/>
              </a:rPr>
              <a:t>ekt</a:t>
            </a:r>
            <a:r>
              <a:rPr lang="en-US" sz="1800" dirty="0">
                <a:latin typeface="+mn-lt"/>
              </a:rPr>
              <a:t>] in order to use SRTP-SDES in the RS </a:t>
            </a:r>
            <a:r>
              <a:rPr lang="en-US" sz="1800" dirty="0" smtClean="0">
                <a:latin typeface="+mn-lt"/>
              </a:rPr>
              <a:t>without needing </a:t>
            </a:r>
            <a:r>
              <a:rPr lang="en-US" sz="1800" dirty="0">
                <a:latin typeface="+mn-lt"/>
              </a:rPr>
              <a:t>to re-encrypt the </a:t>
            </a:r>
            <a:r>
              <a:rPr lang="en-US" sz="1800" dirty="0" smtClean="0">
                <a:latin typeface="+mn-lt"/>
              </a:rPr>
              <a:t>media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SRC </a:t>
            </a:r>
            <a:r>
              <a:rPr lang="en-US" sz="2000" dirty="0" smtClean="0">
                <a:latin typeface="+mn-lt"/>
              </a:rPr>
              <a:t>MAY use same or different keys </a:t>
            </a:r>
            <a:r>
              <a:rPr lang="en-US" sz="2000" dirty="0">
                <a:latin typeface="+mn-lt"/>
              </a:rPr>
              <a:t>in </a:t>
            </a:r>
            <a:r>
              <a:rPr lang="en-US" sz="2000" dirty="0" smtClean="0">
                <a:latin typeface="+mn-lt"/>
              </a:rPr>
              <a:t>RS than in CS</a:t>
            </a:r>
            <a:r>
              <a:rPr lang="en-US" sz="2000" dirty="0">
                <a:latin typeface="+mn-lt"/>
              </a:rPr>
              <a:t>	</a:t>
            </a:r>
          </a:p>
          <a:p>
            <a:pPr lvl="1">
              <a:defRPr/>
            </a:pPr>
            <a:r>
              <a:rPr lang="en-US" sz="1800" dirty="0" smtClean="0">
                <a:latin typeface="+mn-lt"/>
              </a:rPr>
              <a:t>SRC may replicate </a:t>
            </a:r>
            <a:r>
              <a:rPr lang="en-US" sz="1800" dirty="0">
                <a:latin typeface="+mn-lt"/>
              </a:rPr>
              <a:t>RTP packets from </a:t>
            </a:r>
            <a:r>
              <a:rPr lang="en-US" sz="1800" dirty="0" smtClean="0">
                <a:latin typeface="+mn-lt"/>
              </a:rPr>
              <a:t>CS to </a:t>
            </a:r>
            <a:r>
              <a:rPr lang="en-US" sz="1800" dirty="0">
                <a:latin typeface="+mn-lt"/>
              </a:rPr>
              <a:t>the </a:t>
            </a:r>
            <a:r>
              <a:rPr lang="en-US" sz="1800" dirty="0" smtClean="0">
                <a:latin typeface="+mn-lt"/>
              </a:rPr>
              <a:t>SRS, using the same key</a:t>
            </a:r>
          </a:p>
          <a:p>
            <a:pPr lvl="2">
              <a:defRPr/>
            </a:pPr>
            <a:r>
              <a:rPr lang="en-US" sz="1700" dirty="0">
                <a:latin typeface="+mn-lt"/>
              </a:rPr>
              <a:t>SRC MUST secure </a:t>
            </a:r>
            <a:r>
              <a:rPr lang="en-US" sz="1700" dirty="0" smtClean="0">
                <a:latin typeface="+mn-lt"/>
              </a:rPr>
              <a:t>SDP containing keying </a:t>
            </a:r>
            <a:r>
              <a:rPr lang="en-US" sz="1700" dirty="0">
                <a:latin typeface="+mn-lt"/>
              </a:rPr>
              <a:t>material in </a:t>
            </a:r>
            <a:r>
              <a:rPr lang="en-US" sz="1700" dirty="0" smtClean="0">
                <a:latin typeface="+mn-lt"/>
              </a:rPr>
              <a:t>RS </a:t>
            </a:r>
            <a:r>
              <a:rPr lang="en-US" sz="1700" dirty="0">
                <a:latin typeface="+mn-lt"/>
              </a:rPr>
              <a:t>with at least </a:t>
            </a:r>
            <a:r>
              <a:rPr lang="en-US" sz="1700" dirty="0" smtClean="0">
                <a:latin typeface="+mn-lt"/>
              </a:rPr>
              <a:t>same </a:t>
            </a:r>
            <a:r>
              <a:rPr lang="en-US" sz="1700" dirty="0">
                <a:latin typeface="+mn-lt"/>
              </a:rPr>
              <a:t>level </a:t>
            </a:r>
            <a:r>
              <a:rPr lang="en-US" sz="1700" dirty="0" smtClean="0">
                <a:latin typeface="+mn-lt"/>
              </a:rPr>
              <a:t>of security </a:t>
            </a:r>
            <a:r>
              <a:rPr lang="en-US" sz="1700" dirty="0">
                <a:latin typeface="+mn-lt"/>
              </a:rPr>
              <a:t>as in </a:t>
            </a:r>
            <a:r>
              <a:rPr lang="en-US" sz="1700" dirty="0" smtClean="0">
                <a:latin typeface="+mn-lt"/>
              </a:rPr>
              <a:t>CS</a:t>
            </a:r>
            <a:endParaRPr lang="en-US" sz="1700" dirty="0">
              <a:latin typeface="+mn-lt"/>
            </a:endParaRPr>
          </a:p>
          <a:p>
            <a:pPr lvl="1">
              <a:defRPr/>
            </a:pPr>
            <a:r>
              <a:rPr lang="en-US" sz="1800" dirty="0">
                <a:latin typeface="+mn-lt"/>
              </a:rPr>
              <a:t>SRCs that decrypt </a:t>
            </a:r>
            <a:r>
              <a:rPr lang="en-US" sz="1800" dirty="0" smtClean="0">
                <a:latin typeface="+mn-lt"/>
              </a:rPr>
              <a:t>CS </a:t>
            </a:r>
            <a:r>
              <a:rPr lang="en-US" sz="1800" dirty="0">
                <a:latin typeface="+mn-lt"/>
              </a:rPr>
              <a:t>media stream and re-encrypt </a:t>
            </a:r>
            <a:r>
              <a:rPr lang="en-US" sz="1800" dirty="0" smtClean="0">
                <a:latin typeface="+mn-lt"/>
              </a:rPr>
              <a:t>when sending to SRS </a:t>
            </a:r>
          </a:p>
          <a:p>
            <a:pPr lvl="2">
              <a:defRPr/>
            </a:pPr>
            <a:r>
              <a:rPr lang="en-US" sz="1700" dirty="0" smtClean="0">
                <a:latin typeface="+mn-lt"/>
              </a:rPr>
              <a:t>SHOULD </a:t>
            </a:r>
            <a:r>
              <a:rPr lang="en-US" sz="1700" dirty="0">
                <a:latin typeface="+mn-lt"/>
              </a:rPr>
              <a:t>use </a:t>
            </a:r>
            <a:r>
              <a:rPr lang="en-US" sz="1700" dirty="0" smtClean="0">
                <a:latin typeface="+mn-lt"/>
              </a:rPr>
              <a:t>different </a:t>
            </a:r>
            <a:r>
              <a:rPr lang="en-US" sz="1700" dirty="0">
                <a:latin typeface="+mn-lt"/>
              </a:rPr>
              <a:t>key for </a:t>
            </a:r>
            <a:r>
              <a:rPr lang="en-US" sz="1700" dirty="0" smtClean="0">
                <a:latin typeface="+mn-lt"/>
              </a:rPr>
              <a:t>RS media stream </a:t>
            </a:r>
            <a:r>
              <a:rPr lang="en-US" sz="1700" dirty="0">
                <a:latin typeface="+mn-lt"/>
              </a:rPr>
              <a:t>than </a:t>
            </a:r>
            <a:r>
              <a:rPr lang="en-US" sz="1700" dirty="0" smtClean="0">
                <a:latin typeface="+mn-lt"/>
              </a:rPr>
              <a:t>that used </a:t>
            </a:r>
            <a:r>
              <a:rPr lang="en-US" sz="1700" dirty="0">
                <a:latin typeface="+mn-lt"/>
              </a:rPr>
              <a:t>for </a:t>
            </a:r>
            <a:r>
              <a:rPr lang="en-US" sz="1700" dirty="0" smtClean="0">
                <a:latin typeface="+mn-lt"/>
              </a:rPr>
              <a:t>CS </a:t>
            </a:r>
            <a:r>
              <a:rPr lang="en-US" sz="1700" dirty="0">
                <a:latin typeface="+mn-lt"/>
              </a:rPr>
              <a:t>media </a:t>
            </a:r>
            <a:r>
              <a:rPr lang="en-US" sz="1700" dirty="0" smtClean="0">
                <a:latin typeface="+mn-lt"/>
              </a:rPr>
              <a:t>stream to </a:t>
            </a:r>
            <a:r>
              <a:rPr lang="en-US" sz="1700" dirty="0">
                <a:latin typeface="+mn-lt"/>
              </a:rPr>
              <a:t>ensure </a:t>
            </a:r>
            <a:r>
              <a:rPr lang="en-US" sz="1700" dirty="0" smtClean="0">
                <a:latin typeface="+mn-lt"/>
              </a:rPr>
              <a:t>it is </a:t>
            </a:r>
            <a:r>
              <a:rPr lang="en-US" sz="1700" dirty="0">
                <a:latin typeface="+mn-lt"/>
              </a:rPr>
              <a:t>not possible for someone who has </a:t>
            </a:r>
            <a:r>
              <a:rPr lang="en-US" sz="1700" dirty="0" smtClean="0">
                <a:latin typeface="+mn-lt"/>
              </a:rPr>
              <a:t>key </a:t>
            </a:r>
            <a:r>
              <a:rPr lang="en-US" sz="1700" dirty="0">
                <a:latin typeface="+mn-lt"/>
              </a:rPr>
              <a:t>for </a:t>
            </a:r>
            <a:r>
              <a:rPr lang="en-US" sz="1700" dirty="0" smtClean="0">
                <a:latin typeface="+mn-lt"/>
              </a:rPr>
              <a:t>CS </a:t>
            </a:r>
            <a:r>
              <a:rPr lang="en-US" sz="1700" dirty="0">
                <a:latin typeface="+mn-lt"/>
              </a:rPr>
              <a:t>media </a:t>
            </a:r>
            <a:r>
              <a:rPr lang="en-US" sz="1700" dirty="0" smtClean="0">
                <a:latin typeface="+mn-lt"/>
              </a:rPr>
              <a:t>stream </a:t>
            </a:r>
            <a:r>
              <a:rPr lang="en-US" sz="1700" dirty="0">
                <a:latin typeface="+mn-lt"/>
              </a:rPr>
              <a:t>to access recorded data they are not authorized to access</a:t>
            </a:r>
            <a:endParaRPr lang="en-US" sz="17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027197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15699</TotalTime>
  <Words>512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Theme1</vt:lpstr>
      <vt:lpstr>Session Recording (SIPREC) Protocol                       (draft-ietf-siprec-protocol-09)</vt:lpstr>
      <vt:lpstr>Media Delivery from SRC to SRS</vt:lpstr>
      <vt:lpstr>RTP Session Usages</vt:lpstr>
      <vt:lpstr>Added RTP Session Usage by SRS (section 8.4)</vt:lpstr>
      <vt:lpstr>Authentication and Authorization</vt:lpstr>
      <vt:lpstr>Media Protection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Eckel</dc:creator>
  <cp:lastModifiedBy>Charles Eckel</cp:lastModifiedBy>
  <cp:revision>650</cp:revision>
  <dcterms:created xsi:type="dcterms:W3CDTF">2011-07-12T15:10:48Z</dcterms:created>
  <dcterms:modified xsi:type="dcterms:W3CDTF">2013-03-11T18:00:18Z</dcterms:modified>
</cp:coreProperties>
</file>