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5" r:id="rId3"/>
    <p:sldId id="257" r:id="rId4"/>
    <p:sldId id="258" r:id="rId5"/>
    <p:sldId id="279" r:id="rId6"/>
    <p:sldId id="278" r:id="rId7"/>
    <p:sldId id="272" r:id="rId8"/>
    <p:sldId id="28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i Su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93" autoAdjust="0"/>
    <p:restoredTop sz="91734" autoAdjust="0"/>
  </p:normalViewPr>
  <p:slideViewPr>
    <p:cSldViewPr snapToGrid="0" snapToObjects="1">
      <p:cViewPr varScale="1">
        <p:scale>
          <a:sx n="100" d="100"/>
          <a:sy n="100" d="100"/>
        </p:scale>
        <p:origin x="-14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commentAuthors" Target="commentAuthor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F1049A-2FC4-F549-ADFA-36B19522077F}" type="datetimeFigureOut">
              <a:rPr lang="en-US" smtClean="0"/>
              <a:t>13-3-11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42907-4534-3346-8526-B5A611C0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479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42907-4534-3346-8526-B5A611C04EB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37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42907-4534-3346-8526-B5A611C04E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37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42907-4534-3346-8526-B5A611C04EB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725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C824-ECA8-CC42-80C4-00417958E421}" type="datetimeFigureOut">
              <a:rPr lang="en-US" smtClean="0"/>
              <a:pPr/>
              <a:t>13-3-11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BFEC-0483-514B-B5AB-349747727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C824-ECA8-CC42-80C4-00417958E421}" type="datetimeFigureOut">
              <a:rPr lang="en-US" smtClean="0"/>
              <a:pPr/>
              <a:t>13-3-11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BFEC-0483-514B-B5AB-349747727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C824-ECA8-CC42-80C4-00417958E421}" type="datetimeFigureOut">
              <a:rPr lang="en-US" smtClean="0"/>
              <a:pPr/>
              <a:t>13-3-11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BFEC-0483-514B-B5AB-349747727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C824-ECA8-CC42-80C4-00417958E421}" type="datetimeFigureOut">
              <a:rPr lang="en-US" smtClean="0"/>
              <a:pPr/>
              <a:t>13-3-11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BFEC-0483-514B-B5AB-349747727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C824-ECA8-CC42-80C4-00417958E421}" type="datetimeFigureOut">
              <a:rPr lang="en-US" smtClean="0"/>
              <a:pPr/>
              <a:t>13-3-11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BFEC-0483-514B-B5AB-349747727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C824-ECA8-CC42-80C4-00417958E421}" type="datetimeFigureOut">
              <a:rPr lang="en-US" smtClean="0"/>
              <a:pPr/>
              <a:t>13-3-11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BFEC-0483-514B-B5AB-349747727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C824-ECA8-CC42-80C4-00417958E421}" type="datetimeFigureOut">
              <a:rPr lang="en-US" smtClean="0"/>
              <a:pPr/>
              <a:t>13-3-11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BFEC-0483-514B-B5AB-349747727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C824-ECA8-CC42-80C4-00417958E421}" type="datetimeFigureOut">
              <a:rPr lang="en-US" smtClean="0"/>
              <a:pPr/>
              <a:t>13-3-11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BFEC-0483-514B-B5AB-349747727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C824-ECA8-CC42-80C4-00417958E421}" type="datetimeFigureOut">
              <a:rPr lang="en-US" smtClean="0"/>
              <a:pPr/>
              <a:t>13-3-11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BFEC-0483-514B-B5AB-349747727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C824-ECA8-CC42-80C4-00417958E421}" type="datetimeFigureOut">
              <a:rPr lang="en-US" smtClean="0"/>
              <a:pPr/>
              <a:t>13-3-11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BFEC-0483-514B-B5AB-349747727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C824-ECA8-CC42-80C4-00417958E421}" type="datetimeFigureOut">
              <a:rPr lang="en-US" smtClean="0"/>
              <a:pPr/>
              <a:t>13-3-11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6BFEC-0483-514B-B5AB-349747727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FC824-ECA8-CC42-80C4-00417958E421}" type="datetimeFigureOut">
              <a:rPr lang="en-US" smtClean="0"/>
              <a:pPr/>
              <a:t>13-3-11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6BFEC-0483-514B-B5AB-349747727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tf.org/rfc/rfc3979.txt" TargetMode="External"/><Relationship Id="rId4" Type="http://schemas.openxmlformats.org/officeDocument/2006/relationships/hyperlink" Target="http://www.ietf.org/rfc/rfc4879.txt" TargetMode="External"/><Relationship Id="rId1" Type="http://schemas.openxmlformats.org/officeDocument/2006/relationships/slideLayout" Target="../slideLayouts/slideLayout6.xml"/><Relationship Id="rId2" Type="http://schemas.openxmlformats.org/officeDocument/2006/relationships/hyperlink" Target="http://www.ietf.org/rfc/rfc5378.tx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Softwire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07933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IETF 86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March 2013 @ Orlando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Blue sheet</a:t>
            </a:r>
          </a:p>
          <a:p>
            <a:r>
              <a:rPr lang="en-US" dirty="0" smtClean="0"/>
              <a:t>Note taker?</a:t>
            </a:r>
          </a:p>
          <a:p>
            <a:r>
              <a:rPr lang="en-US" dirty="0" smtClean="0"/>
              <a:t>Jabber room?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911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518"/>
            <a:ext cx="8229600" cy="1143000"/>
          </a:xfrm>
        </p:spPr>
        <p:txBody>
          <a:bodyPr/>
          <a:lstStyle/>
          <a:p>
            <a:r>
              <a:rPr lang="en-US" dirty="0" smtClean="0"/>
              <a:t>Note Well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1301" y="1192672"/>
            <a:ext cx="8074559" cy="5355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Any submission to the IETF intended by the Contributor for publication</a:t>
            </a:r>
          </a:p>
          <a:p>
            <a:r>
              <a:rPr lang="en-US" dirty="0" smtClean="0"/>
              <a:t>as all or part of an IETF Internet-Draft or RFC and any statement made</a:t>
            </a:r>
          </a:p>
          <a:p>
            <a:r>
              <a:rPr lang="en-US" dirty="0" smtClean="0"/>
              <a:t>within the context of an IETF activity is considered an "IETF Contribution”.</a:t>
            </a:r>
          </a:p>
          <a:p>
            <a:r>
              <a:rPr lang="en-US" dirty="0" smtClean="0"/>
              <a:t>Such statements include oral statements in IETF sessions, as well as written</a:t>
            </a:r>
          </a:p>
          <a:p>
            <a:r>
              <a:rPr lang="en-US" dirty="0" smtClean="0"/>
              <a:t>and electronic communications made at any time or place, which are</a:t>
            </a:r>
          </a:p>
          <a:p>
            <a:r>
              <a:rPr lang="en-US" dirty="0" smtClean="0"/>
              <a:t>addressed </a:t>
            </a:r>
            <a:r>
              <a:rPr lang="en-US" dirty="0" err="1" smtClean="0"/>
              <a:t>to:The</a:t>
            </a:r>
            <a:r>
              <a:rPr lang="en-US" dirty="0" smtClean="0"/>
              <a:t> IETF plenary </a:t>
            </a:r>
            <a:r>
              <a:rPr lang="en-US" dirty="0" err="1" smtClean="0"/>
              <a:t>sessionThe</a:t>
            </a:r>
            <a:r>
              <a:rPr lang="en-US" dirty="0" smtClean="0"/>
              <a:t> IESG, or any member thereof</a:t>
            </a:r>
          </a:p>
          <a:p>
            <a:r>
              <a:rPr lang="en-US" dirty="0" smtClean="0"/>
              <a:t>on behalf of the </a:t>
            </a:r>
            <a:r>
              <a:rPr lang="en-US" dirty="0" err="1" smtClean="0"/>
              <a:t>IESGAny</a:t>
            </a:r>
            <a:r>
              <a:rPr lang="en-US" dirty="0" smtClean="0"/>
              <a:t> IETF mailing list, including the IETF list itself,</a:t>
            </a:r>
          </a:p>
          <a:p>
            <a:r>
              <a:rPr lang="en-US" dirty="0" smtClean="0"/>
              <a:t>any working group or design team list, or any other list functioning</a:t>
            </a:r>
          </a:p>
          <a:p>
            <a:r>
              <a:rPr lang="en-US" dirty="0" smtClean="0"/>
              <a:t>under IETF </a:t>
            </a:r>
            <a:r>
              <a:rPr lang="en-US" dirty="0" err="1" smtClean="0"/>
              <a:t>auspicesAny</a:t>
            </a:r>
            <a:r>
              <a:rPr lang="en-US" dirty="0" smtClean="0"/>
              <a:t> IETF working group or portion thereof</a:t>
            </a:r>
          </a:p>
          <a:p>
            <a:r>
              <a:rPr lang="en-US" dirty="0" smtClean="0"/>
              <a:t>The IAB or any member thereof on behalf of the IAB The RFC Editor</a:t>
            </a:r>
          </a:p>
          <a:p>
            <a:r>
              <a:rPr lang="en-US" dirty="0" smtClean="0"/>
              <a:t>or the Internet-Drafts </a:t>
            </a:r>
            <a:r>
              <a:rPr lang="en-US" dirty="0" err="1" smtClean="0"/>
              <a:t>functionAll</a:t>
            </a:r>
            <a:r>
              <a:rPr lang="en-US" dirty="0" smtClean="0"/>
              <a:t> IETF Contributions are subject to the rules</a:t>
            </a:r>
          </a:p>
          <a:p>
            <a:r>
              <a:rPr lang="en-US" dirty="0"/>
              <a:t>of </a:t>
            </a:r>
            <a:r>
              <a:rPr lang="en-US" dirty="0" smtClean="0">
                <a:hlinkClick r:id="rId2"/>
              </a:rPr>
              <a:t>RFC 5378 </a:t>
            </a:r>
            <a:r>
              <a:rPr lang="en-US" dirty="0" smtClean="0"/>
              <a:t>and </a:t>
            </a:r>
            <a:r>
              <a:rPr lang="en-US" dirty="0">
                <a:hlinkClick r:id="rId3"/>
              </a:rPr>
              <a:t>RFC 3979 </a:t>
            </a:r>
            <a:r>
              <a:rPr lang="en-US" dirty="0"/>
              <a:t>(updated by </a:t>
            </a:r>
            <a:r>
              <a:rPr lang="en-US" dirty="0">
                <a:hlinkClick r:id="rId4"/>
              </a:rPr>
              <a:t>RFC 4879</a:t>
            </a:r>
            <a:r>
              <a:rPr lang="en-US" dirty="0"/>
              <a:t>). Statements made outside</a:t>
            </a:r>
          </a:p>
          <a:p>
            <a:r>
              <a:rPr lang="en-US" dirty="0"/>
              <a:t>of an IETF session, mailing list or other function, that are clearly not intended</a:t>
            </a:r>
          </a:p>
          <a:p>
            <a:r>
              <a:rPr lang="en-US" dirty="0"/>
              <a:t>to be input to an IETF activity, group or function, are not IETF Contributions</a:t>
            </a:r>
          </a:p>
          <a:p>
            <a:r>
              <a:rPr lang="en-US" dirty="0"/>
              <a:t>in the context of this notice.Please consult </a:t>
            </a:r>
            <a:r>
              <a:rPr lang="en-US" altLang="zh-CN" dirty="0">
                <a:hlinkClick r:id="rId2"/>
              </a:rPr>
              <a:t>RFC 5378 </a:t>
            </a:r>
            <a:r>
              <a:rPr lang="en-US" dirty="0" smtClean="0"/>
              <a:t>and </a:t>
            </a:r>
            <a:r>
              <a:rPr lang="en-US" altLang="zh-CN" dirty="0">
                <a:hlinkClick r:id="rId3"/>
              </a:rPr>
              <a:t>RFC 3979 </a:t>
            </a:r>
            <a:r>
              <a:rPr lang="en-US" dirty="0" smtClean="0"/>
              <a:t>for </a:t>
            </a:r>
            <a:r>
              <a:rPr lang="en-US" dirty="0"/>
              <a:t>details.</a:t>
            </a:r>
          </a:p>
          <a:p>
            <a:r>
              <a:rPr lang="en-US" dirty="0"/>
              <a:t>A participant in any IETF activity is deemed to accept all IETF rules of process,</a:t>
            </a:r>
          </a:p>
          <a:p>
            <a:r>
              <a:rPr lang="en-US" dirty="0"/>
              <a:t>as documented in Best Current Practices RFCs and IESG Statements.</a:t>
            </a:r>
          </a:p>
          <a:p>
            <a:r>
              <a:rPr lang="en-US" dirty="0"/>
              <a:t>A participant in any IETF activity acknowledges that written, audio and video records</a:t>
            </a:r>
          </a:p>
          <a:p>
            <a:r>
              <a:rPr lang="en-US" dirty="0"/>
              <a:t>of meetings may be made and may be available to the public.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480" y="102207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Agenda: 0900-1130 Mon. @ Caribbean 2</a:t>
            </a:r>
            <a:endParaRPr 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52401" y="1583267"/>
            <a:ext cx="9076266" cy="4525963"/>
          </a:xfrm>
        </p:spPr>
        <p:txBody>
          <a:bodyPr>
            <a:noAutofit/>
          </a:bodyPr>
          <a:lstStyle/>
          <a:p>
            <a:r>
              <a:rPr kumimoji="1" lang="en-US" altLang="zh-CN" sz="2400" dirty="0" smtClean="0"/>
              <a:t>1. Administrative and WG document status(Chairs) - 15 </a:t>
            </a:r>
            <a:r>
              <a:rPr kumimoji="1" lang="en-US" altLang="zh-CN" sz="2400" dirty="0" err="1" smtClean="0"/>
              <a:t>mins</a:t>
            </a:r>
            <a:endParaRPr kumimoji="1" lang="en-US" altLang="zh-CN" sz="2400" dirty="0" smtClean="0"/>
          </a:p>
          <a:p>
            <a:r>
              <a:rPr lang="en-US" altLang="zh-CN" sz="2400" dirty="0" smtClean="0"/>
              <a:t>2. </a:t>
            </a:r>
            <a:r>
              <a:rPr kumimoji="1" lang="en-US" altLang="zh-CN" sz="2400" dirty="0" smtClean="0"/>
              <a:t>Chartered </a:t>
            </a:r>
            <a:r>
              <a:rPr kumimoji="1" lang="en-US" altLang="zh-CN" sz="2400" dirty="0"/>
              <a:t>MIB </a:t>
            </a:r>
            <a:r>
              <a:rPr kumimoji="1" lang="en-US" altLang="zh-CN" sz="2400" dirty="0" smtClean="0"/>
              <a:t>Documents</a:t>
            </a:r>
            <a:endParaRPr lang="en-US" altLang="zh-CN" sz="2400" dirty="0" smtClean="0"/>
          </a:p>
          <a:p>
            <a:pPr lvl="1"/>
            <a:r>
              <a:rPr lang="en-US" altLang="zh-CN" sz="2400" dirty="0" smtClean="0"/>
              <a:t>DS-Lite Management Information Base (MIB)  - Yu Fu, 5 </a:t>
            </a:r>
            <a:r>
              <a:rPr lang="en-US" altLang="zh-CN" sz="2400" dirty="0" err="1" smtClean="0"/>
              <a:t>mins</a:t>
            </a:r>
            <a:r>
              <a:rPr lang="en-US" altLang="zh-CN" sz="2400" dirty="0" smtClean="0"/>
              <a:t> </a:t>
            </a:r>
          </a:p>
          <a:p>
            <a:pPr lvl="1"/>
            <a:r>
              <a:rPr lang="en-US" altLang="zh-CN" sz="2400" dirty="0" smtClean="0"/>
              <a:t>Softwire </a:t>
            </a:r>
            <a:r>
              <a:rPr lang="en-US" altLang="zh-CN" sz="2400" dirty="0"/>
              <a:t>Mesh Management Information </a:t>
            </a:r>
            <a:r>
              <a:rPr lang="en-US" altLang="zh-CN" sz="2400" dirty="0" smtClean="0"/>
              <a:t>Base (</a:t>
            </a:r>
            <a:r>
              <a:rPr lang="en-US" altLang="zh-CN" sz="2400" dirty="0"/>
              <a:t>MIB</a:t>
            </a:r>
            <a:r>
              <a:rPr lang="en-US" altLang="zh-CN" sz="2400" dirty="0" smtClean="0"/>
              <a:t>) - Qi Sun, 5 </a:t>
            </a:r>
            <a:r>
              <a:rPr lang="en-US" altLang="zh-CN" sz="2400" dirty="0" err="1" smtClean="0"/>
              <a:t>mins</a:t>
            </a:r>
            <a:endParaRPr lang="en-US" altLang="zh-CN" sz="2400" dirty="0"/>
          </a:p>
          <a:p>
            <a:r>
              <a:rPr lang="en-US" altLang="zh-CN" sz="2400" dirty="0" smtClean="0"/>
              <a:t>3. MAP-E </a:t>
            </a:r>
            <a:r>
              <a:rPr lang="en-US" altLang="zh-CN" sz="2400" dirty="0"/>
              <a:t>Open issues </a:t>
            </a:r>
            <a:r>
              <a:rPr lang="en-US" altLang="zh-CN" sz="2400" dirty="0" smtClean="0"/>
              <a:t>discussion - Ole </a:t>
            </a:r>
            <a:r>
              <a:rPr lang="en-US" altLang="zh-CN" sz="2400" dirty="0" err="1" smtClean="0"/>
              <a:t>Troan</a:t>
            </a:r>
            <a:r>
              <a:rPr lang="en-US" altLang="zh-CN" sz="2400" dirty="0" smtClean="0"/>
              <a:t>, 20 </a:t>
            </a:r>
            <a:r>
              <a:rPr lang="en-US" altLang="zh-CN" sz="2400" dirty="0" err="1" smtClean="0"/>
              <a:t>mins</a:t>
            </a:r>
            <a:endParaRPr lang="en-US" altLang="zh-CN" sz="2400" dirty="0"/>
          </a:p>
          <a:p>
            <a:r>
              <a:rPr lang="en-US" altLang="zh-CN" sz="2400" dirty="0" smtClean="0"/>
              <a:t>4. Unified </a:t>
            </a:r>
            <a:r>
              <a:rPr lang="en-US" altLang="zh-CN" sz="2400" dirty="0"/>
              <a:t>CPE </a:t>
            </a:r>
            <a:r>
              <a:rPr lang="en-US" altLang="zh-CN" sz="2400" dirty="0" smtClean="0"/>
              <a:t>- Ian </a:t>
            </a:r>
            <a:r>
              <a:rPr lang="en-US" altLang="zh-CN" sz="2400" dirty="0" err="1" smtClean="0"/>
              <a:t>Farrer</a:t>
            </a:r>
            <a:r>
              <a:rPr lang="en-US" altLang="zh-CN" sz="2400" dirty="0" smtClean="0"/>
              <a:t>, 20 </a:t>
            </a:r>
            <a:r>
              <a:rPr lang="en-US" altLang="zh-CN" sz="2400" dirty="0" err="1" smtClean="0"/>
              <a:t>mins</a:t>
            </a:r>
            <a:endParaRPr lang="en-US" altLang="zh-CN" sz="2400" dirty="0"/>
          </a:p>
          <a:p>
            <a:r>
              <a:rPr lang="en-US" altLang="zh-CN" sz="2400" dirty="0" smtClean="0"/>
              <a:t>5. Lightweight </a:t>
            </a:r>
            <a:r>
              <a:rPr lang="en-US" altLang="zh-CN" sz="2400" dirty="0"/>
              <a:t>4 over 6 </a:t>
            </a:r>
            <a:r>
              <a:rPr lang="en-US" altLang="zh-CN" sz="2400" dirty="0" smtClean="0"/>
              <a:t>- Ian </a:t>
            </a:r>
            <a:r>
              <a:rPr lang="en-US" altLang="zh-CN" sz="2400" dirty="0" err="1" smtClean="0"/>
              <a:t>Farrer</a:t>
            </a:r>
            <a:r>
              <a:rPr lang="en-US" altLang="zh-CN" sz="2400" dirty="0" smtClean="0"/>
              <a:t>, 20 </a:t>
            </a:r>
            <a:r>
              <a:rPr lang="en-US" altLang="zh-CN" sz="2400" dirty="0" err="1" smtClean="0"/>
              <a:t>mins</a:t>
            </a:r>
            <a:endParaRPr lang="en-US" altLang="zh-CN" sz="2400" dirty="0" smtClean="0"/>
          </a:p>
          <a:p>
            <a:r>
              <a:rPr lang="en-US" altLang="zh-CN" sz="2400" dirty="0"/>
              <a:t>6</a:t>
            </a:r>
            <a:r>
              <a:rPr lang="en-US" altLang="zh-CN" sz="2400" dirty="0" smtClean="0"/>
              <a:t>. </a:t>
            </a:r>
            <a:r>
              <a:rPr lang="en-US" altLang="zh-CN" sz="2400" dirty="0"/>
              <a:t>Port set algorithm: Contiguous or not - Qi Sun, 10 </a:t>
            </a:r>
            <a:r>
              <a:rPr lang="en-US" altLang="zh-CN" sz="2400" dirty="0" err="1"/>
              <a:t>mins</a:t>
            </a:r>
            <a:endParaRPr kumimoji="1" lang="en-US" altLang="zh-CN" sz="2400" dirty="0"/>
          </a:p>
          <a:p>
            <a:r>
              <a:rPr lang="en-US" altLang="zh-CN" sz="2400" dirty="0"/>
              <a:t>7</a:t>
            </a:r>
            <a:r>
              <a:rPr lang="en-US" altLang="zh-CN" sz="2400" dirty="0" smtClean="0"/>
              <a:t>. 4rd </a:t>
            </a:r>
            <a:r>
              <a:rPr lang="en-US" altLang="zh-CN" sz="2400" dirty="0" err="1"/>
              <a:t>ug</a:t>
            </a:r>
            <a:r>
              <a:rPr lang="en-US" altLang="zh-CN" sz="2400" dirty="0"/>
              <a:t> bit clearance and 4rd identifier in </a:t>
            </a:r>
            <a:r>
              <a:rPr lang="en-US" altLang="zh-CN" sz="2400" dirty="0" smtClean="0"/>
              <a:t>IID - Sheng Jiang, 10 </a:t>
            </a:r>
            <a:r>
              <a:rPr lang="en-US" altLang="zh-CN" sz="2400" dirty="0" err="1" smtClean="0"/>
              <a:t>mins</a:t>
            </a:r>
            <a:r>
              <a:rPr lang="en-US" altLang="zh-CN" sz="2400" dirty="0" smtClean="0"/>
              <a:t> </a:t>
            </a:r>
          </a:p>
          <a:p>
            <a:r>
              <a:rPr lang="en-US" altLang="zh-CN" sz="2400" dirty="0"/>
              <a:t>8</a:t>
            </a:r>
            <a:r>
              <a:rPr lang="en-US" altLang="zh-CN" sz="2400" dirty="0" smtClean="0"/>
              <a:t>. Obtaining </a:t>
            </a:r>
            <a:r>
              <a:rPr lang="en-US" altLang="zh-CN" sz="2400" dirty="0"/>
              <a:t>IPv4 parameters in IPv6 networks </a:t>
            </a:r>
            <a:r>
              <a:rPr lang="en-US" altLang="zh-CN" sz="2400" dirty="0" smtClean="0"/>
              <a:t>- Ted Lemon, 30 </a:t>
            </a:r>
            <a:r>
              <a:rPr lang="en-US" altLang="zh-CN" sz="2400" dirty="0" err="1" smtClean="0"/>
              <a:t>mins</a:t>
            </a:r>
            <a:endParaRPr kumimoji="1" lang="en-US" altLang="zh-CN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480" y="102207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Agenda: 0900-1130 Wed. @ Caribbean 2</a:t>
            </a:r>
            <a:endParaRPr 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52399" y="1363138"/>
            <a:ext cx="8967747" cy="4525963"/>
          </a:xfrm>
        </p:spPr>
        <p:txBody>
          <a:bodyPr>
            <a:noAutofit/>
          </a:bodyPr>
          <a:lstStyle/>
          <a:p>
            <a:r>
              <a:rPr lang="en-US" altLang="zh-CN" sz="2400" dirty="0" smtClean="0"/>
              <a:t>1. MAP-T </a:t>
            </a:r>
            <a:r>
              <a:rPr lang="en-US" altLang="zh-CN" sz="2400" dirty="0"/>
              <a:t>updates </a:t>
            </a:r>
            <a:r>
              <a:rPr lang="en-US" altLang="zh-CN" sz="2400" dirty="0" smtClean="0"/>
              <a:t>- Xing Li, 10 </a:t>
            </a:r>
            <a:r>
              <a:rPr lang="en-US" altLang="zh-CN" sz="2400" dirty="0" err="1" smtClean="0"/>
              <a:t>mins</a:t>
            </a:r>
            <a:endParaRPr lang="en-US" altLang="zh-CN" sz="2400" dirty="0"/>
          </a:p>
          <a:p>
            <a:r>
              <a:rPr lang="en-US" altLang="zh-CN" sz="2400" dirty="0" smtClean="0"/>
              <a:t>2. MAP </a:t>
            </a:r>
            <a:r>
              <a:rPr lang="en-US" altLang="zh-CN" sz="2400" dirty="0"/>
              <a:t>deployment </a:t>
            </a:r>
            <a:r>
              <a:rPr lang="en-US" altLang="zh-CN" sz="2400" dirty="0" smtClean="0"/>
              <a:t>- </a:t>
            </a:r>
            <a:r>
              <a:rPr lang="en-US" altLang="zh-CN" sz="2400" dirty="0" err="1" smtClean="0"/>
              <a:t>Qiong</a:t>
            </a:r>
            <a:r>
              <a:rPr lang="en-US" altLang="zh-CN" sz="2400" dirty="0" smtClean="0"/>
              <a:t> Sun, 10 </a:t>
            </a:r>
            <a:r>
              <a:rPr lang="en-US" altLang="zh-CN" sz="2400" dirty="0" err="1" smtClean="0"/>
              <a:t>mins</a:t>
            </a:r>
            <a:endParaRPr lang="en-US" altLang="zh-CN" sz="2400" dirty="0" smtClean="0"/>
          </a:p>
          <a:p>
            <a:r>
              <a:rPr lang="en-US" altLang="zh-CN" sz="2400" dirty="0" smtClean="0"/>
              <a:t>3. Gateway-Initiated </a:t>
            </a:r>
            <a:r>
              <a:rPr lang="en-US" altLang="zh-CN" sz="2400" dirty="0"/>
              <a:t>4over6 </a:t>
            </a:r>
            <a:r>
              <a:rPr lang="en-US" altLang="zh-CN" sz="2400" dirty="0" smtClean="0"/>
              <a:t>Deployment - </a:t>
            </a:r>
            <a:r>
              <a:rPr lang="en-US" altLang="zh-CN" sz="2400" dirty="0" err="1" smtClean="0"/>
              <a:t>Yuchi</a:t>
            </a:r>
            <a:r>
              <a:rPr lang="en-US" altLang="zh-CN" sz="2400" dirty="0" smtClean="0"/>
              <a:t> Chen, 10mins </a:t>
            </a:r>
          </a:p>
          <a:p>
            <a:r>
              <a:rPr lang="en-US" altLang="zh-CN" sz="2400" dirty="0" smtClean="0"/>
              <a:t>4. MAP-E </a:t>
            </a:r>
            <a:r>
              <a:rPr lang="en-US" altLang="zh-CN" sz="2400" dirty="0"/>
              <a:t>MIB </a:t>
            </a:r>
            <a:r>
              <a:rPr lang="en-US" altLang="zh-CN" sz="2400" dirty="0" smtClean="0"/>
              <a:t>- Yu Fu, 10 </a:t>
            </a:r>
            <a:r>
              <a:rPr lang="en-US" altLang="zh-CN" sz="2400" dirty="0" err="1" smtClean="0"/>
              <a:t>mins</a:t>
            </a:r>
            <a:endParaRPr lang="en-US" altLang="zh-CN" sz="2400" dirty="0"/>
          </a:p>
          <a:p>
            <a:r>
              <a:rPr lang="en-US" altLang="zh-CN" sz="2400" dirty="0" smtClean="0"/>
              <a:t>5. MAP-E </a:t>
            </a:r>
            <a:r>
              <a:rPr lang="en-US" altLang="zh-CN" sz="2400" dirty="0"/>
              <a:t>Radius </a:t>
            </a:r>
            <a:r>
              <a:rPr lang="en-US" altLang="zh-CN" sz="2400" dirty="0" smtClean="0"/>
              <a:t>- Bing </a:t>
            </a:r>
            <a:r>
              <a:rPr lang="en-US" altLang="zh-CN" sz="2400" dirty="0"/>
              <a:t>Liu </a:t>
            </a:r>
            <a:r>
              <a:rPr lang="en-US" altLang="zh-CN" sz="2400" dirty="0" smtClean="0"/>
              <a:t>, 10 </a:t>
            </a:r>
            <a:r>
              <a:rPr lang="en-US" altLang="zh-CN" sz="2400" dirty="0" err="1" smtClean="0"/>
              <a:t>mins</a:t>
            </a:r>
            <a:endParaRPr lang="en-US" altLang="zh-CN" sz="2400" dirty="0" smtClean="0"/>
          </a:p>
          <a:p>
            <a:r>
              <a:rPr lang="en-US" altLang="zh-CN" sz="2400" dirty="0" smtClean="0"/>
              <a:t>6. RADIUS </a:t>
            </a:r>
            <a:r>
              <a:rPr lang="en-US" altLang="zh-CN" sz="2400" dirty="0"/>
              <a:t>Extensions for IPv4-Embedded Multicast and Unicast IPv6 Prefixes </a:t>
            </a:r>
            <a:r>
              <a:rPr lang="en-US" altLang="zh-CN" sz="2400" dirty="0" smtClean="0"/>
              <a:t>- Wei </a:t>
            </a:r>
            <a:r>
              <a:rPr lang="en-US" altLang="zh-CN" sz="2400" dirty="0" err="1" smtClean="0"/>
              <a:t>Meng</a:t>
            </a:r>
            <a:r>
              <a:rPr lang="en-US" altLang="zh-CN" sz="2400" dirty="0" smtClean="0"/>
              <a:t>, 15 </a:t>
            </a:r>
            <a:r>
              <a:rPr lang="en-US" altLang="zh-CN" sz="2400" dirty="0" err="1" smtClean="0"/>
              <a:t>mins</a:t>
            </a:r>
            <a:endParaRPr lang="en-US" altLang="zh-CN" sz="2400" dirty="0" smtClean="0"/>
          </a:p>
          <a:p>
            <a:r>
              <a:rPr lang="en-US" altLang="zh-CN" sz="2400" dirty="0" smtClean="0"/>
              <a:t>7. Encapsulating </a:t>
            </a:r>
            <a:r>
              <a:rPr lang="en-US" altLang="zh-CN" sz="2400" dirty="0"/>
              <a:t>IP in UDP </a:t>
            </a:r>
            <a:r>
              <a:rPr lang="en-US" altLang="zh-CN" sz="2400" dirty="0" smtClean="0"/>
              <a:t>- </a:t>
            </a:r>
            <a:r>
              <a:rPr lang="en-US" altLang="zh-CN" sz="2400" dirty="0" err="1" smtClean="0"/>
              <a:t>Xiaohu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Xu</a:t>
            </a:r>
            <a:r>
              <a:rPr lang="en-US" altLang="zh-CN" sz="2400" dirty="0" smtClean="0"/>
              <a:t>, 15 </a:t>
            </a:r>
            <a:r>
              <a:rPr lang="en-US" altLang="zh-CN" sz="2400" dirty="0" err="1" smtClean="0"/>
              <a:t>mins</a:t>
            </a:r>
            <a:endParaRPr lang="en-US" altLang="zh-CN" sz="2400" dirty="0" smtClean="0"/>
          </a:p>
          <a:p>
            <a:r>
              <a:rPr lang="en-US" altLang="zh-CN" sz="2400" dirty="0" smtClean="0"/>
              <a:t>8. BGP </a:t>
            </a:r>
            <a:r>
              <a:rPr lang="en-US" altLang="zh-CN" sz="2400" dirty="0"/>
              <a:t>Tunnel Encapsulation Attribute for </a:t>
            </a:r>
            <a:r>
              <a:rPr lang="en-US" altLang="zh-CN" sz="2400" dirty="0" smtClean="0"/>
              <a:t>UDP - </a:t>
            </a:r>
            <a:r>
              <a:rPr lang="en-US" altLang="zh-CN" sz="2400" dirty="0" err="1" smtClean="0"/>
              <a:t>Xiaohu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Xu</a:t>
            </a:r>
            <a:r>
              <a:rPr lang="en-US" altLang="zh-CN" sz="2400" dirty="0" smtClean="0"/>
              <a:t>, 15 </a:t>
            </a:r>
            <a:r>
              <a:rPr lang="en-US" altLang="zh-CN" sz="2400" dirty="0" err="1" smtClean="0"/>
              <a:t>mins</a:t>
            </a:r>
            <a:endParaRPr lang="en-US" altLang="zh-CN" sz="2400" dirty="0"/>
          </a:p>
          <a:p>
            <a:r>
              <a:rPr lang="en-US" altLang="zh-CN" sz="2400" dirty="0" smtClean="0"/>
              <a:t>9. DS-Lite </a:t>
            </a:r>
            <a:r>
              <a:rPr lang="en-US" altLang="zh-CN" sz="2400" dirty="0"/>
              <a:t>Failure Detection and Failover </a:t>
            </a:r>
            <a:r>
              <a:rPr lang="en-US" altLang="zh-CN" sz="2400" dirty="0" smtClean="0"/>
              <a:t>- Cathy Zhou, 10mins</a:t>
            </a:r>
          </a:p>
        </p:txBody>
      </p:sp>
    </p:spTree>
    <p:extLst>
      <p:ext uri="{BB962C8B-B14F-4D97-AF65-F5344CB8AC3E}">
        <p14:creationId xmlns:p14="http://schemas.microsoft.com/office/powerpoint/2010/main" val="2673047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 smtClean="0"/>
              <a:t>Outcome after Atlanta Meeting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7600"/>
          </a:xfrm>
        </p:spPr>
        <p:txBody>
          <a:bodyPr>
            <a:normAutofit/>
          </a:bodyPr>
          <a:lstStyle/>
          <a:p>
            <a:r>
              <a:rPr kumimoji="1" lang="en-US" altLang="zh-CN" dirty="0" smtClean="0"/>
              <a:t>Documents approved by IESG</a:t>
            </a:r>
          </a:p>
          <a:p>
            <a:pPr lvl="1"/>
            <a:r>
              <a:rPr kumimoji="1" lang="de-DE" altLang="zh-CN" dirty="0"/>
              <a:t>draft-ietf-softwire-6rd-radius-attrib</a:t>
            </a:r>
          </a:p>
          <a:p>
            <a:pPr lvl="1"/>
            <a:r>
              <a:rPr kumimoji="1" lang="de-DE" altLang="zh-CN" dirty="0"/>
              <a:t>draft-ietf-softwire-dslite-deployment</a:t>
            </a:r>
          </a:p>
          <a:p>
            <a:r>
              <a:rPr kumimoji="1" lang="en-US" altLang="zh-CN" dirty="0" smtClean="0"/>
              <a:t>Document in IESG Evaluation</a:t>
            </a:r>
          </a:p>
          <a:p>
            <a:pPr lvl="1"/>
            <a:r>
              <a:rPr kumimoji="1" lang="en-US" altLang="zh-CN" dirty="0">
                <a:solidFill>
                  <a:srgbClr val="000000"/>
                </a:solidFill>
              </a:rPr>
              <a:t>d</a:t>
            </a:r>
            <a:r>
              <a:rPr kumimoji="1" lang="en-US" altLang="zh-CN" dirty="0" smtClean="0">
                <a:solidFill>
                  <a:srgbClr val="000000"/>
                </a:solidFill>
              </a:rPr>
              <a:t>raft-ietf-softwire-stateless-4v6-motivation</a:t>
            </a:r>
          </a:p>
          <a:p>
            <a:r>
              <a:rPr kumimoji="1" lang="en-US" altLang="zh-CN" dirty="0" smtClean="0"/>
              <a:t>Adopted 1 document</a:t>
            </a:r>
          </a:p>
          <a:p>
            <a:pPr lvl="1"/>
            <a:r>
              <a:rPr kumimoji="1" lang="en-US" altLang="zh-CN" dirty="0">
                <a:solidFill>
                  <a:srgbClr val="000000"/>
                </a:solidFill>
              </a:rPr>
              <a:t>draft</a:t>
            </a:r>
            <a:r>
              <a:rPr kumimoji="1" lang="en-US" altLang="zh-CN" dirty="0" smtClean="0">
                <a:solidFill>
                  <a:srgbClr val="000000"/>
                </a:solidFill>
              </a:rPr>
              <a:t>-</a:t>
            </a:r>
            <a:r>
              <a:rPr kumimoji="1" lang="en-US" altLang="zh-CN" dirty="0" err="1" smtClean="0">
                <a:solidFill>
                  <a:srgbClr val="000000"/>
                </a:solidFill>
              </a:rPr>
              <a:t>ietf</a:t>
            </a:r>
            <a:r>
              <a:rPr kumimoji="1" lang="en-US" altLang="zh-CN" dirty="0" smtClean="0">
                <a:solidFill>
                  <a:srgbClr val="000000"/>
                </a:solidFill>
              </a:rPr>
              <a:t>-</a:t>
            </a:r>
            <a:r>
              <a:rPr kumimoji="1" lang="en-US" altLang="zh-CN" dirty="0">
                <a:solidFill>
                  <a:srgbClr val="000000"/>
                </a:solidFill>
              </a:rPr>
              <a:t>softwire-unified-</a:t>
            </a:r>
            <a:r>
              <a:rPr kumimoji="1" lang="en-US" altLang="zh-CN" dirty="0" err="1" smtClean="0">
                <a:solidFill>
                  <a:srgbClr val="000000"/>
                </a:solidFill>
              </a:rPr>
              <a:t>cpe</a:t>
            </a:r>
            <a:endParaRPr kumimoji="1" lang="en-US" altLang="zh-CN" dirty="0">
              <a:solidFill>
                <a:srgbClr val="000000"/>
              </a:solidFill>
            </a:endParaRPr>
          </a:p>
          <a:p>
            <a:r>
              <a:rPr kumimoji="1" lang="en-US" altLang="zh-CN" dirty="0" smtClean="0"/>
              <a:t>Around 30</a:t>
            </a:r>
            <a:r>
              <a:rPr kumimoji="1" lang="en-US" altLang="zh-CN" dirty="0" smtClean="0">
                <a:solidFill>
                  <a:srgbClr val="FF0000"/>
                </a:solidFill>
              </a:rPr>
              <a:t> </a:t>
            </a:r>
            <a:r>
              <a:rPr kumimoji="1" lang="en-US" altLang="zh-CN" dirty="0" smtClean="0"/>
              <a:t>new drafts or new versions</a:t>
            </a:r>
          </a:p>
        </p:txBody>
      </p:sp>
    </p:spTree>
    <p:extLst>
      <p:ext uri="{BB962C8B-B14F-4D97-AF65-F5344CB8AC3E}">
        <p14:creationId xmlns:p14="http://schemas.microsoft.com/office/powerpoint/2010/main" val="342480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dirty="0">
                <a:latin typeface="Arial" charset="0"/>
                <a:ea typeface="ＭＳ Ｐゴシック" charset="0"/>
              </a:rPr>
              <a:t>WG Document </a:t>
            </a:r>
            <a:r>
              <a:rPr lang="en-US" altLang="zh-CN" sz="4000" dirty="0" smtClean="0">
                <a:latin typeface="Arial" charset="0"/>
                <a:ea typeface="ＭＳ Ｐゴシック" charset="0"/>
              </a:rPr>
              <a:t>Status</a:t>
            </a:r>
            <a:endParaRPr lang="en-US" altLang="zh-CN" sz="4000" dirty="0">
              <a:latin typeface="Arial" charset="0"/>
              <a:ea typeface="ＭＳ Ｐゴシック" charset="0"/>
            </a:endParaRP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altLang="zh-CN" sz="2400" b="1" dirty="0">
                <a:latin typeface="Arial" charset="0"/>
                <a:ea typeface="ＭＳ Ｐゴシック" charset="0"/>
              </a:rPr>
              <a:t>draft-ietf-softwire-public-</a:t>
            </a:r>
            <a:r>
              <a:rPr lang="en-US" altLang="zh-CN" sz="2400" b="1" dirty="0" smtClean="0">
                <a:latin typeface="Arial" charset="0"/>
                <a:ea typeface="ＭＳ Ｐゴシック" charset="0"/>
              </a:rPr>
              <a:t>4over6</a:t>
            </a:r>
          </a:p>
          <a:p>
            <a:pPr lvl="1">
              <a:lnSpc>
                <a:spcPct val="110000"/>
              </a:lnSpc>
            </a:pPr>
            <a:r>
              <a:rPr lang="en-US" altLang="zh-CN" sz="2000" dirty="0" smtClean="0">
                <a:latin typeface="Arial" charset="0"/>
                <a:ea typeface="ＭＳ Ｐゴシック" charset="0"/>
              </a:rPr>
              <a:t>2</a:t>
            </a:r>
            <a:r>
              <a:rPr lang="en-US" altLang="zh-CN" sz="2000" baseline="30000" dirty="0" smtClean="0">
                <a:latin typeface="Arial" charset="0"/>
                <a:ea typeface="ＭＳ Ｐゴシック" charset="0"/>
              </a:rPr>
              <a:t>nd</a:t>
            </a:r>
            <a:r>
              <a:rPr lang="en-US" altLang="zh-CN" sz="2000" dirty="0" smtClean="0">
                <a:latin typeface="Arial" charset="0"/>
                <a:ea typeface="ＭＳ Ｐゴシック" charset="0"/>
              </a:rPr>
              <a:t> WGLC issued. </a:t>
            </a:r>
            <a:r>
              <a:rPr lang="en-US" altLang="zh-CN" sz="2000" dirty="0">
                <a:latin typeface="Arial" charset="0"/>
                <a:ea typeface="ＭＳ Ｐゴシック" charset="0"/>
              </a:rPr>
              <a:t>-</a:t>
            </a:r>
            <a:r>
              <a:rPr lang="en-US" altLang="zh-CN" sz="2000" dirty="0" smtClean="0">
                <a:latin typeface="Arial" charset="0"/>
                <a:ea typeface="ＭＳ Ｐゴシック" charset="0"/>
              </a:rPr>
              <a:t>05 </a:t>
            </a:r>
            <a:r>
              <a:rPr lang="en-US" altLang="zh-CN" sz="2000" dirty="0">
                <a:latin typeface="Arial" charset="0"/>
                <a:ea typeface="ＭＳ Ｐゴシック" charset="0"/>
              </a:rPr>
              <a:t>version is </a:t>
            </a:r>
            <a:r>
              <a:rPr lang="en-US" altLang="zh-CN" sz="2000" dirty="0" smtClean="0">
                <a:latin typeface="Arial" charset="0"/>
                <a:ea typeface="ＭＳ Ｐゴシック" charset="0"/>
              </a:rPr>
              <a:t>available, change to Informational. </a:t>
            </a:r>
          </a:p>
          <a:p>
            <a:pPr lvl="1">
              <a:lnSpc>
                <a:spcPct val="110000"/>
              </a:lnSpc>
            </a:pPr>
            <a:r>
              <a:rPr lang="en-US" altLang="zh-CN" sz="2000" dirty="0" smtClean="0">
                <a:latin typeface="Arial" charset="0"/>
                <a:ea typeface="ＭＳ Ｐゴシック" charset="0"/>
              </a:rPr>
              <a:t>Ready </a:t>
            </a:r>
            <a:r>
              <a:rPr lang="en-US" altLang="zh-CN" sz="2000" dirty="0" smtClean="0">
                <a:latin typeface="Arial" charset="0"/>
                <a:ea typeface="ＭＳ Ｐゴシック" charset="0"/>
              </a:rPr>
              <a:t>for submission to </a:t>
            </a:r>
            <a:r>
              <a:rPr lang="en-US" altLang="zh-CN" sz="2000" dirty="0" smtClean="0">
                <a:latin typeface="Arial" charset="0"/>
                <a:ea typeface="ＭＳ Ｐゴシック" charset="0"/>
              </a:rPr>
              <a:t>IESG?</a:t>
            </a:r>
            <a:endParaRPr lang="en-US" altLang="zh-CN" sz="2000" dirty="0">
              <a:latin typeface="Arial" charset="0"/>
              <a:ea typeface="ＭＳ Ｐゴシック" charset="0"/>
            </a:endParaRPr>
          </a:p>
          <a:p>
            <a:pPr>
              <a:lnSpc>
                <a:spcPct val="110000"/>
              </a:lnSpc>
            </a:pPr>
            <a:r>
              <a:rPr lang="en-US" altLang="zh-CN" sz="2400" b="1" dirty="0" smtClean="0">
                <a:latin typeface="Arial" charset="0"/>
                <a:ea typeface="ＭＳ Ｐゴシック" charset="0"/>
              </a:rPr>
              <a:t>Documents on multicast</a:t>
            </a:r>
          </a:p>
          <a:p>
            <a:pPr>
              <a:lnSpc>
                <a:spcPct val="110000"/>
              </a:lnSpc>
            </a:pPr>
            <a:r>
              <a:rPr lang="en-US" altLang="zh-CN" sz="2400" b="1" dirty="0" smtClean="0">
                <a:latin typeface="Arial" charset="0"/>
                <a:ea typeface="ＭＳ Ｐゴシック" charset="0"/>
              </a:rPr>
              <a:t>Documents on MIBs</a:t>
            </a:r>
            <a:endParaRPr lang="en-US" altLang="zh-CN" sz="2400" b="1" dirty="0">
              <a:latin typeface="Arial" charset="0"/>
              <a:ea typeface="ＭＳ Ｐゴシック" charset="0"/>
            </a:endParaRPr>
          </a:p>
          <a:p>
            <a:pPr lvl="1">
              <a:lnSpc>
                <a:spcPct val="110000"/>
              </a:lnSpc>
            </a:pPr>
            <a:r>
              <a:rPr lang="en-US" altLang="zh-CN" sz="2400" b="1" dirty="0" smtClean="0">
                <a:latin typeface="Arial" charset="0"/>
                <a:ea typeface="ＭＳ Ｐゴシック" charset="0"/>
              </a:rPr>
              <a:t>draft-</a:t>
            </a:r>
            <a:r>
              <a:rPr lang="en-US" altLang="zh-CN" sz="2400" b="1" dirty="0" err="1" smtClean="0">
                <a:latin typeface="Arial" charset="0"/>
                <a:ea typeface="ＭＳ Ｐゴシック" charset="0"/>
              </a:rPr>
              <a:t>ietf</a:t>
            </a:r>
            <a:r>
              <a:rPr lang="en-US" altLang="zh-CN" sz="2400" b="1" dirty="0" smtClean="0">
                <a:latin typeface="Arial" charset="0"/>
                <a:ea typeface="ＭＳ Ｐゴシック" charset="0"/>
              </a:rPr>
              <a:t>-softwire-</a:t>
            </a:r>
            <a:r>
              <a:rPr lang="en-US" altLang="zh-CN" sz="2400" b="1" dirty="0" err="1" smtClean="0">
                <a:latin typeface="Arial" charset="0"/>
                <a:ea typeface="ＭＳ Ｐゴシック" charset="0"/>
              </a:rPr>
              <a:t>dslite</a:t>
            </a:r>
            <a:r>
              <a:rPr lang="en-US" altLang="zh-CN" sz="2400" b="1" dirty="0" smtClean="0">
                <a:latin typeface="Arial" charset="0"/>
                <a:ea typeface="ＭＳ Ｐゴシック" charset="0"/>
              </a:rPr>
              <a:t>-</a:t>
            </a:r>
            <a:r>
              <a:rPr lang="en-US" altLang="zh-CN" sz="2400" b="1" dirty="0" err="1" smtClean="0">
                <a:latin typeface="Arial" charset="0"/>
                <a:ea typeface="ＭＳ Ｐゴシック" charset="0"/>
              </a:rPr>
              <a:t>mib</a:t>
            </a:r>
            <a:endParaRPr lang="en-US" altLang="zh-CN" sz="2400" b="1" dirty="0">
              <a:latin typeface="Arial" charset="0"/>
              <a:ea typeface="ＭＳ Ｐゴシック" charset="0"/>
            </a:endParaRPr>
          </a:p>
          <a:p>
            <a:pPr lvl="1">
              <a:lnSpc>
                <a:spcPct val="110000"/>
              </a:lnSpc>
            </a:pPr>
            <a:r>
              <a:rPr lang="en-US" altLang="zh-CN" sz="2000" dirty="0">
                <a:latin typeface="Arial" charset="0"/>
                <a:ea typeface="ＭＳ Ｐゴシック" charset="0"/>
              </a:rPr>
              <a:t>-02 version is </a:t>
            </a:r>
            <a:r>
              <a:rPr lang="en-US" altLang="zh-CN" sz="2000" dirty="0" smtClean="0">
                <a:latin typeface="Arial" charset="0"/>
                <a:ea typeface="ＭＳ Ｐゴシック" charset="0"/>
              </a:rPr>
              <a:t>available after </a:t>
            </a:r>
            <a:r>
              <a:rPr lang="en-US" altLang="zh-CN" sz="2000" dirty="0" smtClean="0">
                <a:latin typeface="Arial" charset="0"/>
                <a:ea typeface="ＭＳ Ｐゴシック" charset="0"/>
              </a:rPr>
              <a:t>Chair’s </a:t>
            </a:r>
            <a:r>
              <a:rPr lang="en-US" altLang="zh-CN" sz="2000" dirty="0" smtClean="0">
                <a:latin typeface="Arial" charset="0"/>
                <a:ea typeface="ＭＳ Ｐゴシック" charset="0"/>
              </a:rPr>
              <a:t>review. </a:t>
            </a:r>
            <a:r>
              <a:rPr lang="en-US" altLang="zh-CN" sz="2000" dirty="0">
                <a:latin typeface="Arial" charset="0"/>
                <a:ea typeface="ＭＳ Ｐゴシック" charset="0"/>
              </a:rPr>
              <a:t>Ready for WGLC?</a:t>
            </a:r>
          </a:p>
          <a:p>
            <a:pPr lvl="1">
              <a:lnSpc>
                <a:spcPct val="110000"/>
              </a:lnSpc>
            </a:pPr>
            <a:r>
              <a:rPr lang="en-US" altLang="zh-CN" sz="2400" b="1" dirty="0" smtClean="0">
                <a:latin typeface="Arial" charset="0"/>
                <a:ea typeface="ＭＳ Ｐゴシック" charset="0"/>
              </a:rPr>
              <a:t>draft-</a:t>
            </a:r>
            <a:r>
              <a:rPr lang="en-US" altLang="zh-CN" sz="2400" b="1" dirty="0" err="1" smtClean="0">
                <a:latin typeface="Arial" charset="0"/>
                <a:ea typeface="ＭＳ Ｐゴシック" charset="0"/>
              </a:rPr>
              <a:t>ietf</a:t>
            </a:r>
            <a:r>
              <a:rPr lang="en-US" altLang="zh-CN" sz="2400" b="1" dirty="0" smtClean="0">
                <a:latin typeface="Arial" charset="0"/>
                <a:ea typeface="ＭＳ Ｐゴシック" charset="0"/>
              </a:rPr>
              <a:t>-softwire-mesh-</a:t>
            </a:r>
            <a:r>
              <a:rPr lang="en-US" altLang="zh-CN" sz="2400" b="1" dirty="0" err="1" smtClean="0">
                <a:latin typeface="Arial" charset="0"/>
                <a:ea typeface="ＭＳ Ｐゴシック" charset="0"/>
              </a:rPr>
              <a:t>mib</a:t>
            </a:r>
            <a:endParaRPr lang="en-US" altLang="zh-CN" sz="2400" b="1" dirty="0">
              <a:latin typeface="Arial" charset="0"/>
              <a:ea typeface="ＭＳ Ｐゴシック" charset="0"/>
            </a:endParaRPr>
          </a:p>
          <a:p>
            <a:pPr lvl="1">
              <a:lnSpc>
                <a:spcPct val="110000"/>
              </a:lnSpc>
            </a:pPr>
            <a:r>
              <a:rPr lang="en-US" altLang="zh-CN" sz="2000" dirty="0" smtClean="0">
                <a:latin typeface="Arial" charset="0"/>
                <a:ea typeface="ＭＳ Ｐゴシック" charset="0"/>
              </a:rPr>
              <a:t>-03 </a:t>
            </a:r>
            <a:r>
              <a:rPr lang="en-US" altLang="zh-CN" sz="2000" dirty="0">
                <a:latin typeface="Arial" charset="0"/>
                <a:ea typeface="ＭＳ Ｐゴシック" charset="0"/>
              </a:rPr>
              <a:t>version is available after Chair’s </a:t>
            </a:r>
            <a:r>
              <a:rPr lang="en-US" altLang="zh-CN" sz="2000" dirty="0" smtClean="0">
                <a:latin typeface="Arial" charset="0"/>
                <a:ea typeface="ＭＳ Ｐゴシック" charset="0"/>
              </a:rPr>
              <a:t>review. </a:t>
            </a:r>
            <a:r>
              <a:rPr lang="en-US" altLang="zh-CN" sz="2000" dirty="0">
                <a:latin typeface="Arial" charset="0"/>
                <a:ea typeface="ＭＳ Ｐゴシック" charset="0"/>
              </a:rPr>
              <a:t>Ready for WGLC</a:t>
            </a:r>
            <a:r>
              <a:rPr lang="en-US" altLang="zh-CN" sz="2000" dirty="0" smtClean="0">
                <a:latin typeface="Arial" charset="0"/>
                <a:ea typeface="ＭＳ Ｐゴシック" charset="0"/>
              </a:rPr>
              <a:t>?</a:t>
            </a:r>
            <a:endParaRPr lang="en-US" altLang="zh-CN" sz="2000" dirty="0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612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Arial" charset="0"/>
                <a:ea typeface="ＭＳ Ｐゴシック" charset="0"/>
              </a:rPr>
              <a:t>WG Document Status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2200"/>
          </a:xfrm>
        </p:spPr>
        <p:txBody>
          <a:bodyPr>
            <a:normAutofit/>
          </a:bodyPr>
          <a:lstStyle/>
          <a:p>
            <a:r>
              <a:rPr kumimoji="1" lang="en-US" altLang="zh-CN" dirty="0" smtClean="0"/>
              <a:t>Documents of MAP/4RD Set</a:t>
            </a:r>
          </a:p>
          <a:p>
            <a:pPr lvl="1"/>
            <a:r>
              <a:rPr kumimoji="1" lang="en-US" altLang="zh-CN" b="1" dirty="0" smtClean="0"/>
              <a:t>draft</a:t>
            </a:r>
            <a:r>
              <a:rPr kumimoji="1" lang="en-US" altLang="zh-CN" b="1" dirty="0"/>
              <a:t>-ietf-softwire-</a:t>
            </a:r>
            <a:r>
              <a:rPr kumimoji="1" lang="en-US" altLang="zh-CN" b="1" dirty="0" smtClean="0"/>
              <a:t>map</a:t>
            </a:r>
            <a:endParaRPr kumimoji="1" lang="en-US" altLang="zh-CN" b="1" dirty="0"/>
          </a:p>
          <a:p>
            <a:pPr lvl="1"/>
            <a:r>
              <a:rPr kumimoji="1" lang="en-US" altLang="zh-CN" b="1" dirty="0"/>
              <a:t>draft-</a:t>
            </a:r>
            <a:r>
              <a:rPr kumimoji="1" lang="en-US" altLang="zh-CN" b="1" dirty="0" err="1"/>
              <a:t>ietf</a:t>
            </a:r>
            <a:r>
              <a:rPr kumimoji="1" lang="en-US" altLang="zh-CN" b="1" dirty="0"/>
              <a:t>-</a:t>
            </a:r>
            <a:r>
              <a:rPr kumimoji="1" lang="en-US" altLang="zh-CN" b="1" dirty="0" err="1"/>
              <a:t>softwire</a:t>
            </a:r>
            <a:r>
              <a:rPr kumimoji="1" lang="en-US" altLang="zh-CN" b="1" dirty="0"/>
              <a:t>-map-</a:t>
            </a:r>
            <a:r>
              <a:rPr kumimoji="1" lang="en-US" altLang="zh-CN" b="1" dirty="0" err="1"/>
              <a:t>dhcp</a:t>
            </a:r>
            <a:endParaRPr kumimoji="1" lang="en-US" altLang="zh-CN" b="1" dirty="0"/>
          </a:p>
          <a:p>
            <a:pPr lvl="1"/>
            <a:r>
              <a:rPr kumimoji="1" lang="en-US" altLang="zh-CN" b="1" dirty="0"/>
              <a:t>draft-</a:t>
            </a:r>
            <a:r>
              <a:rPr kumimoji="1" lang="en-US" altLang="zh-CN" b="1" dirty="0" err="1"/>
              <a:t>ietf</a:t>
            </a:r>
            <a:r>
              <a:rPr kumimoji="1" lang="en-US" altLang="zh-CN" b="1" dirty="0"/>
              <a:t>-</a:t>
            </a:r>
            <a:r>
              <a:rPr kumimoji="1" lang="en-US" altLang="zh-CN" b="1" dirty="0" err="1"/>
              <a:t>softwire</a:t>
            </a:r>
            <a:r>
              <a:rPr kumimoji="1" lang="en-US" altLang="zh-CN" b="1" dirty="0"/>
              <a:t>-map-t</a:t>
            </a:r>
          </a:p>
          <a:p>
            <a:pPr lvl="1"/>
            <a:r>
              <a:rPr kumimoji="1" lang="en-US" altLang="zh-CN" b="1" dirty="0" smtClean="0"/>
              <a:t>draft-</a:t>
            </a:r>
            <a:r>
              <a:rPr kumimoji="1" lang="en-US" altLang="zh-CN" b="1" dirty="0" err="1" smtClean="0"/>
              <a:t>ietf</a:t>
            </a:r>
            <a:r>
              <a:rPr kumimoji="1" lang="en-US" altLang="zh-CN" b="1" dirty="0" smtClean="0"/>
              <a:t>-</a:t>
            </a:r>
            <a:r>
              <a:rPr kumimoji="1" lang="en-US" altLang="zh-CN" b="1" dirty="0" err="1" smtClean="0"/>
              <a:t>softwire</a:t>
            </a:r>
            <a:r>
              <a:rPr kumimoji="1" lang="en-US" altLang="zh-CN" b="1" dirty="0" smtClean="0"/>
              <a:t>-map-deployment</a:t>
            </a:r>
          </a:p>
          <a:p>
            <a:pPr lvl="1"/>
            <a:r>
              <a:rPr kumimoji="1" lang="en-US" altLang="zh-CN" b="1" dirty="0" smtClean="0"/>
              <a:t>draft</a:t>
            </a:r>
            <a:r>
              <a:rPr kumimoji="1" lang="en-US" altLang="zh-CN" b="1" dirty="0"/>
              <a:t>-ietf-softwire-</a:t>
            </a:r>
            <a:r>
              <a:rPr kumimoji="1" lang="en-US" altLang="zh-CN" b="1" dirty="0" smtClean="0"/>
              <a:t>4rd</a:t>
            </a:r>
          </a:p>
          <a:p>
            <a:pPr lvl="1"/>
            <a:r>
              <a:rPr kumimoji="1" lang="en-US" altLang="zh-CN" b="1" dirty="0"/>
              <a:t>draft</a:t>
            </a:r>
            <a:r>
              <a:rPr kumimoji="1" lang="en-US" altLang="zh-CN" b="1" dirty="0" smtClean="0"/>
              <a:t>-</a:t>
            </a:r>
            <a:r>
              <a:rPr kumimoji="1" lang="en-US" altLang="zh-CN" b="1" dirty="0" err="1" smtClean="0"/>
              <a:t>ietf</a:t>
            </a:r>
            <a:r>
              <a:rPr kumimoji="1" lang="en-US" altLang="zh-CN" b="1" dirty="0" smtClean="0"/>
              <a:t>-</a:t>
            </a:r>
            <a:r>
              <a:rPr kumimoji="1" lang="en-US" altLang="zh-CN" b="1" dirty="0" err="1"/>
              <a:t>softwire</a:t>
            </a:r>
            <a:r>
              <a:rPr kumimoji="1" lang="en-US" altLang="zh-CN" b="1" dirty="0"/>
              <a:t>-unified-</a:t>
            </a:r>
            <a:r>
              <a:rPr kumimoji="1" lang="en-US" altLang="zh-CN" b="1" dirty="0" err="1" smtClean="0"/>
              <a:t>cpe</a:t>
            </a:r>
            <a:endParaRPr kumimoji="1" lang="en-US" altLang="zh-CN" b="1" dirty="0" smtClean="0"/>
          </a:p>
          <a:p>
            <a:pPr lvl="2">
              <a:lnSpc>
                <a:spcPct val="110000"/>
              </a:lnSpc>
            </a:pPr>
            <a:r>
              <a:rPr lang="en-US" altLang="zh-CN" sz="2000" dirty="0">
                <a:latin typeface="Arial" charset="0"/>
                <a:ea typeface="ＭＳ Ｐゴシック" charset="0"/>
              </a:rPr>
              <a:t>Unified CPE specification</a:t>
            </a:r>
          </a:p>
          <a:p>
            <a:pPr lvl="2">
              <a:lnSpc>
                <a:spcPct val="110000"/>
              </a:lnSpc>
            </a:pPr>
            <a:r>
              <a:rPr lang="en-US" altLang="zh-CN" sz="2000" dirty="0">
                <a:latin typeface="Arial" charset="0"/>
                <a:ea typeface="ＭＳ Ｐゴシック" charset="0"/>
              </a:rPr>
              <a:t>Will be published as draft-ietf-softwire-unified-cpe-00 on Standard Track</a:t>
            </a:r>
          </a:p>
          <a:p>
            <a:pPr lvl="1"/>
            <a:endParaRPr kumimoji="1"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737512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3878</TotalTime>
  <Words>771</Words>
  <Application>Microsoft Macintosh PowerPoint</Application>
  <PresentationFormat>On-screen Show (4:3)</PresentationFormat>
  <Paragraphs>82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Softwire</vt:lpstr>
      <vt:lpstr>Preparation</vt:lpstr>
      <vt:lpstr>Note Well</vt:lpstr>
      <vt:lpstr>Agenda: 0900-1130 Mon. @ Caribbean 2</vt:lpstr>
      <vt:lpstr>Agenda: 0900-1130 Wed. @ Caribbean 2</vt:lpstr>
      <vt:lpstr>Outcome after Atlanta Meeting</vt:lpstr>
      <vt:lpstr>WG Document Status</vt:lpstr>
      <vt:lpstr>WG Document Status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PCP brown-bag lunch</dc:title>
  <dc:creator>Alain Durand</dc:creator>
  <cp:lastModifiedBy>Yong Cui</cp:lastModifiedBy>
  <cp:revision>169</cp:revision>
  <dcterms:created xsi:type="dcterms:W3CDTF">2011-03-29T21:22:18Z</dcterms:created>
  <dcterms:modified xsi:type="dcterms:W3CDTF">2013-03-11T03:30:59Z</dcterms:modified>
</cp:coreProperties>
</file>