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13"/>
  </p:notesMasterIdLst>
  <p:sldIdLst>
    <p:sldId id="256" r:id="rId2"/>
    <p:sldId id="257" r:id="rId3"/>
    <p:sldId id="268" r:id="rId4"/>
    <p:sldId id="265" r:id="rId5"/>
    <p:sldId id="266" r:id="rId6"/>
    <p:sldId id="261" r:id="rId7"/>
    <p:sldId id="262" r:id="rId8"/>
    <p:sldId id="260" r:id="rId9"/>
    <p:sldId id="264" r:id="rId10"/>
    <p:sldId id="263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主题样式 1 - 强调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4237" autoAdjust="0"/>
  </p:normalViewPr>
  <p:slideViewPr>
    <p:cSldViewPr snapToGrid="0" snapToObjects="1">
      <p:cViewPr varScale="1">
        <p:scale>
          <a:sx n="82" d="100"/>
          <a:sy n="82" d="100"/>
        </p:scale>
        <p:origin x="-1568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5812FC-F9EE-DB4F-B24A-D8B02D7D6208}" type="datetimeFigureOut">
              <a:rPr kumimoji="1" lang="zh-CN" altLang="en-US" smtClean="0"/>
              <a:t>13-3-10</a:t>
            </a:fld>
            <a:endParaRPr kumimoji="1"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6DCE1B-C3DA-E840-B7F0-5A0414ED6212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4351452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6DCE1B-C3DA-E840-B7F0-5A0414ED6212}" type="slidenum">
              <a:rPr kumimoji="1" lang="zh-CN" altLang="en-US" smtClean="0"/>
              <a:t>1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8899431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6DCE1B-C3DA-E840-B7F0-5A0414ED6212}" type="slidenum">
              <a:rPr kumimoji="1" lang="zh-CN" altLang="en-US" smtClean="0"/>
              <a:t>2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8767574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6DCE1B-C3DA-E840-B7F0-5A0414ED6212}" type="slidenum">
              <a:rPr kumimoji="1" lang="zh-CN" altLang="en-US" smtClean="0"/>
              <a:t>4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6103431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6DCE1B-C3DA-E840-B7F0-5A0414ED6212}" type="slidenum">
              <a:rPr kumimoji="1" lang="zh-CN" altLang="en-US" smtClean="0"/>
              <a:t>6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6333920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6DCE1B-C3DA-E840-B7F0-5A0414ED6212}" type="slidenum">
              <a:rPr kumimoji="1" lang="zh-CN" altLang="en-US" smtClean="0"/>
              <a:t>7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0265903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6DCE1B-C3DA-E840-B7F0-5A0414ED6212}" type="slidenum">
              <a:rPr kumimoji="1" lang="zh-CN" altLang="en-US" smtClean="0"/>
              <a:t>8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1818792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6DCE1B-C3DA-E840-B7F0-5A0414ED6212}" type="slidenum">
              <a:rPr kumimoji="1" lang="zh-CN" altLang="en-US" smtClean="0"/>
              <a:t>9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63644424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6DCE1B-C3DA-E840-B7F0-5A0414ED6212}" type="slidenum">
              <a:rPr kumimoji="1" lang="zh-CN" altLang="en-US" smtClean="0"/>
              <a:t>10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85592636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6DCE1B-C3DA-E840-B7F0-5A0414ED6212}" type="slidenum">
              <a:rPr kumimoji="1" lang="zh-CN" altLang="en-US" smtClean="0"/>
              <a:t>11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2546989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zh-CN" altLang="en-US" smtClean="0"/>
              <a:t>单击此处编辑母版副标题样式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13-3-10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1574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13-3-10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395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13-3-10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6730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13-3-10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9321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13-3-10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7839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13-3-10</a:t>
            </a:fld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6798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13-3-10</a:t>
            </a:fld>
            <a:endParaRPr 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幻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497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13-3-10</a:t>
            </a:fld>
            <a:endParaRPr 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4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13-3-10</a:t>
            </a:fld>
            <a:endParaRPr 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041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13-3-10</a:t>
            </a:fld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9163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13-3-10</a:t>
            </a:fld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33237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40825E-4A15-4D39-8176-1F07E904CB30}" type="datetimeFigureOut">
              <a:rPr lang="en-US" smtClean="0"/>
              <a:t>13-3-10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544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/>
              <a:t>Port set </a:t>
            </a:r>
            <a:r>
              <a:rPr lang="en-US" altLang="zh-CN" dirty="0" smtClean="0"/>
              <a:t>Type</a:t>
            </a:r>
            <a:r>
              <a:rPr lang="en-US" altLang="zh-CN" dirty="0" smtClean="0"/>
              <a:t>:</a:t>
            </a:r>
            <a:r>
              <a:rPr lang="en-US" altLang="zh-CN" dirty="0" smtClean="0"/>
              <a:t/>
            </a:r>
            <a:br>
              <a:rPr lang="en-US" altLang="zh-CN" dirty="0" smtClean="0"/>
            </a:br>
            <a:r>
              <a:rPr lang="en-US" altLang="zh-CN" dirty="0" smtClean="0"/>
              <a:t> Contiguous vs. Non-Contiguous</a:t>
            </a:r>
            <a:endParaRPr kumimoji="1"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kumimoji="1" lang="en-US" altLang="zh-CN" sz="2200" dirty="0"/>
              <a:t>http://tools.ietf.org/html/draft-ietf-softwire-map-04</a:t>
            </a:r>
          </a:p>
          <a:p>
            <a:r>
              <a:rPr kumimoji="1" lang="en-US" altLang="zh-CN" sz="2200" dirty="0"/>
              <a:t>http://</a:t>
            </a:r>
            <a:r>
              <a:rPr kumimoji="1" lang="en-US" altLang="zh-CN" sz="2200" dirty="0" err="1"/>
              <a:t>tools.ietf.org</a:t>
            </a:r>
            <a:r>
              <a:rPr kumimoji="1" lang="en-US" altLang="zh-CN" sz="2200" dirty="0"/>
              <a:t>/html/draft-sun-dhc-port-set-option-00</a:t>
            </a:r>
            <a:endParaRPr kumimoji="1" lang="en-US" altLang="zh-CN" sz="2200" dirty="0" smtClean="0"/>
          </a:p>
          <a:p>
            <a:pPr algn="r"/>
            <a:r>
              <a:rPr kumimoji="1" lang="en-US" altLang="zh-CN" sz="3000" dirty="0" smtClean="0"/>
              <a:t>Qi Sun</a:t>
            </a:r>
          </a:p>
          <a:p>
            <a:pPr algn="r"/>
            <a:r>
              <a:rPr kumimoji="1" lang="en-US" altLang="zh-CN" sz="3000" dirty="0" smtClean="0"/>
              <a:t>2013.3 Orlando</a:t>
            </a:r>
            <a:endParaRPr kumimoji="1" lang="zh-CN" altLang="en-US" sz="3000" dirty="0"/>
          </a:p>
        </p:txBody>
      </p:sp>
    </p:spTree>
    <p:extLst>
      <p:ext uri="{BB962C8B-B14F-4D97-AF65-F5344CB8AC3E}">
        <p14:creationId xmlns:p14="http://schemas.microsoft.com/office/powerpoint/2010/main" val="16683014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Summary</a:t>
            </a:r>
            <a:endParaRPr kumimoji="1" lang="zh-CN" altLang="en-US" dirty="0"/>
          </a:p>
        </p:txBody>
      </p:sp>
      <p:graphicFrame>
        <p:nvGraphicFramePr>
          <p:cNvPr id="5" name="内容占位符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66547556"/>
              </p:ext>
            </p:extLst>
          </p:nvPr>
        </p:nvGraphicFramePr>
        <p:xfrm>
          <a:off x="224880" y="1677650"/>
          <a:ext cx="8711961" cy="2682240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2840137"/>
                <a:gridCol w="2514223"/>
                <a:gridCol w="3357601"/>
              </a:tblGrid>
              <a:tr h="370840">
                <a:tc>
                  <a:txBody>
                    <a:bodyPr/>
                    <a:lstStyle/>
                    <a:p>
                      <a:endParaRPr lang="zh-CN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2000" dirty="0" smtClean="0"/>
                        <a:t>Contiguous</a:t>
                      </a:r>
                      <a:r>
                        <a:rPr lang="en-US" altLang="zh-CN" sz="2000" baseline="0" dirty="0" smtClean="0"/>
                        <a:t> Port-set </a:t>
                      </a:r>
                      <a:endParaRPr lang="zh-CN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2000" dirty="0" smtClean="0"/>
                        <a:t>Non-Contiguous</a:t>
                      </a:r>
                      <a:r>
                        <a:rPr lang="en-US" altLang="zh-CN" sz="2000" baseline="0" dirty="0" smtClean="0"/>
                        <a:t> Port-set</a:t>
                      </a:r>
                      <a:endParaRPr lang="zh-CN" altLang="en-US" sz="2000" dirty="0"/>
                    </a:p>
                  </a:txBody>
                  <a:tcPr/>
                </a:tc>
              </a:tr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en-US" altLang="zh-CN" sz="2000" dirty="0" smtClean="0"/>
                        <a:t>Security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2000" dirty="0" smtClean="0"/>
                        <a:t>Predictable</a:t>
                      </a:r>
                      <a:endParaRPr lang="zh-CN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2000" dirty="0" smtClean="0"/>
                        <a:t>Predictable</a:t>
                      </a: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altLang="zh-CN" dirty="0" smtClean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zh-CN" sz="2000" dirty="0" smtClean="0"/>
                        <a:t>Sharing</a:t>
                      </a:r>
                      <a:r>
                        <a:rPr kumimoji="1" lang="en-US" altLang="zh-CN" sz="2000" baseline="0" dirty="0" smtClean="0"/>
                        <a:t> ratio increases -&gt; Easier to </a:t>
                      </a:r>
                      <a:r>
                        <a:rPr kumimoji="1" lang="en-US" altLang="zh-CN" sz="2000" baseline="0" dirty="0" smtClean="0"/>
                        <a:t>predict (</a:t>
                      </a:r>
                      <a:r>
                        <a:rPr kumimoji="1" lang="en-US" altLang="zh-CN" sz="2000" dirty="0" smtClean="0"/>
                        <a:t>RFC[6056]</a:t>
                      </a:r>
                      <a:r>
                        <a:rPr kumimoji="1" lang="en-US" altLang="zh-CN" sz="2000" baseline="0" dirty="0" smtClean="0"/>
                        <a:t>)</a:t>
                      </a:r>
                      <a:endParaRPr kumimoji="1" lang="zh-CN" altLang="en-US" sz="2000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 smtClean="0"/>
                        <a:t>Cost to</a:t>
                      </a:r>
                      <a:r>
                        <a:rPr lang="en-US" altLang="zh-CN" sz="2000" baseline="0" dirty="0" smtClean="0"/>
                        <a:t> </a:t>
                      </a:r>
                      <a:r>
                        <a:rPr lang="en-US" altLang="zh-CN" sz="2000" dirty="0" smtClean="0"/>
                        <a:t>Preserve WKP</a:t>
                      </a:r>
                      <a:endParaRPr lang="zh-CN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2000" dirty="0" smtClean="0"/>
                        <a:t>Not allocate first few PSIDs</a:t>
                      </a:r>
                      <a:endParaRPr lang="zh-CN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2000" dirty="0" smtClean="0"/>
                        <a:t>a-bit</a:t>
                      </a:r>
                      <a:r>
                        <a:rPr lang="en-US" altLang="zh-CN" sz="2000" baseline="0" dirty="0" smtClean="0"/>
                        <a:t> in port number (A &gt; 0)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000" baseline="0" dirty="0" smtClean="0"/>
                        <a:t>(</a:t>
                      </a:r>
                      <a:r>
                        <a:rPr lang="en-US" altLang="zh-CN" sz="2000" dirty="0" smtClean="0"/>
                        <a:t>PSID</a:t>
                      </a:r>
                      <a:r>
                        <a:rPr lang="en-US" altLang="zh-CN" sz="2000" baseline="0" dirty="0" smtClean="0"/>
                        <a:t> can be arbitrary)</a:t>
                      </a:r>
                      <a:endParaRPr lang="zh-CN" alt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 smtClean="0"/>
                        <a:t>Complexity</a:t>
                      </a:r>
                      <a:endParaRPr lang="zh-CN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2000" dirty="0" smtClean="0"/>
                        <a:t>Low</a:t>
                      </a:r>
                      <a:endParaRPr lang="zh-CN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2000" dirty="0" smtClean="0"/>
                        <a:t>High</a:t>
                      </a:r>
                      <a:endParaRPr lang="zh-CN" alt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 smtClean="0"/>
                        <a:t>Compatibility</a:t>
                      </a:r>
                      <a:r>
                        <a:rPr lang="en-US" altLang="zh-CN" sz="2000" baseline="0" dirty="0" smtClean="0"/>
                        <a:t> with IGD:1</a:t>
                      </a:r>
                      <a:endParaRPr lang="zh-CN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2000" dirty="0" smtClean="0"/>
                        <a:t>Not Good</a:t>
                      </a:r>
                      <a:endParaRPr lang="zh-CN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2000" dirty="0" smtClean="0"/>
                        <a:t>Not</a:t>
                      </a:r>
                      <a:r>
                        <a:rPr lang="en-US" altLang="zh-CN" sz="2000" baseline="0" dirty="0" smtClean="0"/>
                        <a:t> Good</a:t>
                      </a:r>
                      <a:endParaRPr lang="zh-CN" altLang="en-US" sz="2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文本框 2"/>
          <p:cNvSpPr txBox="1"/>
          <p:nvPr/>
        </p:nvSpPr>
        <p:spPr>
          <a:xfrm>
            <a:off x="457200" y="4786356"/>
            <a:ext cx="847964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kumimoji="1" lang="en-US" altLang="zh-CN" sz="2400" dirty="0" smtClean="0"/>
              <a:t>Non-contiguous port-sets offer little security with greater complexity. </a:t>
            </a:r>
          </a:p>
          <a:p>
            <a:pPr marL="342900" indent="-342900">
              <a:buFont typeface="Arial"/>
              <a:buChar char="•"/>
            </a:pPr>
            <a:r>
              <a:rPr kumimoji="1" lang="en-US" altLang="zh-CN" sz="2400" dirty="0" smtClean="0"/>
              <a:t>Conclusion: </a:t>
            </a:r>
            <a:r>
              <a:rPr kumimoji="1" lang="en-US" altLang="zh-CN" sz="2400" dirty="0"/>
              <a:t>a simple </a:t>
            </a:r>
            <a:r>
              <a:rPr kumimoji="1" lang="en-US" altLang="zh-CN" sz="2400" dirty="0" smtClean="0"/>
              <a:t>contiguous port </a:t>
            </a:r>
            <a:r>
              <a:rPr kumimoji="1" lang="en-US" altLang="zh-CN" sz="2400" dirty="0"/>
              <a:t>range, plus port randomization on the client </a:t>
            </a:r>
            <a:r>
              <a:rPr kumimoji="1" lang="en-US" altLang="zh-CN" sz="2400" dirty="0" smtClean="0"/>
              <a:t>side </a:t>
            </a:r>
            <a:r>
              <a:rPr kumimoji="1" lang="en-US" altLang="zh-CN" sz="2400" dirty="0" smtClean="0"/>
              <a:t>is preferable</a:t>
            </a:r>
            <a:endParaRPr kumimoji="1"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9239206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For the WG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zh-CN" dirty="0" smtClean="0"/>
              <a:t>Is contiguous port-set enough?</a:t>
            </a:r>
          </a:p>
          <a:p>
            <a:r>
              <a:rPr kumimoji="1" lang="en-US" altLang="zh-CN" dirty="0" smtClean="0"/>
              <a:t>Conclusion?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2055050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Motivation for port sharing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zh-CN" dirty="0" smtClean="0"/>
              <a:t>IPv4 exhaustion </a:t>
            </a:r>
          </a:p>
          <a:p>
            <a:pPr lvl="1"/>
            <a:r>
              <a:rPr kumimoji="1" lang="en-US" altLang="zh-CN" dirty="0" smtClean="0"/>
              <a:t>Several </a:t>
            </a:r>
            <a:r>
              <a:rPr kumimoji="1" lang="en-US" altLang="zh-CN" dirty="0"/>
              <a:t>nodes share one </a:t>
            </a:r>
            <a:r>
              <a:rPr kumimoji="1" lang="en-US" altLang="zh-CN" dirty="0" smtClean="0"/>
              <a:t>IPv4 </a:t>
            </a:r>
            <a:r>
              <a:rPr kumimoji="1" lang="en-US" altLang="zh-CN" dirty="0"/>
              <a:t>address by assigning </a:t>
            </a:r>
            <a:r>
              <a:rPr kumimoji="1" lang="en-US" altLang="zh-CN" dirty="0" smtClean="0"/>
              <a:t>non-overlapped port sets </a:t>
            </a:r>
            <a:r>
              <a:rPr kumimoji="1" lang="en-US" altLang="zh-CN" dirty="0"/>
              <a:t>to each </a:t>
            </a:r>
            <a:r>
              <a:rPr kumimoji="1" lang="en-US" altLang="zh-CN" dirty="0" smtClean="0"/>
              <a:t>node</a:t>
            </a:r>
            <a:endParaRPr kumimoji="1" lang="en-US" altLang="zh-CN" dirty="0" smtClean="0"/>
          </a:p>
          <a:p>
            <a:pPr lvl="1"/>
            <a:r>
              <a:rPr lang="en-US" altLang="zh-CN" dirty="0"/>
              <a:t>Providing IPv4 service without IPv4 routing on the provider IPv6 </a:t>
            </a:r>
            <a:r>
              <a:rPr lang="en-US" altLang="zh-CN" dirty="0" smtClean="0"/>
              <a:t>network</a:t>
            </a:r>
          </a:p>
          <a:p>
            <a:r>
              <a:rPr kumimoji="1" lang="en-US" altLang="zh-CN" dirty="0" smtClean="0"/>
              <a:t>Port </a:t>
            </a:r>
            <a:r>
              <a:rPr kumimoji="1" lang="en-US" altLang="zh-CN" dirty="0" smtClean="0"/>
              <a:t>set: Is </a:t>
            </a:r>
            <a:r>
              <a:rPr kumimoji="1" lang="en-US" altLang="zh-CN" dirty="0" smtClean="0"/>
              <a:t>contiguous </a:t>
            </a:r>
            <a:r>
              <a:rPr kumimoji="1" lang="en-US" altLang="zh-CN" dirty="0" smtClean="0"/>
              <a:t>port-set sufficient or do we need non</a:t>
            </a:r>
            <a:r>
              <a:rPr kumimoji="1" lang="en-US" altLang="zh-CN" dirty="0" smtClean="0"/>
              <a:t>-contiguous </a:t>
            </a:r>
            <a:r>
              <a:rPr kumimoji="1" lang="en-US" altLang="zh-CN" dirty="0" smtClean="0"/>
              <a:t>port-sets?</a:t>
            </a:r>
          </a:p>
        </p:txBody>
      </p:sp>
    </p:spTree>
    <p:extLst>
      <p:ext uri="{BB962C8B-B14F-4D97-AF65-F5344CB8AC3E}">
        <p14:creationId xmlns:p14="http://schemas.microsoft.com/office/powerpoint/2010/main" val="35510533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Back in </a:t>
            </a:r>
            <a:r>
              <a:rPr kumimoji="1" lang="en-US" altLang="zh-CN" dirty="0" smtClean="0"/>
              <a:t>Beijing Interim </a:t>
            </a:r>
            <a:r>
              <a:rPr kumimoji="1" lang="en-US" altLang="zh-CN" dirty="0"/>
              <a:t>M</a:t>
            </a:r>
            <a:r>
              <a:rPr kumimoji="1" lang="en-US" altLang="zh-CN" dirty="0" smtClean="0"/>
              <a:t>eeting</a:t>
            </a:r>
            <a:endParaRPr kumimoji="1" lang="zh-CN" altLang="en-US" dirty="0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4526" y="1735479"/>
            <a:ext cx="2650750" cy="1982914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1329783" y="3827726"/>
            <a:ext cx="19227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dirty="0" smtClean="0"/>
              <a:t>From </a:t>
            </a:r>
            <a:r>
              <a:rPr kumimoji="1" lang="en-US" altLang="zh-CN" dirty="0" err="1" smtClean="0"/>
              <a:t>Ole’s</a:t>
            </a:r>
            <a:r>
              <a:rPr kumimoji="1" lang="en-US" altLang="zh-CN" dirty="0" smtClean="0"/>
              <a:t> slides</a:t>
            </a:r>
            <a:endParaRPr kumimoji="1" lang="zh-CN" altLang="en-US" dirty="0"/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40246" y="1735479"/>
            <a:ext cx="2501412" cy="1937924"/>
          </a:xfrm>
          <a:prstGeom prst="rect">
            <a:avLst/>
          </a:prstGeom>
        </p:spPr>
      </p:pic>
      <p:sp>
        <p:nvSpPr>
          <p:cNvPr id="8" name="文本框 7"/>
          <p:cNvSpPr txBox="1"/>
          <p:nvPr/>
        </p:nvSpPr>
        <p:spPr>
          <a:xfrm>
            <a:off x="5571137" y="3827726"/>
            <a:ext cx="19227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dirty="0" smtClean="0"/>
              <a:t>From Med’s slides</a:t>
            </a:r>
            <a:endParaRPr kumimoji="1" lang="zh-CN" altLang="en-US" dirty="0"/>
          </a:p>
        </p:txBody>
      </p:sp>
      <p:sp>
        <p:nvSpPr>
          <p:cNvPr id="10" name="文本框 9"/>
          <p:cNvSpPr txBox="1"/>
          <p:nvPr/>
        </p:nvSpPr>
        <p:spPr>
          <a:xfrm>
            <a:off x="1065999" y="4553158"/>
            <a:ext cx="714137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3200" dirty="0" smtClean="0"/>
              <a:t>Mainly focus on </a:t>
            </a:r>
            <a:r>
              <a:rPr kumimoji="1" lang="en-US" altLang="zh-CN" sz="3200" dirty="0" err="1" smtClean="0"/>
              <a:t>statelessly</a:t>
            </a:r>
            <a:r>
              <a:rPr kumimoji="1" lang="en-US" altLang="zh-CN" sz="3200" dirty="0" smtClean="0"/>
              <a:t> mapping IPv4 address and port into IPv6 prefix</a:t>
            </a:r>
          </a:p>
        </p:txBody>
      </p:sp>
    </p:spTree>
    <p:extLst>
      <p:ext uri="{BB962C8B-B14F-4D97-AF65-F5344CB8AC3E}">
        <p14:creationId xmlns:p14="http://schemas.microsoft.com/office/powerpoint/2010/main" val="33920193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zh-CN" dirty="0" smtClean="0"/>
              <a:t>Comparison Points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zh-CN" dirty="0" smtClean="0"/>
              <a:t>Security</a:t>
            </a:r>
          </a:p>
          <a:p>
            <a:r>
              <a:rPr kumimoji="1" lang="en-US" altLang="zh-CN" dirty="0" smtClean="0"/>
              <a:t>Preservation of Well-Known Ports</a:t>
            </a:r>
          </a:p>
          <a:p>
            <a:r>
              <a:rPr kumimoji="1" lang="en-US" altLang="zh-CN" dirty="0" smtClean="0"/>
              <a:t>Complexity</a:t>
            </a:r>
          </a:p>
          <a:p>
            <a:r>
              <a:rPr kumimoji="1" lang="en-US" altLang="zh-CN" dirty="0" smtClean="0"/>
              <a:t>Backwards Compatibility with </a:t>
            </a:r>
            <a:r>
              <a:rPr kumimoji="1" lang="en-US" altLang="zh-CN" dirty="0" err="1" smtClean="0"/>
              <a:t>uPnP</a:t>
            </a:r>
            <a:r>
              <a:rPr kumimoji="1" lang="en-US" altLang="zh-CN" dirty="0" smtClean="0"/>
              <a:t> IGD:1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3294530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86763" y="233673"/>
            <a:ext cx="8400037" cy="1143000"/>
          </a:xfrm>
        </p:spPr>
        <p:txBody>
          <a:bodyPr>
            <a:normAutofit fontScale="90000"/>
          </a:bodyPr>
          <a:lstStyle/>
          <a:p>
            <a:r>
              <a:rPr kumimoji="1" lang="en-US" altLang="zh-CN" dirty="0" smtClean="0"/>
              <a:t>Contiguous / Non-Contiguous Port Sets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85863" y="1305891"/>
            <a:ext cx="8843910" cy="4113285"/>
          </a:xfrm>
        </p:spPr>
        <p:txBody>
          <a:bodyPr>
            <a:normAutofit fontScale="85000" lnSpcReduction="20000"/>
          </a:bodyPr>
          <a:lstStyle/>
          <a:p>
            <a:r>
              <a:rPr kumimoji="1" lang="en-US" altLang="zh-CN" sz="2800" dirty="0" smtClean="0"/>
              <a:t>Contiguous: A single port range per-client</a:t>
            </a:r>
          </a:p>
          <a:p>
            <a:r>
              <a:rPr kumimoji="1" lang="en-US" altLang="zh-CN" sz="2800" dirty="0" smtClean="0"/>
              <a:t>Non-Contiguous: Multiple port ranges distributed evenly across port space per-client</a:t>
            </a:r>
          </a:p>
          <a:p>
            <a:endParaRPr kumimoji="1" lang="en-US" altLang="zh-CN" sz="2800" dirty="0" smtClean="0"/>
          </a:p>
          <a:p>
            <a:r>
              <a:rPr kumimoji="1" lang="en-US" altLang="zh-CN" sz="2800" dirty="0" smtClean="0"/>
              <a:t>Bit </a:t>
            </a:r>
            <a:r>
              <a:rPr kumimoji="1" lang="en-US" altLang="zh-CN" sz="2800" dirty="0"/>
              <a:t>P</a:t>
            </a:r>
            <a:r>
              <a:rPr kumimoji="1" lang="en-US" altLang="zh-CN" sz="2800" dirty="0" smtClean="0"/>
              <a:t>resentation </a:t>
            </a:r>
          </a:p>
          <a:p>
            <a:pPr lvl="1"/>
            <a:r>
              <a:rPr kumimoji="1" lang="en-US" altLang="zh-CN" sz="2400" dirty="0" smtClean="0"/>
              <a:t>Contiguous:</a:t>
            </a:r>
          </a:p>
          <a:p>
            <a:pPr lvl="1"/>
            <a:endParaRPr kumimoji="1" lang="en-US" altLang="zh-CN" sz="2400" dirty="0" smtClean="0"/>
          </a:p>
          <a:p>
            <a:pPr lvl="1"/>
            <a:r>
              <a:rPr kumimoji="1" lang="en-US" altLang="zh-CN" sz="2400" dirty="0" smtClean="0"/>
              <a:t>Non-Contiguous:</a:t>
            </a:r>
          </a:p>
          <a:p>
            <a:endParaRPr kumimoji="1" lang="en-US" altLang="zh-CN" sz="2800" dirty="0" smtClean="0"/>
          </a:p>
          <a:p>
            <a:pPr lvl="1"/>
            <a:endParaRPr kumimoji="1" lang="en-US" altLang="zh-CN" sz="2400" dirty="0"/>
          </a:p>
          <a:p>
            <a:r>
              <a:rPr kumimoji="1" lang="en-US" altLang="zh-CN" sz="2800" dirty="0" smtClean="0"/>
              <a:t>Option format </a:t>
            </a:r>
          </a:p>
          <a:p>
            <a:pPr marL="457200" lvl="1" indent="0">
              <a:buNone/>
            </a:pPr>
            <a:r>
              <a:rPr kumimoji="1" lang="en-US" altLang="zh-CN" sz="2400" dirty="0" smtClean="0"/>
              <a:t>   Port Mask                                  GMA</a:t>
            </a:r>
            <a:endParaRPr kumimoji="1" lang="zh-CN" altLang="en-US" sz="2400" dirty="0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 rotWithShape="1">
          <a:blip r:embed="rId2"/>
          <a:srcRect t="28398"/>
          <a:stretch/>
        </p:blipFill>
        <p:spPr>
          <a:xfrm>
            <a:off x="3145987" y="3694275"/>
            <a:ext cx="3728465" cy="1075638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 rotWithShape="1">
          <a:blip r:embed="rId3"/>
          <a:srcRect t="21260"/>
          <a:stretch/>
        </p:blipFill>
        <p:spPr>
          <a:xfrm>
            <a:off x="2821378" y="2666840"/>
            <a:ext cx="5961207" cy="845986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5863" y="5261122"/>
            <a:ext cx="3692697" cy="1263452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40069" y="5419176"/>
            <a:ext cx="4863563" cy="973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35095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/>
              <a:t>Security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kumimoji="1" lang="en-US" altLang="zh-CN" dirty="0" smtClean="0"/>
              <a:t>Limited port range reduces port entropy -&gt; it could be simpler for an attacker to guess ports</a:t>
            </a:r>
          </a:p>
          <a:p>
            <a:pPr lvl="1"/>
            <a:r>
              <a:rPr kumimoji="1" lang="en-US" altLang="zh-CN" dirty="0" smtClean="0"/>
              <a:t>Source </a:t>
            </a:r>
            <a:r>
              <a:rPr kumimoji="1" lang="en-US" altLang="zh-CN" dirty="0"/>
              <a:t>p</a:t>
            </a:r>
            <a:r>
              <a:rPr kumimoji="1" lang="en-US" altLang="zh-CN" dirty="0" smtClean="0"/>
              <a:t>ort randomization</a:t>
            </a:r>
          </a:p>
          <a:p>
            <a:r>
              <a:rPr lang="en-US" altLang="zh-CN" dirty="0" smtClean="0"/>
              <a:t>Ratio </a:t>
            </a:r>
            <a:r>
              <a:rPr lang="en-US" altLang="zh-CN" dirty="0"/>
              <a:t>of address sharing </a:t>
            </a:r>
            <a:r>
              <a:rPr lang="en-US" altLang="zh-CN" dirty="0" smtClean="0"/>
              <a:t>increases -&gt; </a:t>
            </a:r>
            <a:r>
              <a:rPr lang="en-US" altLang="zh-CN" dirty="0"/>
              <a:t>the next port </a:t>
            </a:r>
            <a:r>
              <a:rPr lang="en-US" altLang="zh-CN" dirty="0" smtClean="0"/>
              <a:t>easier </a:t>
            </a:r>
            <a:r>
              <a:rPr lang="en-US" altLang="zh-CN" dirty="0"/>
              <a:t>to </a:t>
            </a:r>
            <a:r>
              <a:rPr lang="en-US" altLang="zh-CN" dirty="0" smtClean="0"/>
              <a:t>predict</a:t>
            </a:r>
          </a:p>
          <a:p>
            <a:pPr lvl="1"/>
            <a:r>
              <a:rPr lang="en-US" altLang="zh-CN" dirty="0" smtClean="0"/>
              <a:t> </a:t>
            </a:r>
            <a:r>
              <a:rPr lang="en-US" altLang="zh-CN" dirty="0"/>
              <a:t>irrespective of whether it is contiguous or </a:t>
            </a:r>
            <a:r>
              <a:rPr lang="en-US" altLang="zh-CN" dirty="0" smtClean="0"/>
              <a:t>not</a:t>
            </a:r>
            <a:endParaRPr kumimoji="1" lang="en-US" altLang="zh-CN" dirty="0" smtClean="0"/>
          </a:p>
          <a:p>
            <a:r>
              <a:rPr kumimoji="1" lang="en-US" altLang="zh-CN" dirty="0" smtClean="0"/>
              <a:t>Contiguous</a:t>
            </a:r>
            <a:endParaRPr kumimoji="1" lang="en-US" altLang="zh-CN" dirty="0"/>
          </a:p>
          <a:p>
            <a:pPr lvl="1"/>
            <a:r>
              <a:rPr kumimoji="1" lang="en-US" altLang="zh-CN" dirty="0" smtClean="0"/>
              <a:t>Single port range: Predictable if allocation policy is known</a:t>
            </a:r>
          </a:p>
          <a:p>
            <a:r>
              <a:rPr kumimoji="1" lang="en-US" altLang="zh-CN" dirty="0" smtClean="0"/>
              <a:t>Non-Contiguous</a:t>
            </a:r>
          </a:p>
          <a:p>
            <a:pPr lvl="1"/>
            <a:r>
              <a:rPr kumimoji="1" lang="en-US" altLang="zh-CN" dirty="0" smtClean="0"/>
              <a:t>Algorithmic port-set allocation: Predictable if allocation policy is known</a:t>
            </a:r>
          </a:p>
        </p:txBody>
      </p:sp>
    </p:spTree>
    <p:extLst>
      <p:ext uri="{BB962C8B-B14F-4D97-AF65-F5344CB8AC3E}">
        <p14:creationId xmlns:p14="http://schemas.microsoft.com/office/powerpoint/2010/main" val="10971532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zh-CN" dirty="0"/>
              <a:t>Preserving </a:t>
            </a:r>
            <a:r>
              <a:rPr kumimoji="1" lang="en-US" altLang="zh-CN" dirty="0" smtClean="0"/>
              <a:t>Well-Known Ports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kumimoji="1" lang="en-US" altLang="zh-CN" dirty="0"/>
              <a:t>Contiguous</a:t>
            </a:r>
          </a:p>
          <a:p>
            <a:pPr lvl="1"/>
            <a:r>
              <a:rPr kumimoji="1" lang="en-US" altLang="zh-CN" dirty="0" smtClean="0"/>
              <a:t>Don’t </a:t>
            </a:r>
            <a:r>
              <a:rPr kumimoji="1" lang="en-US" altLang="zh-CN" dirty="0"/>
              <a:t>assign PSIDs falling within the WKP range</a:t>
            </a:r>
          </a:p>
          <a:p>
            <a:pPr lvl="1"/>
            <a:r>
              <a:rPr kumimoji="1" lang="en-US" altLang="zh-CN" dirty="0"/>
              <a:t>WKPs only available for the first few </a:t>
            </a:r>
            <a:r>
              <a:rPr kumimoji="1" lang="en-US" altLang="zh-CN" dirty="0" smtClean="0"/>
              <a:t>PSIDs</a:t>
            </a:r>
          </a:p>
          <a:p>
            <a:r>
              <a:rPr kumimoji="1" lang="en-US" altLang="zh-CN" dirty="0" smtClean="0"/>
              <a:t>Non-Contiguous</a:t>
            </a:r>
          </a:p>
          <a:p>
            <a:pPr lvl="1"/>
            <a:r>
              <a:rPr kumimoji="1" lang="en-US" altLang="zh-CN" dirty="0"/>
              <a:t>a</a:t>
            </a:r>
            <a:r>
              <a:rPr kumimoji="1" lang="en-US" altLang="zh-CN" dirty="0" smtClean="0"/>
              <a:t>-bits (A &gt; 0)</a:t>
            </a:r>
          </a:p>
          <a:p>
            <a:pPr lvl="1"/>
            <a:r>
              <a:rPr kumimoji="1" lang="en-US" altLang="zh-CN" dirty="0" smtClean="0"/>
              <a:t>PSID can be arbitrary, so that ISPs won’t be required to exclude some of prefixes (as PSID is part of MAP IPv6 prefix)</a:t>
            </a:r>
          </a:p>
          <a:p>
            <a:pPr lvl="1"/>
            <a:r>
              <a:rPr kumimoji="1" lang="en-US" altLang="zh-CN" dirty="0" smtClean="0"/>
              <a:t>WKPs only available for the first few PSIDs</a:t>
            </a:r>
          </a:p>
        </p:txBody>
      </p:sp>
    </p:spTree>
    <p:extLst>
      <p:ext uri="{BB962C8B-B14F-4D97-AF65-F5344CB8AC3E}">
        <p14:creationId xmlns:p14="http://schemas.microsoft.com/office/powerpoint/2010/main" val="38021380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/>
              <a:t>Complexity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199" y="1600200"/>
            <a:ext cx="8464967" cy="4525963"/>
          </a:xfrm>
        </p:spPr>
        <p:txBody>
          <a:bodyPr>
            <a:normAutofit fontScale="92500" lnSpcReduction="20000"/>
          </a:bodyPr>
          <a:lstStyle/>
          <a:p>
            <a:r>
              <a:rPr kumimoji="1" lang="en-US" altLang="zh-CN" dirty="0" smtClean="0"/>
              <a:t>Contiguous</a:t>
            </a:r>
          </a:p>
          <a:p>
            <a:pPr lvl="1"/>
            <a:r>
              <a:rPr kumimoji="1" lang="en-US" altLang="zh-CN" dirty="0" smtClean="0"/>
              <a:t>Simple for CPE, Tunnel Concentrator, provisioning system, logging system, etc.</a:t>
            </a:r>
          </a:p>
          <a:p>
            <a:pPr lvl="1"/>
            <a:r>
              <a:rPr kumimoji="1" lang="en-US" altLang="zh-CN" dirty="0" smtClean="0"/>
              <a:t>‘Human readable’ format makes it easier to troubleshoot without tools</a:t>
            </a:r>
          </a:p>
          <a:p>
            <a:r>
              <a:rPr kumimoji="1" lang="en-US" altLang="zh-CN" dirty="0" smtClean="0"/>
              <a:t>Non-Contiguous</a:t>
            </a:r>
          </a:p>
          <a:p>
            <a:pPr lvl="1"/>
            <a:r>
              <a:rPr kumimoji="1" lang="en-US" altLang="zh-CN" dirty="0" smtClean="0"/>
              <a:t>Brings complexity to all devices – CPE, server and clients (DHCP based)</a:t>
            </a:r>
          </a:p>
          <a:p>
            <a:pPr lvl="1"/>
            <a:r>
              <a:rPr kumimoji="1" lang="en-US" altLang="zh-CN" dirty="0" smtClean="0"/>
              <a:t>Necessitates the use of tools to calculate allocated port ranges, complicating troubleshooting, logging, etc.</a:t>
            </a:r>
          </a:p>
          <a:p>
            <a:pPr lvl="1"/>
            <a:r>
              <a:rPr kumimoji="1" lang="en-US" altLang="zh-CN" dirty="0" smtClean="0"/>
              <a:t>Could be hard to debug</a:t>
            </a:r>
          </a:p>
          <a:p>
            <a:pPr lvl="1"/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8212609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zh-CN" dirty="0"/>
              <a:t>Backward Compatibility to </a:t>
            </a:r>
            <a:r>
              <a:rPr kumimoji="1" lang="en-US" altLang="zh-CN" dirty="0" err="1" smtClean="0"/>
              <a:t>uPnP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zh-CN" dirty="0" smtClean="0"/>
              <a:t>Mainly about IGD:1</a:t>
            </a:r>
          </a:p>
          <a:p>
            <a:pPr lvl="1"/>
            <a:r>
              <a:rPr kumimoji="1" lang="en-US" altLang="zh-CN" dirty="0" smtClean="0"/>
              <a:t>No external port negotiation</a:t>
            </a:r>
          </a:p>
          <a:p>
            <a:pPr lvl="1"/>
            <a:r>
              <a:rPr kumimoji="1" lang="en-US" altLang="zh-CN" dirty="0" smtClean="0"/>
              <a:t>Fail if external port unavailable</a:t>
            </a:r>
          </a:p>
          <a:p>
            <a:r>
              <a:rPr kumimoji="1" lang="en-US" altLang="zh-CN" dirty="0" smtClean="0"/>
              <a:t>Testing shows neither have good compatibility</a:t>
            </a:r>
          </a:p>
          <a:p>
            <a:r>
              <a:rPr kumimoji="1" lang="en-US" altLang="zh-CN" dirty="0" smtClean="0"/>
              <a:t>Probability for IGD:1 to work normally is the same for both port-set algorithms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4973897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办公室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办公室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办公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主题">
  <a:themeElements>
    <a:clrScheme name="办公室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办公室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办公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2374</TotalTime>
  <Words>549</Words>
  <Application>Microsoft Macintosh PowerPoint</Application>
  <PresentationFormat>全屏显示(4:3)</PresentationFormat>
  <Paragraphs>93</Paragraphs>
  <Slides>11</Slides>
  <Notes>9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12" baseType="lpstr">
      <vt:lpstr>Office 主题</vt:lpstr>
      <vt:lpstr>Port set Type:  Contiguous vs. Non-Contiguous</vt:lpstr>
      <vt:lpstr>Motivation for port sharing</vt:lpstr>
      <vt:lpstr>Back in Beijing Interim Meeting</vt:lpstr>
      <vt:lpstr>Comparison Points</vt:lpstr>
      <vt:lpstr>Contiguous / Non-Contiguous Port Sets</vt:lpstr>
      <vt:lpstr>Security</vt:lpstr>
      <vt:lpstr>Preserving Well-Known Ports</vt:lpstr>
      <vt:lpstr>Complexity</vt:lpstr>
      <vt:lpstr>Backward Compatibility to uPnP</vt:lpstr>
      <vt:lpstr>Summary</vt:lpstr>
      <vt:lpstr>For the WG</vt:lpstr>
    </vt:vector>
  </TitlesOfParts>
  <Company>THU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Comparison…</dc:title>
  <dc:creator>Qi Sun</dc:creator>
  <cp:lastModifiedBy>Qi Sun</cp:lastModifiedBy>
  <cp:revision>60</cp:revision>
  <dcterms:created xsi:type="dcterms:W3CDTF">2013-03-05T15:10:56Z</dcterms:created>
  <dcterms:modified xsi:type="dcterms:W3CDTF">2013-03-11T04:51:37Z</dcterms:modified>
</cp:coreProperties>
</file>