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6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B9280-2BBA-4B22-9028-FD7A43548459}" type="datetimeFigureOut">
              <a:rPr lang="en-US" smtClean="0"/>
              <a:pPr/>
              <a:t>12/03/2013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33F67-BE89-48B9-B098-2EAB2ADC03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B9280-2BBA-4B22-9028-FD7A43548459}" type="datetimeFigureOut">
              <a:rPr lang="en-US" smtClean="0"/>
              <a:pPr/>
              <a:t>12/03/2013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33F67-BE89-48B9-B098-2EAB2ADC03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B9280-2BBA-4B22-9028-FD7A43548459}" type="datetimeFigureOut">
              <a:rPr lang="en-US" smtClean="0"/>
              <a:pPr/>
              <a:t>12/03/2013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33F67-BE89-48B9-B098-2EAB2ADC03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B9280-2BBA-4B22-9028-FD7A43548459}" type="datetimeFigureOut">
              <a:rPr lang="en-US" smtClean="0"/>
              <a:pPr/>
              <a:t>12/03/2013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33F67-BE89-48B9-B098-2EAB2ADC03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B9280-2BBA-4B22-9028-FD7A43548459}" type="datetimeFigureOut">
              <a:rPr lang="en-US" smtClean="0"/>
              <a:pPr/>
              <a:t>12/03/2013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33F67-BE89-48B9-B098-2EAB2ADC03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B9280-2BBA-4B22-9028-FD7A43548459}" type="datetimeFigureOut">
              <a:rPr lang="en-US" smtClean="0"/>
              <a:pPr/>
              <a:t>12/03/2013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33F67-BE89-48B9-B098-2EAB2ADC03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B9280-2BBA-4B22-9028-FD7A43548459}" type="datetimeFigureOut">
              <a:rPr lang="en-US" smtClean="0"/>
              <a:pPr/>
              <a:t>12/03/2013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33F67-BE89-48B9-B098-2EAB2ADC03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B9280-2BBA-4B22-9028-FD7A43548459}" type="datetimeFigureOut">
              <a:rPr lang="en-US" smtClean="0"/>
              <a:pPr/>
              <a:t>12/03/2013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33F67-BE89-48B9-B098-2EAB2ADC03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B9280-2BBA-4B22-9028-FD7A43548459}" type="datetimeFigureOut">
              <a:rPr lang="en-US" smtClean="0"/>
              <a:pPr/>
              <a:t>12/03/2013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33F67-BE89-48B9-B098-2EAB2ADC03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B9280-2BBA-4B22-9028-FD7A43548459}" type="datetimeFigureOut">
              <a:rPr lang="en-US" smtClean="0"/>
              <a:pPr/>
              <a:t>12/03/2013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33F67-BE89-48B9-B098-2EAB2ADC03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B9280-2BBA-4B22-9028-FD7A43548459}" type="datetimeFigureOut">
              <a:rPr lang="en-US" smtClean="0"/>
              <a:pPr/>
              <a:t>12/03/2013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33F67-BE89-48B9-B098-2EAB2ADC03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B9280-2BBA-4B22-9028-FD7A43548459}" type="datetimeFigureOut">
              <a:rPr lang="en-US" smtClean="0"/>
              <a:pPr/>
              <a:t>12/03/2013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33F67-BE89-48B9-B098-2EAB2ADC030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tools.ietf.org/html?draft=draft-ietf-tictoc-security-requirement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tools.ietf.org/html?draft=draft-ietf-tictoc-security-requirement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n-US" sz="4000" dirty="0" smtClean="0"/>
              <a:t>Joint </a:t>
            </a:r>
            <a:r>
              <a:rPr lang="en-US" sz="5400" dirty="0" smtClean="0"/>
              <a:t>TICTOC</a:t>
            </a:r>
            <a:r>
              <a:rPr lang="en-US" sz="4000" dirty="0" smtClean="0"/>
              <a:t> </a:t>
            </a:r>
            <a:r>
              <a:rPr lang="en-US" sz="4000" dirty="0"/>
              <a:t>and </a:t>
            </a:r>
            <a:r>
              <a:rPr lang="en-US" sz="5400" dirty="0"/>
              <a:t>NTP</a:t>
            </a:r>
            <a:r>
              <a:rPr lang="en-US" sz="4000" dirty="0"/>
              <a:t> </a:t>
            </a:r>
            <a:r>
              <a:rPr lang="en-US" sz="4000" dirty="0" smtClean="0"/>
              <a:t>WG Meeting</a:t>
            </a:r>
          </a:p>
          <a:p>
            <a:pPr algn="ctr">
              <a:buNone/>
            </a:pPr>
            <a:r>
              <a:rPr lang="en-US" sz="4000" dirty="0" smtClean="0"/>
              <a:t>IETF 86 - Orlando </a:t>
            </a:r>
          </a:p>
          <a:p>
            <a:pPr algn="ctr">
              <a:buNone/>
            </a:pPr>
            <a:r>
              <a:rPr lang="en-US" sz="4000" dirty="0" smtClean="0"/>
              <a:t>Tuesday</a:t>
            </a:r>
            <a:r>
              <a:rPr lang="en-US" sz="4000" dirty="0"/>
              <a:t>, 12 March 2013, </a:t>
            </a:r>
            <a:r>
              <a:rPr lang="en-US" sz="4000" dirty="0" smtClean="0"/>
              <a:t>15:20-16:50</a:t>
            </a:r>
          </a:p>
          <a:p>
            <a:pPr algn="ctr">
              <a:buNone/>
            </a:pPr>
            <a:r>
              <a:rPr lang="en-US" sz="3600" dirty="0"/>
              <a:t>Caribbean 5</a:t>
            </a:r>
            <a:r>
              <a:rPr lang="en-US" sz="4000" dirty="0"/>
              <a:t> </a:t>
            </a:r>
            <a:endParaRPr lang="en-US" sz="4000" dirty="0" smtClean="0"/>
          </a:p>
          <a:p>
            <a:pPr algn="ctr">
              <a:buNone/>
            </a:pPr>
            <a:endParaRPr lang="en-US" sz="4000" dirty="0"/>
          </a:p>
          <a:p>
            <a:pPr>
              <a:buNone/>
            </a:pPr>
            <a:r>
              <a:rPr lang="en-US" sz="3000" dirty="0" smtClean="0"/>
              <a:t>Chairs:  </a:t>
            </a:r>
          </a:p>
          <a:p>
            <a:pPr>
              <a:buNone/>
            </a:pPr>
            <a:r>
              <a:rPr lang="en-US" sz="3000" dirty="0"/>
              <a:t>	</a:t>
            </a:r>
            <a:r>
              <a:rPr lang="en-US" sz="3000" dirty="0" smtClean="0"/>
              <a:t>Karen </a:t>
            </a:r>
            <a:r>
              <a:rPr lang="en-US" sz="3000" dirty="0" err="1" smtClean="0"/>
              <a:t>O’Donoghue</a:t>
            </a:r>
            <a:endParaRPr lang="en-US" sz="3000" dirty="0" smtClean="0"/>
          </a:p>
          <a:p>
            <a:pPr>
              <a:buNone/>
            </a:pPr>
            <a:r>
              <a:rPr lang="en-US" sz="3000" dirty="0"/>
              <a:t>	</a:t>
            </a:r>
            <a:r>
              <a:rPr lang="en-US" sz="3000" dirty="0" smtClean="0"/>
              <a:t>Yaakov (J) Stein</a:t>
            </a: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7619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Note Well </a:t>
            </a:r>
            <a:r>
              <a:rPr lang="en-US" sz="3600" dirty="0" smtClean="0"/>
              <a:t>(Summary)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295400"/>
            <a:ext cx="8610600" cy="5334000"/>
          </a:xfrm>
        </p:spPr>
        <p:txBody>
          <a:bodyPr>
            <a:noAutofit/>
          </a:bodyPr>
          <a:lstStyle/>
          <a:p>
            <a:pPr marL="225425" indent="-225425" algn="l">
              <a:spcBef>
                <a:spcPts val="1200"/>
              </a:spcBef>
            </a:pPr>
            <a:r>
              <a:rPr lang="en-US" sz="2400" dirty="0" smtClean="0">
                <a:solidFill>
                  <a:schemeClr val="tx1"/>
                </a:solidFill>
              </a:rPr>
              <a:t>• </a:t>
            </a:r>
            <a:r>
              <a:rPr lang="en-US" sz="2000" b="1" dirty="0">
                <a:solidFill>
                  <a:schemeClr val="tx1"/>
                </a:solidFill>
              </a:rPr>
              <a:t>This summary is only meant to point you in the right </a:t>
            </a:r>
            <a:r>
              <a:rPr lang="en-US" sz="2000" b="1" dirty="0" smtClean="0">
                <a:solidFill>
                  <a:schemeClr val="tx1"/>
                </a:solidFill>
              </a:rPr>
              <a:t>direction, and </a:t>
            </a:r>
            <a:r>
              <a:rPr lang="en-US" sz="2000" b="1" dirty="0">
                <a:solidFill>
                  <a:schemeClr val="tx1"/>
                </a:solidFill>
              </a:rPr>
              <a:t>doesn't have all the nuances. The IETF's IPR Policy is </a:t>
            </a:r>
            <a:r>
              <a:rPr lang="en-US" sz="2000" b="1" dirty="0" smtClean="0">
                <a:solidFill>
                  <a:schemeClr val="tx1"/>
                </a:solidFill>
              </a:rPr>
              <a:t>set forth </a:t>
            </a:r>
            <a:r>
              <a:rPr lang="en-US" sz="2000" b="1" dirty="0">
                <a:solidFill>
                  <a:schemeClr val="tx1"/>
                </a:solidFill>
              </a:rPr>
              <a:t>in BCP 79; please read it carefully</a:t>
            </a:r>
            <a:r>
              <a:rPr lang="en-US" sz="2000" b="1" dirty="0" smtClean="0">
                <a:solidFill>
                  <a:schemeClr val="tx1"/>
                </a:solidFill>
              </a:rPr>
              <a:t>.</a:t>
            </a:r>
          </a:p>
          <a:p>
            <a:pPr marL="225425" indent="-225425" algn="l">
              <a:spcBef>
                <a:spcPts val="1200"/>
              </a:spcBef>
            </a:pPr>
            <a:r>
              <a:rPr lang="en-US" sz="2000" b="1" dirty="0" smtClean="0">
                <a:solidFill>
                  <a:schemeClr val="tx1"/>
                </a:solidFill>
              </a:rPr>
              <a:t>In summary:</a:t>
            </a:r>
            <a:endParaRPr lang="en-US" sz="2000" b="1" dirty="0">
              <a:solidFill>
                <a:schemeClr val="tx1"/>
              </a:solidFill>
            </a:endParaRPr>
          </a:p>
          <a:p>
            <a:pPr marL="463550" lvl="1" indent="-182563" algn="l">
              <a:spcBef>
                <a:spcPts val="600"/>
              </a:spcBef>
            </a:pPr>
            <a:r>
              <a:rPr lang="en-US" sz="2000" b="1" dirty="0">
                <a:solidFill>
                  <a:schemeClr val="tx1"/>
                </a:solidFill>
              </a:rPr>
              <a:t>• By participating with the IETF, you agree to follow </a:t>
            </a:r>
            <a:r>
              <a:rPr lang="en-US" sz="2000" b="1" dirty="0" smtClean="0">
                <a:solidFill>
                  <a:schemeClr val="tx1"/>
                </a:solidFill>
              </a:rPr>
              <a:t>IETF processes</a:t>
            </a:r>
            <a:r>
              <a:rPr lang="en-US" sz="2000" b="1" dirty="0">
                <a:solidFill>
                  <a:schemeClr val="tx1"/>
                </a:solidFill>
              </a:rPr>
              <a:t>.</a:t>
            </a:r>
          </a:p>
          <a:p>
            <a:pPr marL="463550" lvl="1" indent="-182563" algn="l">
              <a:spcBef>
                <a:spcPts val="600"/>
              </a:spcBef>
            </a:pPr>
            <a:r>
              <a:rPr lang="en-US" sz="2000" b="1" dirty="0">
                <a:solidFill>
                  <a:schemeClr val="tx1"/>
                </a:solidFill>
              </a:rPr>
              <a:t>• If you are aware that a contribution of yours (something </a:t>
            </a:r>
            <a:r>
              <a:rPr lang="en-US" sz="2000" b="1" dirty="0" smtClean="0">
                <a:solidFill>
                  <a:schemeClr val="tx1"/>
                </a:solidFill>
              </a:rPr>
              <a:t>you write</a:t>
            </a:r>
            <a:r>
              <a:rPr lang="en-US" sz="2000" b="1" dirty="0">
                <a:solidFill>
                  <a:schemeClr val="tx1"/>
                </a:solidFill>
              </a:rPr>
              <a:t>, say, or discuss in any IETF context) is covered by </a:t>
            </a:r>
            <a:r>
              <a:rPr lang="en-US" sz="2000" b="1" dirty="0" smtClean="0">
                <a:solidFill>
                  <a:schemeClr val="tx1"/>
                </a:solidFill>
              </a:rPr>
              <a:t>patents or </a:t>
            </a:r>
            <a:r>
              <a:rPr lang="en-US" sz="2000" b="1" dirty="0">
                <a:solidFill>
                  <a:schemeClr val="tx1"/>
                </a:solidFill>
              </a:rPr>
              <a:t>patent applications, you need to disclose that fact.</a:t>
            </a:r>
          </a:p>
          <a:p>
            <a:pPr marL="463550" lvl="1" indent="-182563" algn="l">
              <a:spcBef>
                <a:spcPts val="600"/>
              </a:spcBef>
            </a:pPr>
            <a:r>
              <a:rPr lang="en-US" sz="2000" b="1" dirty="0">
                <a:solidFill>
                  <a:schemeClr val="tx1"/>
                </a:solidFill>
              </a:rPr>
              <a:t>• You understand that meetings might be recorded and broadcast.</a:t>
            </a:r>
          </a:p>
          <a:p>
            <a:pPr marL="225425" indent="-225425" algn="l">
              <a:spcBef>
                <a:spcPts val="1200"/>
              </a:spcBef>
            </a:pPr>
            <a:r>
              <a:rPr lang="en-US" sz="2000" b="1" dirty="0">
                <a:solidFill>
                  <a:schemeClr val="tx1"/>
                </a:solidFill>
              </a:rPr>
              <a:t>• For further information, talk to a chair, ask an Area Director, </a:t>
            </a:r>
            <a:r>
              <a:rPr lang="en-US" sz="2000" b="1" dirty="0" smtClean="0">
                <a:solidFill>
                  <a:schemeClr val="tx1"/>
                </a:solidFill>
              </a:rPr>
              <a:t>or review </a:t>
            </a:r>
            <a:r>
              <a:rPr lang="en-US" sz="2000" b="1" dirty="0">
                <a:solidFill>
                  <a:schemeClr val="tx1"/>
                </a:solidFill>
              </a:rPr>
              <a:t>BCP 9 (on the Internet Standards Process), BCP 25 (</a:t>
            </a:r>
            <a:r>
              <a:rPr lang="en-US" sz="2000" b="1" dirty="0" smtClean="0">
                <a:solidFill>
                  <a:schemeClr val="tx1"/>
                </a:solidFill>
              </a:rPr>
              <a:t>on the </a:t>
            </a:r>
            <a:r>
              <a:rPr lang="en-US" sz="2000" b="1" dirty="0">
                <a:solidFill>
                  <a:schemeClr val="tx1"/>
                </a:solidFill>
              </a:rPr>
              <a:t>Working Group processes), BCP 78 (on the IETF Trust), </a:t>
            </a:r>
            <a:r>
              <a:rPr lang="en-US" sz="2000" b="1" dirty="0" smtClean="0">
                <a:solidFill>
                  <a:schemeClr val="tx1"/>
                </a:solidFill>
              </a:rPr>
              <a:t>and BCP </a:t>
            </a:r>
            <a:r>
              <a:rPr lang="en-US" sz="2000" b="1" dirty="0">
                <a:solidFill>
                  <a:schemeClr val="tx1"/>
                </a:solidFill>
              </a:rPr>
              <a:t>79 (on Intellectual Property Rights in the IETF).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4876800"/>
          </a:xfrm>
        </p:spPr>
        <p:txBody>
          <a:bodyPr>
            <a:noAutofit/>
          </a:bodyPr>
          <a:lstStyle/>
          <a:p>
            <a:pPr marL="514350" indent="-514350">
              <a:spcBef>
                <a:spcPts val="0"/>
              </a:spcBef>
              <a:buNone/>
            </a:pPr>
            <a:r>
              <a:rPr lang="en-US" sz="2000" b="1" dirty="0" smtClean="0"/>
              <a:t>* </a:t>
            </a:r>
            <a:r>
              <a:rPr lang="en-US" sz="2000" b="1" dirty="0" err="1" smtClean="0"/>
              <a:t>Administrivia</a:t>
            </a:r>
            <a:r>
              <a:rPr lang="en-US" sz="2000" b="1" dirty="0" smtClean="0"/>
              <a:t> </a:t>
            </a:r>
            <a:r>
              <a:rPr lang="en-US" sz="2000" b="1" dirty="0"/>
              <a:t>and Agenda Bashing </a:t>
            </a:r>
            <a:r>
              <a:rPr lang="en-US" sz="2000" dirty="0"/>
              <a:t>(Chairs) </a:t>
            </a:r>
            <a:endParaRPr lang="en-US" sz="2000" dirty="0" smtClean="0"/>
          </a:p>
          <a:p>
            <a:pPr marL="514350" indent="-514350">
              <a:spcBef>
                <a:spcPts val="1200"/>
              </a:spcBef>
              <a:buNone/>
            </a:pPr>
            <a:r>
              <a:rPr lang="en-US" sz="2000" b="1" dirty="0" smtClean="0"/>
              <a:t>* TICTOC </a:t>
            </a:r>
            <a:r>
              <a:rPr lang="en-US" sz="2000" b="1" dirty="0"/>
              <a:t>Security Requirements </a:t>
            </a:r>
            <a:r>
              <a:rPr lang="en-US" sz="2000" dirty="0"/>
              <a:t>(Tal) </a:t>
            </a:r>
            <a:endParaRPr lang="en-US" sz="2000" dirty="0" smtClean="0"/>
          </a:p>
          <a:p>
            <a:pPr marL="514350" indent="-514350">
              <a:spcBef>
                <a:spcPts val="0"/>
              </a:spcBef>
              <a:buNone/>
            </a:pPr>
            <a:r>
              <a:rPr lang="en-US" sz="1800" dirty="0" smtClean="0"/>
              <a:t>	draft-</a:t>
            </a:r>
            <a:r>
              <a:rPr lang="en-US" sz="1800" dirty="0" err="1" smtClean="0"/>
              <a:t>ietf</a:t>
            </a:r>
            <a:r>
              <a:rPr lang="en-US" sz="1800" dirty="0" smtClean="0"/>
              <a:t>-</a:t>
            </a:r>
            <a:r>
              <a:rPr lang="en-US" sz="1800" dirty="0" err="1" smtClean="0"/>
              <a:t>tictoc</a:t>
            </a:r>
            <a:r>
              <a:rPr lang="en-US" sz="1800" dirty="0" smtClean="0"/>
              <a:t>-security-requirements </a:t>
            </a:r>
          </a:p>
          <a:p>
            <a:pPr marL="514350" indent="-514350">
              <a:spcBef>
                <a:spcPts val="1200"/>
              </a:spcBef>
              <a:buNone/>
            </a:pPr>
            <a:r>
              <a:rPr lang="en-US" sz="2000" b="1" dirty="0" smtClean="0"/>
              <a:t>* 1588 WG update </a:t>
            </a:r>
            <a:r>
              <a:rPr lang="en-US" sz="2000" dirty="0" smtClean="0"/>
              <a:t>(Doug) </a:t>
            </a:r>
          </a:p>
          <a:p>
            <a:pPr marL="514350" indent="-514350">
              <a:spcBef>
                <a:spcPts val="1200"/>
              </a:spcBef>
              <a:buNone/>
            </a:pPr>
            <a:r>
              <a:rPr lang="en-US" sz="2000" b="1" dirty="0" smtClean="0"/>
              <a:t>* </a:t>
            </a:r>
            <a:r>
              <a:rPr lang="en-US" sz="2000" b="1" dirty="0" smtClean="0"/>
              <a:t>Precision </a:t>
            </a:r>
            <a:r>
              <a:rPr lang="en-US" sz="2000" b="1" dirty="0"/>
              <a:t>Time Protocol Version 2 (PTPv2) MIB </a:t>
            </a:r>
            <a:r>
              <a:rPr lang="en-US" sz="2000" dirty="0"/>
              <a:t>(Doug) </a:t>
            </a:r>
            <a:endParaRPr lang="en-US" sz="2000" dirty="0" smtClean="0"/>
          </a:p>
          <a:p>
            <a:pPr marL="514350" indent="-514350">
              <a:spcBef>
                <a:spcPts val="0"/>
              </a:spcBef>
              <a:buNone/>
            </a:pPr>
            <a:r>
              <a:rPr lang="en-US" sz="1800" dirty="0" smtClean="0"/>
              <a:t>	draft-</a:t>
            </a:r>
            <a:r>
              <a:rPr lang="en-US" sz="1800" dirty="0" err="1" smtClean="0"/>
              <a:t>ietf</a:t>
            </a:r>
            <a:r>
              <a:rPr lang="en-US" sz="1800" dirty="0" smtClean="0"/>
              <a:t>-</a:t>
            </a:r>
            <a:r>
              <a:rPr lang="en-US" sz="1800" dirty="0" err="1" smtClean="0"/>
              <a:t>tictoc</a:t>
            </a:r>
            <a:r>
              <a:rPr lang="en-US" sz="1800" dirty="0" smtClean="0"/>
              <a:t>-</a:t>
            </a:r>
            <a:r>
              <a:rPr lang="en-US" sz="1800" dirty="0" err="1" smtClean="0"/>
              <a:t>ptp</a:t>
            </a:r>
            <a:r>
              <a:rPr lang="en-US" sz="1800" dirty="0" smtClean="0"/>
              <a:t>-</a:t>
            </a:r>
            <a:r>
              <a:rPr lang="en-US" sz="1800" dirty="0" err="1" smtClean="0"/>
              <a:t>mib</a:t>
            </a:r>
            <a:r>
              <a:rPr lang="en-US" sz="1800" dirty="0" smtClean="0">
                <a:hlinkClick r:id="rId2"/>
              </a:rPr>
              <a:t> </a:t>
            </a:r>
            <a:endParaRPr lang="en-US" sz="1800" dirty="0">
              <a:hlinkClick r:id="rId2"/>
            </a:endParaRPr>
          </a:p>
          <a:p>
            <a:pPr marL="514350" indent="-514350">
              <a:spcBef>
                <a:spcPts val="1200"/>
              </a:spcBef>
              <a:buNone/>
            </a:pPr>
            <a:r>
              <a:rPr lang="en-US" sz="2000" b="1" dirty="0" smtClean="0"/>
              <a:t>* Transporting </a:t>
            </a:r>
            <a:r>
              <a:rPr lang="en-US" sz="2000" b="1" dirty="0"/>
              <a:t>Timing messages over MPLS Networks </a:t>
            </a:r>
            <a:r>
              <a:rPr lang="en-US" sz="2000" dirty="0" smtClean="0"/>
              <a:t>(Yaakov) </a:t>
            </a:r>
            <a:endParaRPr lang="en-US" sz="2000" dirty="0" smtClean="0"/>
          </a:p>
          <a:p>
            <a:pPr marL="514350" indent="-514350">
              <a:spcBef>
                <a:spcPts val="0"/>
              </a:spcBef>
              <a:buNone/>
            </a:pPr>
            <a:r>
              <a:rPr lang="en-US" sz="1800" dirty="0" smtClean="0"/>
              <a:t>	draft-ietf-tictoc-1588overmpls</a:t>
            </a:r>
            <a:r>
              <a:rPr lang="en-US" sz="1800" dirty="0" smtClean="0">
                <a:hlinkClick r:id="rId2"/>
              </a:rPr>
              <a:t> </a:t>
            </a:r>
            <a:endParaRPr lang="en-US" sz="1800" dirty="0">
              <a:hlinkClick r:id="rId2"/>
            </a:endParaRPr>
          </a:p>
          <a:p>
            <a:pPr marL="514350" indent="-514350">
              <a:spcBef>
                <a:spcPts val="1200"/>
              </a:spcBef>
              <a:buNone/>
            </a:pPr>
            <a:r>
              <a:rPr lang="en-US" sz="2000" b="1" dirty="0" smtClean="0"/>
              <a:t>* Multi-Path </a:t>
            </a:r>
            <a:r>
              <a:rPr lang="en-US" sz="2000" b="1" dirty="0"/>
              <a:t>Time Synchronization </a:t>
            </a:r>
            <a:r>
              <a:rPr lang="en-US" sz="2000" dirty="0"/>
              <a:t>(Tal) </a:t>
            </a:r>
            <a:endParaRPr lang="en-US" sz="2000" dirty="0" smtClean="0"/>
          </a:p>
          <a:p>
            <a:pPr marL="514350" indent="-514350">
              <a:spcBef>
                <a:spcPts val="0"/>
              </a:spcBef>
              <a:buNone/>
            </a:pPr>
            <a:r>
              <a:rPr lang="en-US" sz="1800" dirty="0" smtClean="0"/>
              <a:t>	draft-</a:t>
            </a:r>
            <a:r>
              <a:rPr lang="en-US" sz="1800" dirty="0" err="1" smtClean="0"/>
              <a:t>shpiner</a:t>
            </a:r>
            <a:r>
              <a:rPr lang="en-US" sz="1800" dirty="0" smtClean="0"/>
              <a:t>-multi-path-synchronization</a:t>
            </a:r>
            <a:r>
              <a:rPr lang="en-US" sz="2000" dirty="0" smtClean="0"/>
              <a:t> </a:t>
            </a:r>
          </a:p>
          <a:p>
            <a:pPr marL="514350" indent="-514350">
              <a:spcBef>
                <a:spcPts val="1200"/>
              </a:spcBef>
              <a:buNone/>
            </a:pPr>
            <a:r>
              <a:rPr lang="en-US" sz="2000" b="1" dirty="0" smtClean="0"/>
              <a:t>* </a:t>
            </a:r>
            <a:r>
              <a:rPr lang="en-US" sz="2000" b="1" dirty="0" smtClean="0"/>
              <a:t>Enterprise </a:t>
            </a:r>
            <a:r>
              <a:rPr lang="en-US" sz="2000" b="1" dirty="0"/>
              <a:t>profile for IEEE 1588 </a:t>
            </a:r>
            <a:r>
              <a:rPr lang="en-US" sz="2000" dirty="0"/>
              <a:t>(Doug) </a:t>
            </a:r>
            <a:endParaRPr lang="en-US" sz="2000" dirty="0" smtClean="0"/>
          </a:p>
          <a:p>
            <a:pPr marL="514350" indent="-514350">
              <a:spcBef>
                <a:spcPts val="0"/>
              </a:spcBef>
              <a:buNone/>
            </a:pPr>
            <a:r>
              <a:rPr lang="en-US" sz="1800" dirty="0" smtClean="0"/>
              <a:t>	draft-</a:t>
            </a:r>
            <a:r>
              <a:rPr lang="en-US" sz="1800" dirty="0" err="1" smtClean="0"/>
              <a:t>ietf</a:t>
            </a:r>
            <a:r>
              <a:rPr lang="en-US" sz="1800" dirty="0" smtClean="0"/>
              <a:t>-</a:t>
            </a:r>
            <a:r>
              <a:rPr lang="en-US" sz="1800" dirty="0" err="1" smtClean="0"/>
              <a:t>tictoc</a:t>
            </a:r>
            <a:r>
              <a:rPr lang="en-US" sz="1800" dirty="0" smtClean="0"/>
              <a:t>-</a:t>
            </a:r>
            <a:r>
              <a:rPr lang="en-US" sz="1800" dirty="0" err="1" smtClean="0"/>
              <a:t>PTPenterpriseprofile</a:t>
            </a:r>
            <a:r>
              <a:rPr lang="en-US" sz="1800" dirty="0" smtClean="0">
                <a:hlinkClick r:id="rId2"/>
              </a:rPr>
              <a:t> </a:t>
            </a:r>
            <a:endParaRPr lang="en-US" sz="1800" dirty="0">
              <a:hlinkClick r:id="rId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86800" cy="4572000"/>
          </a:xfrm>
        </p:spPr>
        <p:txBody>
          <a:bodyPr>
            <a:noAutofit/>
          </a:bodyPr>
          <a:lstStyle/>
          <a:p>
            <a:pPr marL="514350" indent="-514350">
              <a:spcBef>
                <a:spcPts val="0"/>
              </a:spcBef>
              <a:buNone/>
            </a:pPr>
            <a:r>
              <a:rPr lang="en-US" sz="2000" b="1" dirty="0" smtClean="0"/>
              <a:t>*  Securing </a:t>
            </a:r>
            <a:r>
              <a:rPr lang="en-US" sz="2000" b="1" dirty="0"/>
              <a:t>Model-C Inter-Provider </a:t>
            </a:r>
            <a:r>
              <a:rPr lang="en-US" sz="2000" b="1" dirty="0" smtClean="0"/>
              <a:t>L2/L3 </a:t>
            </a:r>
            <a:r>
              <a:rPr lang="en-US" sz="2000" b="1" dirty="0"/>
              <a:t>VPNs with Label Hopping and </a:t>
            </a:r>
            <a:r>
              <a:rPr lang="en-US" sz="2000" b="1" dirty="0" smtClean="0"/>
              <a:t>TICTOC </a:t>
            </a:r>
            <a:r>
              <a:rPr lang="en-US" sz="2000" dirty="0" smtClean="0"/>
              <a:t>(</a:t>
            </a:r>
            <a:r>
              <a:rPr lang="en-US" sz="2000" dirty="0" err="1" smtClean="0"/>
              <a:t>Balaji</a:t>
            </a:r>
            <a:r>
              <a:rPr lang="en-US" sz="2000" dirty="0" smtClean="0"/>
              <a:t>)</a:t>
            </a:r>
            <a:r>
              <a:rPr lang="en-US" sz="2000" b="1" dirty="0" smtClean="0"/>
              <a:t> </a:t>
            </a:r>
            <a:endParaRPr lang="en-US" sz="2000" b="1" dirty="0" smtClean="0"/>
          </a:p>
          <a:p>
            <a:pPr marL="514350" indent="-514350">
              <a:spcBef>
                <a:spcPts val="0"/>
              </a:spcBef>
              <a:buNone/>
            </a:pPr>
            <a:r>
              <a:rPr lang="en-US" sz="1800" dirty="0" smtClean="0"/>
              <a:t>	draft-mjsraman-l2vpn-vpls-tictoc-label-hop</a:t>
            </a:r>
            <a:r>
              <a:rPr lang="en-US" sz="1800" dirty="0" smtClean="0">
                <a:hlinkClick r:id="rId2"/>
              </a:rPr>
              <a:t> </a:t>
            </a:r>
            <a:r>
              <a:rPr lang="en-US" sz="1800" dirty="0"/>
              <a:t>draft-mjsraman-l3vpn-tictoc-label-hop</a:t>
            </a:r>
            <a:r>
              <a:rPr lang="en-US" sz="1800" dirty="0">
                <a:hlinkClick r:id="rId2"/>
              </a:rPr>
              <a:t> </a:t>
            </a:r>
          </a:p>
          <a:p>
            <a:pPr marL="514350" indent="-514350">
              <a:spcBef>
                <a:spcPts val="1200"/>
              </a:spcBef>
              <a:buNone/>
            </a:pPr>
            <a:r>
              <a:rPr lang="en-US" sz="2000" b="1" dirty="0" smtClean="0"/>
              <a:t>* Using </a:t>
            </a:r>
            <a:r>
              <a:rPr lang="en-US" sz="2000" b="1" dirty="0"/>
              <a:t>NTP Extension Field without Authentication</a:t>
            </a:r>
            <a:r>
              <a:rPr lang="en-US" sz="2000" dirty="0"/>
              <a:t> (Tal) </a:t>
            </a:r>
            <a:endParaRPr lang="en-US" sz="2000" dirty="0" smtClean="0"/>
          </a:p>
          <a:p>
            <a:pPr marL="514350" indent="-514350">
              <a:spcBef>
                <a:spcPts val="0"/>
              </a:spcBef>
              <a:buNone/>
            </a:pPr>
            <a:r>
              <a:rPr lang="en-US" sz="2000" dirty="0" smtClean="0"/>
              <a:t>	d</a:t>
            </a:r>
            <a:r>
              <a:rPr lang="en-US" sz="1800" dirty="0" smtClean="0"/>
              <a:t>raft-</a:t>
            </a:r>
            <a:r>
              <a:rPr lang="en-US" sz="1800" dirty="0" err="1" smtClean="0"/>
              <a:t>mizrahi</a:t>
            </a:r>
            <a:r>
              <a:rPr lang="en-US" sz="1800" dirty="0" smtClean="0"/>
              <a:t>-</a:t>
            </a:r>
            <a:r>
              <a:rPr lang="en-US" sz="1800" dirty="0" err="1" smtClean="0"/>
              <a:t>ntp</a:t>
            </a:r>
            <a:r>
              <a:rPr lang="en-US" sz="1800" dirty="0" smtClean="0"/>
              <a:t>-extension-field</a:t>
            </a:r>
            <a:r>
              <a:rPr lang="en-US" sz="1800" dirty="0" smtClean="0">
                <a:hlinkClick r:id="rId2"/>
              </a:rPr>
              <a:t> </a:t>
            </a:r>
            <a:endParaRPr lang="en-US" sz="1800" dirty="0">
              <a:hlinkClick r:id="rId2"/>
            </a:endParaRPr>
          </a:p>
          <a:p>
            <a:pPr marL="514350" indent="-514350">
              <a:spcBef>
                <a:spcPts val="1200"/>
              </a:spcBef>
              <a:buNone/>
            </a:pPr>
            <a:r>
              <a:rPr lang="en-US" sz="2000" b="1" dirty="0" smtClean="0"/>
              <a:t>* </a:t>
            </a:r>
            <a:r>
              <a:rPr lang="en-US" sz="2000" b="1" dirty="0" err="1" smtClean="0"/>
              <a:t>Autokey</a:t>
            </a:r>
            <a:r>
              <a:rPr lang="en-US" sz="2000" b="1" dirty="0" smtClean="0"/>
              <a:t> </a:t>
            </a:r>
            <a:r>
              <a:rPr lang="en-US" sz="2000" b="1" dirty="0"/>
              <a:t>Version 2 Specification </a:t>
            </a:r>
            <a:r>
              <a:rPr lang="en-US" sz="2000" dirty="0"/>
              <a:t>(Dieter) </a:t>
            </a:r>
            <a:endParaRPr lang="en-US" sz="2000" dirty="0" smtClean="0"/>
          </a:p>
          <a:p>
            <a:pPr marL="514350" indent="-514350">
              <a:spcBef>
                <a:spcPts val="0"/>
              </a:spcBef>
              <a:buNone/>
            </a:pPr>
            <a:r>
              <a:rPr lang="en-US" sz="1800" dirty="0" smtClean="0"/>
              <a:t>	draft-</a:t>
            </a:r>
            <a:r>
              <a:rPr lang="en-US" sz="1800" dirty="0" err="1" smtClean="0"/>
              <a:t>sibold</a:t>
            </a:r>
            <a:r>
              <a:rPr lang="en-US" sz="1800" dirty="0" smtClean="0"/>
              <a:t>-</a:t>
            </a:r>
            <a:r>
              <a:rPr lang="en-US" sz="1800" dirty="0" err="1" smtClean="0"/>
              <a:t>autokey</a:t>
            </a:r>
            <a:r>
              <a:rPr lang="en-US" sz="1800" dirty="0" smtClean="0">
                <a:hlinkClick r:id="rId2"/>
              </a:rPr>
              <a:t> </a:t>
            </a:r>
            <a:endParaRPr lang="en-US" sz="1800" dirty="0">
              <a:hlinkClick r:id="rId2"/>
            </a:endParaRPr>
          </a:p>
          <a:p>
            <a:pPr marL="514350" indent="-514350">
              <a:spcBef>
                <a:spcPts val="1200"/>
              </a:spcBef>
              <a:buNone/>
            </a:pPr>
            <a:r>
              <a:rPr lang="en-US" sz="2000" b="1" dirty="0" smtClean="0"/>
              <a:t>* ITU-T </a:t>
            </a:r>
            <a:r>
              <a:rPr lang="en-US" sz="2000" b="1" dirty="0"/>
              <a:t>SG15/Q13 update </a:t>
            </a:r>
            <a:r>
              <a:rPr lang="en-US" sz="2000" dirty="0"/>
              <a:t>(Yaakov) </a:t>
            </a:r>
            <a:r>
              <a:rPr lang="en-US" sz="2000" dirty="0" smtClean="0"/>
              <a:t>   </a:t>
            </a:r>
            <a:r>
              <a:rPr lang="en-US" sz="2000" i="1" dirty="0" smtClean="0"/>
              <a:t>if time permits</a:t>
            </a:r>
            <a:endParaRPr lang="en-US" sz="2000" i="1" dirty="0" smtClean="0"/>
          </a:p>
          <a:p>
            <a:pPr marL="514350" indent="-514350">
              <a:spcBef>
                <a:spcPts val="1200"/>
              </a:spcBef>
              <a:buNone/>
            </a:pPr>
            <a:r>
              <a:rPr lang="en-US" sz="2000" b="1" dirty="0" smtClean="0"/>
              <a:t>* RTP </a:t>
            </a:r>
            <a:r>
              <a:rPr lang="en-US" sz="2000" b="1" dirty="0"/>
              <a:t>Clock Source Signaling</a:t>
            </a:r>
            <a:r>
              <a:rPr lang="en-US" sz="2000" dirty="0"/>
              <a:t> (Kevin) </a:t>
            </a:r>
            <a:endParaRPr lang="en-US" sz="2000" dirty="0" smtClean="0"/>
          </a:p>
          <a:p>
            <a:pPr marL="514350" indent="-514350">
              <a:spcBef>
                <a:spcPts val="0"/>
              </a:spcBef>
              <a:buNone/>
            </a:pPr>
            <a:r>
              <a:rPr lang="en-US" sz="1800" dirty="0" smtClean="0"/>
              <a:t>	draft-</a:t>
            </a:r>
            <a:r>
              <a:rPr lang="en-US" sz="1800" dirty="0" err="1" smtClean="0"/>
              <a:t>ietf</a:t>
            </a:r>
            <a:r>
              <a:rPr lang="en-US" sz="1800" dirty="0" smtClean="0"/>
              <a:t>-</a:t>
            </a:r>
            <a:r>
              <a:rPr lang="en-US" sz="1800" dirty="0" err="1" smtClean="0"/>
              <a:t>avtcore</a:t>
            </a:r>
            <a:r>
              <a:rPr lang="en-US" sz="1800" dirty="0" smtClean="0"/>
              <a:t>-</a:t>
            </a:r>
            <a:r>
              <a:rPr lang="en-US" sz="1800" dirty="0" err="1" smtClean="0"/>
              <a:t>clksrc</a:t>
            </a:r>
            <a:r>
              <a:rPr lang="en-US" sz="1800" dirty="0" smtClean="0">
                <a:hlinkClick r:id="rId2"/>
              </a:rPr>
              <a:t> </a:t>
            </a:r>
            <a:endParaRPr lang="en-US" sz="1800" dirty="0">
              <a:hlinkClick r:id="rId2"/>
            </a:endParaRPr>
          </a:p>
          <a:p>
            <a:pPr marL="514350" indent="-514350">
              <a:spcBef>
                <a:spcPts val="1200"/>
              </a:spcBef>
              <a:buNone/>
            </a:pPr>
            <a:r>
              <a:rPr lang="en-US" sz="2000" b="1" dirty="0" smtClean="0"/>
              <a:t>* Wrap-up</a:t>
            </a:r>
            <a:r>
              <a:rPr lang="en-US" sz="2000" dirty="0" smtClean="0"/>
              <a:t> </a:t>
            </a:r>
            <a:endParaRPr lang="en-US" sz="2000" dirty="0"/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1105</TotalTime>
  <Words>222</Words>
  <Application>Microsoft Office PowerPoint</Application>
  <PresentationFormat>On-screen Show (4:3)</PresentationFormat>
  <Paragraphs>40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Note Well (Summary)</vt:lpstr>
      <vt:lpstr>Agenda (1)</vt:lpstr>
      <vt:lpstr>Agenda (2)</vt:lpstr>
    </vt:vector>
  </TitlesOfParts>
  <Company>Rad LTD.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Note Well (Summary)</dc:title>
  <dc:creator>yaakov_s</dc:creator>
  <cp:lastModifiedBy>yaakov_s</cp:lastModifiedBy>
  <cp:revision>6</cp:revision>
  <dcterms:created xsi:type="dcterms:W3CDTF">2013-03-11T17:07:17Z</dcterms:created>
  <dcterms:modified xsi:type="dcterms:W3CDTF">2013-03-13T13:09:13Z</dcterms:modified>
</cp:coreProperties>
</file>