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8" r:id="rId3"/>
    <p:sldId id="257" r:id="rId4"/>
    <p:sldId id="264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000" autoAdjust="0"/>
    <p:restoredTop sz="94660"/>
  </p:normalViewPr>
  <p:slideViewPr>
    <p:cSldViewPr snapToGrid="0" snapToObjects="1">
      <p:cViewPr varScale="1">
        <p:scale>
          <a:sx n="128" d="100"/>
          <a:sy n="128" d="100"/>
        </p:scale>
        <p:origin x="-296" y="-12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6329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27313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934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176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15598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0483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4738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58958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50932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9420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5262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4B01F4-DAEC-A14A-BE7A-96F278F836E4}" type="datetimeFigureOut">
              <a:rPr lang="en-US" smtClean="0"/>
              <a:t>3/14/13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B350DA-BAAE-0D4A-899E-DAB426EDEE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637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ools.ietf.org/html/draft-dthakore-tls-authz-03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tools.ietf.org/html/draft-dthakore-tls-authz-03%23section-3.2" TargetMode="External"/><Relationship Id="rId3" Type="http://schemas.openxmlformats.org/officeDocument/2006/relationships/hyperlink" Target="http://tools.ietf.org/html/draft-dthakore-tls-authz-03%23section-3.5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draft-</a:t>
            </a:r>
            <a:r>
              <a:rPr lang="en-US" dirty="0" err="1" smtClean="0"/>
              <a:t>dthakore</a:t>
            </a:r>
            <a:r>
              <a:rPr lang="en-US" dirty="0" smtClean="0"/>
              <a:t>-</a:t>
            </a:r>
            <a:r>
              <a:rPr lang="en-US" dirty="0" err="1" smtClean="0"/>
              <a:t>tls-authz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Draft-03</a:t>
            </a:r>
          </a:p>
          <a:p>
            <a:r>
              <a:rPr lang="en-US" dirty="0" smtClean="0"/>
              <a:t>IETF 86, Orlando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6145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Quick </a:t>
            </a:r>
            <a:r>
              <a:rPr lang="en-US" dirty="0" smtClean="0"/>
              <a:t>Recap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b="1" dirty="0" smtClean="0"/>
              <a:t>Proposal</a:t>
            </a:r>
            <a:r>
              <a:rPr lang="en-US" sz="2800" dirty="0" smtClean="0"/>
              <a:t>? Allow for the </a:t>
            </a:r>
            <a:r>
              <a:rPr lang="en-US" sz="2800" dirty="0" smtClean="0"/>
              <a:t>exchange </a:t>
            </a:r>
            <a:r>
              <a:rPr lang="en-US" sz="2800" dirty="0"/>
              <a:t>of DTCP </a:t>
            </a:r>
            <a:r>
              <a:rPr lang="en-US" sz="2800" dirty="0" smtClean="0"/>
              <a:t>certificates </a:t>
            </a:r>
            <a:r>
              <a:rPr lang="en-US" sz="2800" dirty="0"/>
              <a:t>as </a:t>
            </a:r>
            <a:r>
              <a:rPr lang="en-US" sz="2800" dirty="0" smtClean="0"/>
              <a:t>authorization data in </a:t>
            </a:r>
            <a:r>
              <a:rPr lang="en-US" sz="2800" dirty="0"/>
              <a:t>the </a:t>
            </a:r>
            <a:r>
              <a:rPr lang="en-US" sz="2800" dirty="0" smtClean="0"/>
              <a:t>TLS </a:t>
            </a:r>
            <a:r>
              <a:rPr lang="en-US" sz="2800" dirty="0" smtClean="0"/>
              <a:t>Handshake</a:t>
            </a:r>
          </a:p>
          <a:p>
            <a:pPr lvl="1"/>
            <a:r>
              <a:rPr lang="en-US" sz="2400" dirty="0" smtClean="0"/>
              <a:t>Use extensions defined in RFC4680 and RFC5878</a:t>
            </a:r>
            <a:endParaRPr lang="en-US" sz="2400" dirty="0" smtClean="0"/>
          </a:p>
          <a:p>
            <a:r>
              <a:rPr lang="en-US" sz="2800" b="1" dirty="0" smtClean="0"/>
              <a:t>DTCP</a:t>
            </a:r>
            <a:r>
              <a:rPr lang="en-US" sz="2800" dirty="0" smtClean="0"/>
              <a:t> </a:t>
            </a:r>
            <a:r>
              <a:rPr lang="en-US" sz="2800" b="1" dirty="0" smtClean="0"/>
              <a:t>Certs</a:t>
            </a:r>
            <a:r>
              <a:rPr lang="en-US" sz="2800" dirty="0" smtClean="0"/>
              <a:t>? Used for </a:t>
            </a:r>
            <a:r>
              <a:rPr lang="en-US" sz="2800" dirty="0"/>
              <a:t>link protection of audio visual content; </a:t>
            </a:r>
            <a:r>
              <a:rPr lang="en-US" sz="2800" dirty="0" smtClean="0"/>
              <a:t>already deployed in </a:t>
            </a:r>
            <a:r>
              <a:rPr lang="en-US" sz="2800" dirty="0"/>
              <a:t>Smart TV’s</a:t>
            </a:r>
            <a:r>
              <a:rPr lang="en-US" sz="2800" dirty="0" smtClean="0"/>
              <a:t>, game consoles, </a:t>
            </a:r>
            <a:r>
              <a:rPr lang="en-US" sz="2800" dirty="0" err="1" smtClean="0"/>
              <a:t>blu-ray</a:t>
            </a:r>
            <a:r>
              <a:rPr lang="en-US" sz="2800" dirty="0" smtClean="0"/>
              <a:t> players </a:t>
            </a:r>
            <a:r>
              <a:rPr lang="en-US" sz="2800" dirty="0"/>
              <a:t>etc</a:t>
            </a:r>
            <a:r>
              <a:rPr lang="en-US" sz="2800" dirty="0" smtClean="0"/>
              <a:t>.</a:t>
            </a:r>
          </a:p>
          <a:p>
            <a:pPr lvl="1"/>
            <a:r>
              <a:rPr lang="en-US" sz="2400" dirty="0" smtClean="0"/>
              <a:t>HTML5 support on these devices becoming a reality</a:t>
            </a:r>
          </a:p>
          <a:p>
            <a:pPr lvl="1"/>
            <a:r>
              <a:rPr lang="en-US" sz="2400" dirty="0" smtClean="0"/>
              <a:t># of “apps” on these devices exploding</a:t>
            </a:r>
            <a:endParaRPr lang="en-US" sz="2800" b="1" dirty="0" smtClean="0"/>
          </a:p>
          <a:p>
            <a:r>
              <a:rPr lang="en-US" sz="2800" b="1" dirty="0" smtClean="0"/>
              <a:t>Benefit</a:t>
            </a:r>
            <a:r>
              <a:rPr lang="en-US" sz="2800" dirty="0" smtClean="0"/>
              <a:t>? </a:t>
            </a:r>
            <a:r>
              <a:rPr lang="en-US" sz="2800" dirty="0" smtClean="0"/>
              <a:t>reusing </a:t>
            </a:r>
            <a:r>
              <a:rPr lang="en-US" sz="2800" dirty="0" smtClean="0"/>
              <a:t>the deployed certs will </a:t>
            </a:r>
            <a:r>
              <a:rPr lang="en-US" sz="2800" dirty="0" smtClean="0"/>
              <a:t>enable </a:t>
            </a:r>
            <a:r>
              <a:rPr lang="en-US" sz="2800" dirty="0" smtClean="0"/>
              <a:t>and encourage use of HTTPS for services (instead of non-standard mechanisms)</a:t>
            </a:r>
            <a:r>
              <a:rPr lang="en-US" sz="2800" dirty="0" smtClean="0"/>
              <a:t>!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987671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Updates Since IETF85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Two updates (-02 and -03) since Atlanta</a:t>
            </a:r>
          </a:p>
          <a:p>
            <a:pPr lvl="1"/>
            <a:r>
              <a:rPr lang="en-US" sz="2000" dirty="0"/>
              <a:t> Latest I-</a:t>
            </a:r>
            <a:r>
              <a:rPr lang="en-US" sz="2000" dirty="0" smtClean="0"/>
              <a:t>D: </a:t>
            </a:r>
            <a:r>
              <a:rPr lang="en-US" sz="2000" dirty="0" smtClean="0">
                <a:hlinkClick r:id="rId2"/>
              </a:rPr>
              <a:t>http://tools.ietf.org/html/draft-dthakore-tls-authz-03</a:t>
            </a:r>
            <a:endParaRPr lang="en-US" sz="2000" dirty="0" smtClean="0"/>
          </a:p>
          <a:p>
            <a:endParaRPr lang="en-US" sz="2800" dirty="0" smtClean="0"/>
          </a:p>
          <a:p>
            <a:r>
              <a:rPr lang="en-US" sz="2800" dirty="0" smtClean="0"/>
              <a:t>L</a:t>
            </a:r>
            <a:r>
              <a:rPr lang="en-US" sz="2400" dirty="0" smtClean="0"/>
              <a:t>atest version addresses comments and suggestions from: Mark B., Nikos M., et. al. (thanks)</a:t>
            </a:r>
            <a:endParaRPr lang="en-US" sz="2000" dirty="0" smtClean="0"/>
          </a:p>
          <a:p>
            <a:pPr lvl="1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631333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Major Changes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457200">
              <a:buFont typeface="+mj-lt"/>
              <a:buAutoNum type="arabicPeriod"/>
            </a:pPr>
            <a:r>
              <a:rPr lang="en-US" b="1" dirty="0"/>
              <a:t>DTCP </a:t>
            </a:r>
            <a:r>
              <a:rPr lang="en-US" b="1" dirty="0" err="1"/>
              <a:t>Authz</a:t>
            </a:r>
            <a:r>
              <a:rPr lang="en-US" b="1" dirty="0"/>
              <a:t> </a:t>
            </a:r>
            <a:r>
              <a:rPr lang="en-US" b="1" dirty="0" smtClean="0"/>
              <a:t>Structure</a:t>
            </a:r>
            <a:endParaRPr lang="en-US" dirty="0" smtClean="0"/>
          </a:p>
          <a:p>
            <a:pPr marL="914400" lvl="1" indent="-457200"/>
            <a:r>
              <a:rPr lang="en-US" sz="2200" dirty="0" smtClean="0"/>
              <a:t>Explanation on the use of nonce (by client, by server</a:t>
            </a:r>
            <a:r>
              <a:rPr lang="en-US" sz="2200" dirty="0" smtClean="0"/>
              <a:t>)</a:t>
            </a:r>
          </a:p>
          <a:p>
            <a:pPr marL="1314450" lvl="2" indent="-457200"/>
            <a:r>
              <a:rPr lang="en-US" sz="1800" dirty="0" smtClean="0"/>
              <a:t>Nonce </a:t>
            </a:r>
            <a:r>
              <a:rPr lang="en-US" sz="1800" dirty="0" err="1" smtClean="0"/>
              <a:t>vs</a:t>
            </a:r>
            <a:r>
              <a:rPr lang="en-US" sz="1800" dirty="0" smtClean="0"/>
              <a:t> running hash</a:t>
            </a:r>
            <a:endParaRPr lang="en-US" sz="1800" dirty="0" smtClean="0"/>
          </a:p>
          <a:p>
            <a:pPr marL="914400" lvl="1" indent="-457200"/>
            <a:r>
              <a:rPr lang="en-US" sz="2200" dirty="0" smtClean="0"/>
              <a:t>Signature covers nonce when DTCP/X.509 certs sent</a:t>
            </a:r>
            <a:endParaRPr lang="en-US" sz="2200" dirty="0"/>
          </a:p>
          <a:p>
            <a:pPr marL="914400" lvl="1" indent="-457200"/>
            <a:r>
              <a:rPr lang="en-US" sz="2200" dirty="0" smtClean="0"/>
              <a:t>See: </a:t>
            </a:r>
            <a:r>
              <a:rPr lang="en-US" sz="2200" dirty="0" smtClean="0">
                <a:hlinkClick r:id="rId2"/>
              </a:rPr>
              <a:t>draft</a:t>
            </a:r>
            <a:r>
              <a:rPr lang="en-US" sz="2200" dirty="0">
                <a:hlinkClick r:id="rId2"/>
              </a:rPr>
              <a:t>-dthakore-tls-authz-03#section-</a:t>
            </a:r>
            <a:r>
              <a:rPr lang="en-US" sz="2200" dirty="0" smtClean="0">
                <a:hlinkClick r:id="rId2"/>
              </a:rPr>
              <a:t>3.2</a:t>
            </a:r>
            <a:endParaRPr lang="en-US" sz="2200" dirty="0" smtClean="0"/>
          </a:p>
          <a:p>
            <a:pPr marL="914400" lvl="1" indent="-457200"/>
            <a:endParaRPr lang="en-US" sz="2400" dirty="0"/>
          </a:p>
          <a:p>
            <a:pPr marL="514350" indent="-457200">
              <a:buFont typeface="+mj-lt"/>
              <a:buAutoNum type="arabicPeriod"/>
            </a:pPr>
            <a:r>
              <a:rPr lang="en-US" b="1" dirty="0"/>
              <a:t>Example </a:t>
            </a:r>
            <a:r>
              <a:rPr lang="en-US" b="1" dirty="0" smtClean="0"/>
              <a:t>Handshake</a:t>
            </a:r>
            <a:r>
              <a:rPr lang="en-US" dirty="0" smtClean="0"/>
              <a:t> </a:t>
            </a:r>
          </a:p>
          <a:p>
            <a:pPr marL="914400" lvl="1" indent="-457200"/>
            <a:r>
              <a:rPr lang="en-US" sz="2200" dirty="0" smtClean="0">
                <a:solidFill>
                  <a:srgbClr val="000000"/>
                </a:solidFill>
              </a:rPr>
              <a:t>Added a sample handshake </a:t>
            </a:r>
            <a:r>
              <a:rPr lang="en-US" sz="2200" dirty="0" smtClean="0">
                <a:solidFill>
                  <a:srgbClr val="000000"/>
                </a:solidFill>
              </a:rPr>
              <a:t>that shows client </a:t>
            </a:r>
            <a:r>
              <a:rPr lang="en-US" sz="2200" dirty="0" smtClean="0">
                <a:solidFill>
                  <a:srgbClr val="000000"/>
                </a:solidFill>
              </a:rPr>
              <a:t>authorization</a:t>
            </a:r>
          </a:p>
          <a:p>
            <a:pPr marL="914400" lvl="1" indent="-457200"/>
            <a:r>
              <a:rPr lang="en-US" sz="2200" dirty="0" smtClean="0"/>
              <a:t>See: </a:t>
            </a:r>
            <a:r>
              <a:rPr lang="en-US" sz="2000" dirty="0" smtClean="0">
                <a:hlinkClick r:id="rId3"/>
              </a:rPr>
              <a:t>draft</a:t>
            </a:r>
            <a:r>
              <a:rPr lang="en-US" sz="2000" dirty="0">
                <a:hlinkClick r:id="rId3"/>
              </a:rPr>
              <a:t>-dthakore-tls-authz-03#section-</a:t>
            </a:r>
            <a:r>
              <a:rPr lang="en-US" sz="2000" dirty="0" smtClean="0">
                <a:hlinkClick r:id="rId3"/>
              </a:rPr>
              <a:t>3.5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6245115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Related Info: Sample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Extension implemented in </a:t>
            </a:r>
            <a:r>
              <a:rPr lang="en-US" dirty="0" err="1" smtClean="0"/>
              <a:t>OpenSSL</a:t>
            </a:r>
            <a:r>
              <a:rPr lang="en-US" dirty="0" smtClean="0"/>
              <a:t> 1.0.2 </a:t>
            </a:r>
            <a:r>
              <a:rPr lang="en-US" dirty="0" err="1" smtClean="0"/>
              <a:t>dev</a:t>
            </a:r>
            <a:endParaRPr lang="en-US" dirty="0" smtClean="0"/>
          </a:p>
          <a:p>
            <a:pPr lvl="1"/>
            <a:r>
              <a:rPr lang="en-US" dirty="0" smtClean="0"/>
              <a:t>Patches submitted to </a:t>
            </a:r>
            <a:r>
              <a:rPr lang="en-US" dirty="0" err="1" smtClean="0"/>
              <a:t>Openssl</a:t>
            </a:r>
            <a:endParaRPr lang="en-US" dirty="0" smtClean="0"/>
          </a:p>
          <a:p>
            <a:pPr lvl="1"/>
            <a:endParaRPr lang="en-US" dirty="0" smtClean="0"/>
          </a:p>
          <a:p>
            <a:r>
              <a:rPr lang="en-US" dirty="0" smtClean="0"/>
              <a:t>Adding support in </a:t>
            </a:r>
            <a:r>
              <a:rPr lang="en-US" dirty="0" err="1" smtClean="0"/>
              <a:t>Qt</a:t>
            </a:r>
            <a:r>
              <a:rPr lang="en-US" dirty="0" smtClean="0"/>
              <a:t> (</a:t>
            </a:r>
            <a:r>
              <a:rPr lang="en-US" dirty="0" err="1" smtClean="0"/>
              <a:t>QtWebKit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Contributing back to </a:t>
            </a:r>
            <a:r>
              <a:rPr lang="en-US" dirty="0" err="1" smtClean="0"/>
              <a:t>Qt</a:t>
            </a:r>
            <a:r>
              <a:rPr lang="en-US" dirty="0" smtClean="0"/>
              <a:t> Base</a:t>
            </a:r>
          </a:p>
          <a:p>
            <a:endParaRPr lang="en-US" dirty="0"/>
          </a:p>
          <a:p>
            <a:r>
              <a:rPr lang="en-US" dirty="0" smtClean="0"/>
              <a:t>Will be on </a:t>
            </a:r>
            <a:r>
              <a:rPr lang="en-US" dirty="0" err="1" smtClean="0"/>
              <a:t>bitbucket.org</a:t>
            </a:r>
            <a:r>
              <a:rPr lang="en-US" dirty="0" smtClean="0"/>
              <a:t> shortly, contact me</a:t>
            </a:r>
          </a:p>
          <a:p>
            <a:pPr lvl="1"/>
            <a:r>
              <a:rPr lang="en-US" dirty="0" err="1"/>
              <a:t>d</a:t>
            </a:r>
            <a:r>
              <a:rPr lang="en-US" dirty="0" err="1" smtClean="0"/>
              <a:t>.thakore@cablelabs.com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7319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Steps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Any other Feedback?</a:t>
            </a:r>
          </a:p>
          <a:p>
            <a:endParaRPr lang="en-US" dirty="0"/>
          </a:p>
          <a:p>
            <a:r>
              <a:rPr lang="en-US" dirty="0" smtClean="0"/>
              <a:t>Ready for Last Call?</a:t>
            </a:r>
            <a:endParaRPr lang="en-US" dirty="0"/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372773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289</Words>
  <Application>Microsoft Macintosh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draft-dthakore-tls-authz</vt:lpstr>
      <vt:lpstr>Quick Recap</vt:lpstr>
      <vt:lpstr>Updates Since IETF85 </vt:lpstr>
      <vt:lpstr>Major Changes</vt:lpstr>
      <vt:lpstr>Related Info: Sample Implementation</vt:lpstr>
      <vt:lpstr>Next Steps</vt:lpstr>
    </vt:vector>
  </TitlesOfParts>
  <Company>CableLabs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Darshak Thakore</dc:creator>
  <cp:lastModifiedBy>Darshak Thakore</cp:lastModifiedBy>
  <cp:revision>32</cp:revision>
  <dcterms:created xsi:type="dcterms:W3CDTF">2013-03-10T19:40:48Z</dcterms:created>
  <dcterms:modified xsi:type="dcterms:W3CDTF">2013-03-14T16:04:22Z</dcterms:modified>
</cp:coreProperties>
</file>