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68" r:id="rId3"/>
    <p:sldId id="258" r:id="rId4"/>
    <p:sldId id="270" r:id="rId5"/>
    <p:sldId id="269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0" d="100"/>
          <a:sy n="90" d="100"/>
        </p:scale>
        <p:origin x="-101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handoutMaster" Target="handoutMasters/handoutMaster1.xml"/><Relationship Id="rId10" Type="http://schemas.openxmlformats.org/officeDocument/2006/relationships/printerSettings" Target="printerSettings/printerSettings1.bin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smtClean="0"/>
              <a:t>March 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TRILL Vendor Channel Protocol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EDFA4B-6342-FC4F-9836-33D3E7CB2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893123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smtClean="0"/>
              <a:t>March 2013</a:t>
            </a:r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TRILL Vendor Channel Protocol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0204D9-1941-B14E-884E-B4C12888E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000070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0204D9-1941-B14E-884E-B4C12888E1D5}" type="slidenum">
              <a:rPr lang="en-US" smtClean="0"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March 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TRILL Vendor Channel Protocol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6226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0204D9-1941-B14E-884E-B4C12888E1D5}" type="slidenum">
              <a:rPr lang="en-US" smtClean="0"/>
              <a:t>6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March 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TRILL Vendor Channel Protocol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6226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TRILL Vendor Channel Protocol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97685-BE17-1549-A401-3EDD07D26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402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TRILL Vendor Channel Protocol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97685-BE17-1549-A401-3EDD07D26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387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TRILL Vendor Channel Protocol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97685-BE17-1549-A401-3EDD07D26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025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TRILL Vendor Channel Protocol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97685-BE17-1549-A401-3EDD07D26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778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TRILL Vendor Channel Protocol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97685-BE17-1549-A401-3EDD07D26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321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TRILL Vendor Channel Protocol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97685-BE17-1549-A401-3EDD07D26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825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2013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TRILL Vendor Channel Protocol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97685-BE17-1549-A401-3EDD07D26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901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TRILL Vendor Channel Protocol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97685-BE17-1549-A401-3EDD07D26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862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2013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TRILL Vendor Channel Protocol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97685-BE17-1549-A401-3EDD07D26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86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TRILL Vendor Channel Protocol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97685-BE17-1549-A401-3EDD07D26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497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TRILL Vendor Channel Protocol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97685-BE17-1549-A401-3EDD07D26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629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March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TRILL Vendor Channel Protocol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497685-BE17-1549-A401-3EDD07D26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965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d3e3e3@gmail.com" TargetMode="External"/><Relationship Id="rId4" Type="http://schemas.openxmlformats.org/officeDocument/2006/relationships/hyperlink" Target="mailto:liyizhou@huawei.com" TargetMode="External"/><Relationship Id="rId5" Type="http://schemas.openxmlformats.org/officeDocument/2006/relationships/hyperlink" Target="mailto:haoweiguo@huawei.com" TargetMode="External"/><Relationship Id="rId6" Type="http://schemas.openxmlformats.org/officeDocument/2006/relationships/hyperlink" Target="mailto:ayabaner@gmail.com" TargetMode="Externa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3652"/>
            <a:ext cx="7772400" cy="1470025"/>
          </a:xfrm>
        </p:spPr>
        <p:txBody>
          <a:bodyPr>
            <a:normAutofit/>
          </a:bodyPr>
          <a:lstStyle/>
          <a:p>
            <a:r>
              <a:rPr lang="en-US" sz="5400" b="1" u="sng" dirty="0" smtClean="0">
                <a:solidFill>
                  <a:srgbClr val="0000FF"/>
                </a:solidFill>
              </a:rPr>
              <a:t>Vendor Channel Protocol</a:t>
            </a:r>
            <a:r>
              <a:rPr lang="en-US" sz="4800" b="1" dirty="0" smtClean="0"/>
              <a:t/>
            </a:r>
            <a:br>
              <a:rPr lang="en-US" sz="4800" b="1" dirty="0" smtClean="0"/>
            </a:br>
            <a:r>
              <a:rPr lang="en-US" sz="2400" dirty="0"/>
              <a:t>draft-eastlake-trill-vendor-channel-00.txt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80444" y="3739443"/>
            <a:ext cx="6877756" cy="2568635"/>
          </a:xfrm>
        </p:spPr>
        <p:txBody>
          <a:bodyPr>
            <a:normAutofit/>
          </a:bodyPr>
          <a:lstStyle/>
          <a:p>
            <a:pPr algn="l"/>
            <a:r>
              <a:rPr lang="en-US" sz="2400" dirty="0" smtClean="0"/>
              <a:t>Donald E. Eastlake </a:t>
            </a:r>
            <a:r>
              <a:rPr lang="en-US" sz="2400" dirty="0" smtClean="0"/>
              <a:t>3</a:t>
            </a:r>
            <a:r>
              <a:rPr lang="en-US" sz="2400" baseline="30000" dirty="0" smtClean="0"/>
              <a:t>rd</a:t>
            </a:r>
            <a:r>
              <a:rPr lang="en-US" sz="2400" dirty="0" smtClean="0"/>
              <a:t> </a:t>
            </a:r>
            <a:r>
              <a:rPr lang="en-US" sz="2400" dirty="0" smtClean="0">
                <a:hlinkClick r:id="rId3"/>
              </a:rPr>
              <a:t>d3e3e3@gmail.com</a:t>
            </a:r>
            <a:r>
              <a:rPr lang="en-US" sz="2400" dirty="0" smtClean="0"/>
              <a:t> </a:t>
            </a:r>
            <a:endParaRPr lang="en-US" sz="2400" baseline="30000" dirty="0" smtClean="0"/>
          </a:p>
          <a:p>
            <a:pPr algn="l"/>
            <a:r>
              <a:rPr lang="en-US" sz="2400" dirty="0" err="1" smtClean="0"/>
              <a:t>Yizhou</a:t>
            </a:r>
            <a:r>
              <a:rPr lang="en-US" sz="2400" dirty="0"/>
              <a:t> Li </a:t>
            </a:r>
            <a:r>
              <a:rPr lang="en-US" sz="2400" dirty="0" smtClean="0">
                <a:hlinkClick r:id="rId4"/>
              </a:rPr>
              <a:t>liyizhou</a:t>
            </a:r>
            <a:r>
              <a:rPr lang="en-US" sz="2400" dirty="0">
                <a:hlinkClick r:id="rId4"/>
              </a:rPr>
              <a:t>@</a:t>
            </a:r>
            <a:r>
              <a:rPr lang="en-US" sz="2400" dirty="0" smtClean="0">
                <a:hlinkClick r:id="rId4"/>
              </a:rPr>
              <a:t>huawei.com</a:t>
            </a:r>
            <a:r>
              <a:rPr lang="en-US" sz="2400" dirty="0" smtClean="0"/>
              <a:t> </a:t>
            </a:r>
          </a:p>
          <a:p>
            <a:pPr algn="l"/>
            <a:r>
              <a:rPr lang="en-US" sz="2400" dirty="0" err="1" smtClean="0"/>
              <a:t>Weiguo</a:t>
            </a:r>
            <a:r>
              <a:rPr lang="en-US" sz="2400" dirty="0" smtClean="0"/>
              <a:t> </a:t>
            </a:r>
            <a:r>
              <a:rPr lang="en-US" sz="2400" dirty="0" err="1" smtClean="0"/>
              <a:t>Hao</a:t>
            </a:r>
            <a:r>
              <a:rPr lang="en-US" sz="2400" dirty="0"/>
              <a:t> </a:t>
            </a:r>
            <a:r>
              <a:rPr lang="en-US" sz="2400" dirty="0" smtClean="0">
                <a:hlinkClick r:id="rId5"/>
              </a:rPr>
              <a:t>haoweiguo</a:t>
            </a:r>
            <a:r>
              <a:rPr lang="en-US" sz="2400" dirty="0">
                <a:hlinkClick r:id="rId5"/>
              </a:rPr>
              <a:t>@</a:t>
            </a:r>
            <a:r>
              <a:rPr lang="en-US" sz="2400" dirty="0" smtClean="0">
                <a:hlinkClick r:id="rId5"/>
              </a:rPr>
              <a:t>huawei.com</a:t>
            </a:r>
            <a:endParaRPr lang="en-US" sz="2400" dirty="0" smtClean="0"/>
          </a:p>
          <a:p>
            <a:pPr algn="l"/>
            <a:r>
              <a:rPr lang="en-US" sz="2000" dirty="0" smtClean="0"/>
              <a:t>	Huawei Technologies</a:t>
            </a:r>
          </a:p>
          <a:p>
            <a:pPr algn="l"/>
            <a:r>
              <a:rPr lang="en-US" sz="2400" dirty="0" err="1" smtClean="0"/>
              <a:t>Ayan</a:t>
            </a:r>
            <a:r>
              <a:rPr lang="en-US" sz="2400" dirty="0"/>
              <a:t> Banerjee </a:t>
            </a:r>
            <a:r>
              <a:rPr lang="en-US" sz="2400" dirty="0" smtClean="0">
                <a:hlinkClick r:id="rId6"/>
              </a:rPr>
              <a:t>ayabaner</a:t>
            </a:r>
            <a:r>
              <a:rPr lang="en-US" sz="2400" dirty="0">
                <a:hlinkClick r:id="rId6"/>
              </a:rPr>
              <a:t>@</a:t>
            </a:r>
            <a:r>
              <a:rPr lang="en-US" sz="2400" dirty="0" smtClean="0">
                <a:hlinkClick r:id="rId6"/>
              </a:rPr>
              <a:t>gmail.com</a:t>
            </a:r>
            <a:r>
              <a:rPr lang="en-US" sz="2400" dirty="0" smtClean="0"/>
              <a:t> </a:t>
            </a:r>
          </a:p>
          <a:p>
            <a:pPr algn="l"/>
            <a:r>
              <a:rPr lang="en-US" sz="2000" dirty="0" smtClean="0"/>
              <a:t>	</a:t>
            </a:r>
            <a:r>
              <a:rPr lang="en-US" sz="2000" dirty="0" err="1" smtClean="0"/>
              <a:t>Insieme</a:t>
            </a:r>
            <a:r>
              <a:rPr lang="en-US" sz="2000" dirty="0" smtClean="0"/>
              <a:t> Networks</a:t>
            </a:r>
            <a:endParaRPr lang="en-US" sz="20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TRILL Vendor Channel Protocol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97685-BE17-1549-A401-3EDD07D2693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671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solidFill>
                  <a:srgbClr val="0000FF"/>
                </a:solidFill>
              </a:rPr>
              <a:t>TRILL </a:t>
            </a:r>
            <a:r>
              <a:rPr lang="en-US" sz="4800" b="1" dirty="0" err="1" smtClean="0">
                <a:solidFill>
                  <a:srgbClr val="0000FF"/>
                </a:solidFill>
              </a:rPr>
              <a:t>RBridge</a:t>
            </a:r>
            <a:r>
              <a:rPr lang="en-US" sz="4800" b="1" dirty="0" smtClean="0">
                <a:solidFill>
                  <a:srgbClr val="0000FF"/>
                </a:solidFill>
              </a:rPr>
              <a:t> Channel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6150"/>
          </a:xfrm>
        </p:spPr>
        <p:txBody>
          <a:bodyPr/>
          <a:lstStyle/>
          <a:p>
            <a:r>
              <a:rPr lang="en-US" sz="3000" dirty="0" err="1" smtClean="0"/>
              <a:t>RBridge</a:t>
            </a:r>
            <a:r>
              <a:rPr lang="en-US" sz="3000" dirty="0" smtClean="0"/>
              <a:t> Channel is a facility for sending typed messages between</a:t>
            </a:r>
          </a:p>
          <a:p>
            <a:pPr lvl="1"/>
            <a:r>
              <a:rPr lang="en-US" dirty="0" err="1" smtClean="0"/>
              <a:t>RBridges</a:t>
            </a:r>
            <a:r>
              <a:rPr lang="en-US" dirty="0" smtClean="0"/>
              <a:t> in the same campus</a:t>
            </a:r>
          </a:p>
          <a:p>
            <a:pPr lvl="1"/>
            <a:r>
              <a:rPr lang="en-US" dirty="0" smtClean="0"/>
              <a:t>End stations and </a:t>
            </a:r>
            <a:r>
              <a:rPr lang="en-US" dirty="0" err="1" smtClean="0"/>
              <a:t>RBridges</a:t>
            </a:r>
            <a:r>
              <a:rPr lang="en-US" dirty="0" smtClean="0"/>
              <a:t> on the same link</a:t>
            </a:r>
          </a:p>
          <a:p>
            <a:r>
              <a:rPr lang="en-US" sz="3000" dirty="0" smtClean="0"/>
              <a:t>In the RFC Editor’s queue</a:t>
            </a:r>
            <a:endParaRPr lang="en-US" sz="3000" dirty="0"/>
          </a:p>
          <a:p>
            <a:pPr lvl="1"/>
            <a:r>
              <a:rPr lang="en-US" dirty="0"/>
              <a:t>d</a:t>
            </a:r>
            <a:r>
              <a:rPr lang="en-US" dirty="0" smtClean="0"/>
              <a:t>raft-ietf-trill-rbridge-channel-08.txt</a:t>
            </a:r>
          </a:p>
          <a:p>
            <a:r>
              <a:rPr lang="en-US" sz="3000" dirty="0" smtClean="0"/>
              <a:t>Used, for example, as the envelope for BFD</a:t>
            </a:r>
          </a:p>
          <a:p>
            <a:pPr lvl="1"/>
            <a:r>
              <a:rPr lang="en-US" dirty="0"/>
              <a:t>d</a:t>
            </a:r>
            <a:r>
              <a:rPr lang="en-US" dirty="0" smtClean="0"/>
              <a:t>raft-ietf-trill-rbridge-bfd-07.txt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TRILL Vendor Channel Protocol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97685-BE17-1549-A401-3EDD07D2693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1835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solidFill>
                  <a:srgbClr val="0000FF"/>
                </a:solidFill>
              </a:rPr>
              <a:t>TRILL </a:t>
            </a:r>
            <a:r>
              <a:rPr lang="en-US" sz="4800" b="1" dirty="0" err="1" smtClean="0">
                <a:solidFill>
                  <a:srgbClr val="0000FF"/>
                </a:solidFill>
              </a:rPr>
              <a:t>RBridge</a:t>
            </a:r>
            <a:r>
              <a:rPr lang="en-US" sz="4800" b="1" dirty="0" smtClean="0">
                <a:solidFill>
                  <a:srgbClr val="0000FF"/>
                </a:solidFill>
              </a:rPr>
              <a:t> Channel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6150"/>
          </a:xfrm>
        </p:spPr>
        <p:txBody>
          <a:bodyPr>
            <a:normAutofit/>
          </a:bodyPr>
          <a:lstStyle/>
          <a:p>
            <a:r>
              <a:rPr lang="en-US" dirty="0" smtClean="0"/>
              <a:t>Between </a:t>
            </a:r>
            <a:r>
              <a:rPr lang="en-US" dirty="0" err="1" smtClean="0"/>
              <a:t>RBridges</a:t>
            </a:r>
            <a:r>
              <a:rPr lang="en-US" dirty="0" smtClean="0"/>
              <a:t> in the same campus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sz="1600" dirty="0" smtClean="0"/>
          </a:p>
          <a:p>
            <a:r>
              <a:rPr lang="en-US" dirty="0" smtClean="0"/>
              <a:t>Between end stations and </a:t>
            </a:r>
            <a:r>
              <a:rPr lang="en-US" dirty="0" err="1" smtClean="0"/>
              <a:t>RBridges</a:t>
            </a:r>
            <a:r>
              <a:rPr lang="en-US" dirty="0" smtClean="0"/>
              <a:t> on the same link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TRILL Vendor Channel Protocol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97685-BE17-1549-A401-3EDD07D26934}" type="slidenum">
              <a:rPr lang="en-US" smtClean="0"/>
              <a:t>3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57200" y="2414561"/>
            <a:ext cx="905279" cy="61445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Link Header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281271" y="2414561"/>
            <a:ext cx="3575927" cy="390747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</a:rPr>
              <a:t>RBridge</a:t>
            </a:r>
            <a:r>
              <a:rPr lang="en-US" b="1" dirty="0" smtClean="0">
                <a:solidFill>
                  <a:schemeClr val="tx1"/>
                </a:solidFill>
              </a:rPr>
              <a:t> Channel Header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857199" y="2414561"/>
            <a:ext cx="1893633" cy="61445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Channel Protocol Specific Data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750832" y="2414561"/>
            <a:ext cx="935968" cy="61445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Link Trailer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362479" y="2414561"/>
            <a:ext cx="918792" cy="61445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TRILL Header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3386430" y="2805308"/>
            <a:ext cx="1235384" cy="573309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Channel Protocol #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2270032" y="2805308"/>
            <a:ext cx="1116398" cy="573309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</a:rPr>
              <a:t>Ethertype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4621814" y="2805308"/>
            <a:ext cx="1235384" cy="573309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Flags /Error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457199" y="4883391"/>
            <a:ext cx="1049201" cy="61445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Ethernet Header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1517639" y="4881918"/>
            <a:ext cx="3575927" cy="390747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</a:rPr>
              <a:t>RBridge</a:t>
            </a:r>
            <a:r>
              <a:rPr lang="en-US" b="1" dirty="0" smtClean="0">
                <a:solidFill>
                  <a:schemeClr val="tx1"/>
                </a:solidFill>
              </a:rPr>
              <a:t> Channel Header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093566" y="4883391"/>
            <a:ext cx="2657265" cy="61445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Channel Protocol Specific Data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7750831" y="4883391"/>
            <a:ext cx="935968" cy="61445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FCS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2622798" y="5272665"/>
            <a:ext cx="1235384" cy="573309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Channel Protocol #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506400" y="5272665"/>
            <a:ext cx="1116398" cy="573309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</a:rPr>
              <a:t>Ethertype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858182" y="5272665"/>
            <a:ext cx="1235384" cy="573309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Flags /Error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59894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00FF"/>
                </a:solidFill>
              </a:rPr>
              <a:t>Vendor Channel </a:t>
            </a:r>
            <a:r>
              <a:rPr lang="en-US" b="1" dirty="0" smtClean="0">
                <a:solidFill>
                  <a:srgbClr val="0000FF"/>
                </a:solidFill>
              </a:rPr>
              <a:t>Purpose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000" dirty="0" smtClean="0"/>
              <a:t>Will provide a way for </a:t>
            </a:r>
            <a:r>
              <a:rPr lang="en-US" sz="3000" dirty="0" err="1" smtClean="0"/>
              <a:t>RBridge</a:t>
            </a:r>
            <a:r>
              <a:rPr lang="en-US" sz="3000" dirty="0" smtClean="0"/>
              <a:t> manufactures to send messages between instances of their equipment in a TRILL campus.</a:t>
            </a:r>
          </a:p>
          <a:p>
            <a:r>
              <a:rPr lang="en-US" sz="3000" dirty="0" smtClean="0"/>
              <a:t>This </a:t>
            </a:r>
            <a:r>
              <a:rPr lang="en-US" sz="3000" dirty="0" smtClean="0"/>
              <a:t>could be easier </a:t>
            </a:r>
            <a:r>
              <a:rPr lang="en-US" sz="3000" dirty="0" smtClean="0"/>
              <a:t>if </a:t>
            </a:r>
            <a:r>
              <a:rPr lang="en-US" sz="3000" dirty="0" err="1" smtClean="0"/>
              <a:t>RBridges</a:t>
            </a:r>
            <a:r>
              <a:rPr lang="en-US" sz="3000" dirty="0" smtClean="0"/>
              <a:t> were required to have IP addresses or MAC addresses but they are not. They have nickname(s).</a:t>
            </a:r>
          </a:p>
          <a:p>
            <a:r>
              <a:rPr lang="en-US" sz="3000" dirty="0" err="1" smtClean="0"/>
              <a:t>RBridge</a:t>
            </a:r>
            <a:r>
              <a:rPr lang="en-US" sz="3000" dirty="0" smtClean="0"/>
              <a:t> Channel messages address </a:t>
            </a:r>
            <a:r>
              <a:rPr lang="en-US" sz="3000" dirty="0" err="1" smtClean="0"/>
              <a:t>RBridges</a:t>
            </a:r>
            <a:r>
              <a:rPr lang="en-US" sz="3000" dirty="0" smtClean="0"/>
              <a:t> by</a:t>
            </a:r>
          </a:p>
          <a:p>
            <a:pPr lvl="1"/>
            <a:r>
              <a:rPr lang="en-US" sz="2600" dirty="0"/>
              <a:t>n</a:t>
            </a:r>
            <a:r>
              <a:rPr lang="en-US" sz="2600" dirty="0" smtClean="0"/>
              <a:t>ickname</a:t>
            </a:r>
            <a:r>
              <a:rPr lang="en-US" sz="2600" dirty="0" smtClean="0"/>
              <a:t>, or</a:t>
            </a:r>
            <a:endParaRPr lang="en-US" sz="2600" dirty="0" smtClean="0"/>
          </a:p>
          <a:p>
            <a:pPr lvl="1"/>
            <a:r>
              <a:rPr lang="en-US" sz="2600" dirty="0" smtClean="0"/>
              <a:t>data </a:t>
            </a:r>
            <a:r>
              <a:rPr lang="en-US" sz="2600" dirty="0" smtClean="0"/>
              <a:t>label scoped set of </a:t>
            </a:r>
            <a:r>
              <a:rPr lang="en-US" sz="2600" dirty="0" err="1" smtClean="0"/>
              <a:t>RBridges</a:t>
            </a:r>
            <a:endParaRPr lang="en-US" sz="2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TRILL Vendor Channel Protocol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97685-BE17-1549-A401-3EDD07D2693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4231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Vendor Channel Protocol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237967"/>
            <a:ext cx="8229600" cy="2888195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sz="2800" dirty="0" smtClean="0"/>
              <a:t>The Vendor Channel value in the </a:t>
            </a:r>
            <a:r>
              <a:rPr lang="en-US" sz="2800" dirty="0" err="1" smtClean="0"/>
              <a:t>RBridge</a:t>
            </a:r>
            <a:r>
              <a:rPr lang="en-US" sz="2800" dirty="0" smtClean="0"/>
              <a:t> Channel Protocol number means the Channel protocol specific data starts with a Vendor Channel Header: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OUI to identify the vendor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Error reporting field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Optionally 8 bits of Vendor sub-protocol and 8 bits of version for that sub-protocol</a:t>
            </a:r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TRILL Vendor Channel Protocol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97685-BE17-1549-A401-3EDD07D26934}" type="slidenum">
              <a:rPr lang="en-US" smtClean="0"/>
              <a:t>5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13465" y="1394199"/>
            <a:ext cx="2989235" cy="390747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</a:rPr>
              <a:t>RBridge</a:t>
            </a:r>
            <a:r>
              <a:rPr lang="en-US" b="1" dirty="0" smtClean="0">
                <a:solidFill>
                  <a:schemeClr val="tx1"/>
                </a:solidFill>
              </a:rPr>
              <a:t> Channel Header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823985" y="1394199"/>
            <a:ext cx="1862815" cy="61445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Vendor Specific Data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629862" y="1784946"/>
            <a:ext cx="1023822" cy="573309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Vendor</a:t>
            </a:r>
            <a:br>
              <a:rPr lang="en-US" b="1" dirty="0" smtClean="0">
                <a:solidFill>
                  <a:srgbClr val="FF0000"/>
                </a:solidFill>
              </a:rPr>
            </a:br>
            <a:r>
              <a:rPr lang="en-US" b="1" dirty="0" smtClean="0">
                <a:solidFill>
                  <a:srgbClr val="FF0000"/>
                </a:solidFill>
              </a:rPr>
              <a:t>Ch. [4?]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13464" y="1784946"/>
            <a:ext cx="1116398" cy="573309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</a:rPr>
              <a:t>Ethertype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653684" y="1784946"/>
            <a:ext cx="849016" cy="573309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Flags /Error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490984" y="1394199"/>
            <a:ext cx="3333001" cy="390747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Vendor Channel Header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118957" y="1784946"/>
            <a:ext cx="751331" cy="573309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VERR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490983" y="1784946"/>
            <a:ext cx="625736" cy="573309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OUI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870289" y="1784946"/>
            <a:ext cx="1032668" cy="573309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Sub Protocol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902957" y="1784946"/>
            <a:ext cx="921028" cy="573309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Sub Version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9" name="Left Brace 18"/>
          <p:cNvSpPr/>
          <p:nvPr/>
        </p:nvSpPr>
        <p:spPr>
          <a:xfrm rot="16200000">
            <a:off x="5954580" y="-24614"/>
            <a:ext cx="285876" cy="5178572"/>
          </a:xfrm>
          <a:prstGeom prst="leftBrace">
            <a:avLst>
              <a:gd name="adj1" fmla="val 37972"/>
              <a:gd name="adj2" fmla="val 42185"/>
            </a:avLst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3767845" y="2623865"/>
            <a:ext cx="38934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RBridge</a:t>
            </a:r>
            <a:r>
              <a:rPr lang="en-US" dirty="0" smtClean="0"/>
              <a:t> Channel Protocol Specific Data</a:t>
            </a:r>
            <a:endParaRPr lang="en-US" dirty="0"/>
          </a:p>
        </p:txBody>
      </p:sp>
      <p:sp>
        <p:nvSpPr>
          <p:cNvPr id="21" name="Bent-Up Arrow 20"/>
          <p:cNvSpPr/>
          <p:nvPr/>
        </p:nvSpPr>
        <p:spPr>
          <a:xfrm rot="5400000">
            <a:off x="2608608" y="1833960"/>
            <a:ext cx="605622" cy="1712851"/>
          </a:xfrm>
          <a:prstGeom prst="bentUpArrow">
            <a:avLst>
              <a:gd name="adj1" fmla="val 11646"/>
              <a:gd name="adj2" fmla="val 25000"/>
              <a:gd name="adj3" fmla="val 25000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0124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8000" b="1" dirty="0" smtClean="0">
                <a:solidFill>
                  <a:srgbClr val="0000FF"/>
                </a:solidFill>
              </a:rPr>
              <a:t>END</a:t>
            </a:r>
            <a:endParaRPr lang="en-US" sz="4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TRILL Vendor Channel Protocol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97685-BE17-1549-A401-3EDD07D26934}" type="slidenum">
              <a:rPr lang="en-US" smtClean="0"/>
              <a:t>6</a:t>
            </a:fld>
            <a:endParaRPr lang="en-US"/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1628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2975</TotalTime>
  <Words>342</Words>
  <Application>Microsoft Macintosh PowerPoint</Application>
  <PresentationFormat>On-screen Show (4:3)</PresentationFormat>
  <Paragraphs>83</Paragraphs>
  <Slides>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Vendor Channel Protocol draft-eastlake-trill-vendor-channel-00.txt</vt:lpstr>
      <vt:lpstr>TRILL RBridge Channel</vt:lpstr>
      <vt:lpstr>TRILL RBridge Channel</vt:lpstr>
      <vt:lpstr>Vendor Channel Purpose</vt:lpstr>
      <vt:lpstr>Vendor Channel Protocol</vt:lpstr>
      <vt:lpstr>END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Fine Grained Labeling</dc:title>
  <dc:creator>Donald Eastlake III</dc:creator>
  <cp:lastModifiedBy>Donald Eastlake III</cp:lastModifiedBy>
  <cp:revision>44</cp:revision>
  <dcterms:created xsi:type="dcterms:W3CDTF">2012-07-31T17:42:21Z</dcterms:created>
  <dcterms:modified xsi:type="dcterms:W3CDTF">2013-03-08T15:56:42Z</dcterms:modified>
</cp:coreProperties>
</file>