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70" r:id="rId3"/>
    <p:sldId id="289" r:id="rId4"/>
    <p:sldId id="291" r:id="rId5"/>
    <p:sldId id="265" r:id="rId6"/>
    <p:sldId id="279" r:id="rId7"/>
    <p:sldId id="285" r:id="rId8"/>
    <p:sldId id="292" r:id="rId9"/>
    <p:sldId id="299" r:id="rId10"/>
    <p:sldId id="293" r:id="rId11"/>
    <p:sldId id="298" r:id="rId12"/>
    <p:sldId id="29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a:srgbClr val="00CC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1" autoAdjust="0"/>
    <p:restoredTop sz="99609" autoAdjust="0"/>
  </p:normalViewPr>
  <p:slideViewPr>
    <p:cSldViewPr>
      <p:cViewPr varScale="1">
        <p:scale>
          <a:sx n="110" d="100"/>
          <a:sy n="110" d="100"/>
        </p:scale>
        <p:origin x="-192" y="-96"/>
      </p:cViewPr>
      <p:guideLst>
        <p:guide orient="horz" pos="2160"/>
        <p:guide pos="2880"/>
      </p:guideLst>
    </p:cSldViewPr>
  </p:slideViewPr>
  <p:outlineViewPr>
    <p:cViewPr>
      <p:scale>
        <a:sx n="33" d="100"/>
        <a:sy n="33" d="100"/>
      </p:scale>
      <p:origin x="0" y="6472"/>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71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r>
              <a:rPr lang="en-US" smtClean="0"/>
              <a:t>March 2013</a:t>
            </a:r>
            <a:endParaRPr lang="en-US"/>
          </a:p>
        </p:txBody>
      </p:sp>
      <p:sp>
        <p:nvSpPr>
          <p:cNvPr id="71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r>
              <a:rPr lang="en-US"/>
              <a:t>IETF TRILL WG</a:t>
            </a:r>
          </a:p>
        </p:txBody>
      </p:sp>
      <p:sp>
        <p:nvSpPr>
          <p:cNvPr id="71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C45671A-062C-F44F-8C45-C2D991FDA352}" type="slidenum">
              <a:rPr lang="en-US"/>
              <a:pPr>
                <a:defRPr/>
              </a:pPr>
              <a:t>‹#›</a:t>
            </a:fld>
            <a:endParaRPr lang="en-US"/>
          </a:p>
        </p:txBody>
      </p:sp>
    </p:spTree>
    <p:extLst>
      <p:ext uri="{BB962C8B-B14F-4D97-AF65-F5344CB8AC3E}">
        <p14:creationId xmlns:p14="http://schemas.microsoft.com/office/powerpoint/2010/main" val="105199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r>
              <a:rPr lang="en-US" smtClean="0"/>
              <a:t>March 2013</a:t>
            </a: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r>
              <a:rPr lang="en-US"/>
              <a:t>IETF TRILL WG</a:t>
            </a: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36CCEA7-B1DF-B148-956D-1B6726BAD4A5}" type="slidenum">
              <a:rPr lang="en-US"/>
              <a:pPr>
                <a:defRPr/>
              </a:pPr>
              <a:t>‹#›</a:t>
            </a:fld>
            <a:endParaRPr lang="en-US"/>
          </a:p>
        </p:txBody>
      </p:sp>
    </p:spTree>
    <p:extLst>
      <p:ext uri="{BB962C8B-B14F-4D97-AF65-F5344CB8AC3E}">
        <p14:creationId xmlns:p14="http://schemas.microsoft.com/office/powerpoint/2010/main" val="4225835115"/>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pitchFamily="-110"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smtClean="0"/>
              <a:t>March 2013</a:t>
            </a:r>
            <a:endParaRPr lang="en-US" sz="1200"/>
          </a:p>
        </p:txBody>
      </p:sp>
      <p:sp>
        <p:nvSpPr>
          <p:cNvPr id="1638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IETF TRILL WG</a:t>
            </a:r>
          </a:p>
        </p:txBody>
      </p:sp>
      <p:sp>
        <p:nvSpPr>
          <p:cNvPr id="1638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08334B1-4607-B94B-A267-FE304800CBD4}" type="slidenum">
              <a:rPr lang="en-US" sz="1200"/>
              <a:pPr eaLnBrk="1" hangingPunct="1"/>
              <a:t>1</a:t>
            </a:fld>
            <a:endParaRPr lang="en-US" sz="1200"/>
          </a:p>
        </p:txBody>
      </p:sp>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Arial" charset="0"/>
              <a:ea typeface="ＭＳ Ｐゴシック" charset="0"/>
              <a:cs typeface="ＭＳ Ｐゴシック" charset="0"/>
            </a:endParaRPr>
          </a:p>
        </p:txBody>
      </p:sp>
      <p:sp>
        <p:nvSpPr>
          <p:cNvPr id="18435"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smtClean="0"/>
              <a:t>March 2013</a:t>
            </a:r>
            <a:endParaRPr lang="en-US" sz="1200"/>
          </a:p>
        </p:txBody>
      </p:sp>
      <p:sp>
        <p:nvSpPr>
          <p:cNvPr id="18436"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IETF TRILL WG</a:t>
            </a:r>
          </a:p>
        </p:txBody>
      </p:sp>
      <p:sp>
        <p:nvSpPr>
          <p:cNvPr id="18437"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D1D7C47-E76C-E84D-A1C2-3A6DC2497DE0}"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smtClean="0"/>
              <a:t>March 2013</a:t>
            </a:r>
            <a:endParaRPr lang="en-US" sz="1200"/>
          </a:p>
        </p:txBody>
      </p:sp>
      <p:sp>
        <p:nvSpPr>
          <p:cNvPr id="2355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IETF TRILL WG</a:t>
            </a:r>
          </a:p>
        </p:txBody>
      </p:sp>
      <p:sp>
        <p:nvSpPr>
          <p:cNvPr id="2355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CFFBC1D-ACC0-ED46-BB41-816C92C30F16}" type="slidenum">
              <a:rPr lang="en-US" sz="1200"/>
              <a:pPr eaLnBrk="1" hangingPunct="1"/>
              <a:t>12</a:t>
            </a:fld>
            <a:endParaRPr lang="en-US" sz="1200"/>
          </a:p>
        </p:txBody>
      </p:sp>
      <p:sp>
        <p:nvSpPr>
          <p:cNvPr id="23556" name="Rectangle 2"/>
          <p:cNvSpPr>
            <a:spLocks noGrp="1" noRot="1" noChangeAspect="1" noChangeArrowheads="1" noTextEdit="1"/>
          </p:cNvSpPr>
          <p:nvPr>
            <p:ph type="sldImg"/>
          </p:nvPr>
        </p:nvSpPr>
        <p:spPr>
          <a:ln/>
        </p:spPr>
      </p:sp>
      <p:sp>
        <p:nvSpPr>
          <p:cNvPr id="235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6" name="Rectangle 6"/>
          <p:cNvSpPr>
            <a:spLocks noGrp="1" noChangeArrowheads="1"/>
          </p:cNvSpPr>
          <p:nvPr>
            <p:ph type="sldNum" sz="quarter" idx="12"/>
          </p:nvPr>
        </p:nvSpPr>
        <p:spPr>
          <a:ln/>
        </p:spPr>
        <p:txBody>
          <a:bodyPr/>
          <a:lstStyle>
            <a:lvl1pPr>
              <a:defRPr/>
            </a:lvl1pPr>
          </a:lstStyle>
          <a:p>
            <a:pPr>
              <a:defRPr/>
            </a:pPr>
            <a:fld id="{453E21AF-1211-3146-B7F2-7502760DE992}" type="slidenum">
              <a:rPr lang="en-US"/>
              <a:pPr>
                <a:defRPr/>
              </a:pPr>
              <a:t>‹#›</a:t>
            </a:fld>
            <a:endParaRPr lang="en-US"/>
          </a:p>
        </p:txBody>
      </p:sp>
    </p:spTree>
    <p:extLst>
      <p:ext uri="{BB962C8B-B14F-4D97-AF65-F5344CB8AC3E}">
        <p14:creationId xmlns:p14="http://schemas.microsoft.com/office/powerpoint/2010/main" val="1293890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6" name="Rectangle 6"/>
          <p:cNvSpPr>
            <a:spLocks noGrp="1" noChangeArrowheads="1"/>
          </p:cNvSpPr>
          <p:nvPr>
            <p:ph type="sldNum" sz="quarter" idx="12"/>
          </p:nvPr>
        </p:nvSpPr>
        <p:spPr>
          <a:ln/>
        </p:spPr>
        <p:txBody>
          <a:bodyPr/>
          <a:lstStyle>
            <a:lvl1pPr>
              <a:defRPr/>
            </a:lvl1pPr>
          </a:lstStyle>
          <a:p>
            <a:pPr>
              <a:defRPr/>
            </a:pPr>
            <a:fld id="{4D1AA63A-D1D6-B74B-9133-63E6A34889EA}" type="slidenum">
              <a:rPr lang="en-US"/>
              <a:pPr>
                <a:defRPr/>
              </a:pPr>
              <a:t>‹#›</a:t>
            </a:fld>
            <a:endParaRPr lang="en-US"/>
          </a:p>
        </p:txBody>
      </p:sp>
    </p:spTree>
    <p:extLst>
      <p:ext uri="{BB962C8B-B14F-4D97-AF65-F5344CB8AC3E}">
        <p14:creationId xmlns:p14="http://schemas.microsoft.com/office/powerpoint/2010/main" val="50586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6" name="Rectangle 6"/>
          <p:cNvSpPr>
            <a:spLocks noGrp="1" noChangeArrowheads="1"/>
          </p:cNvSpPr>
          <p:nvPr>
            <p:ph type="sldNum" sz="quarter" idx="12"/>
          </p:nvPr>
        </p:nvSpPr>
        <p:spPr>
          <a:ln/>
        </p:spPr>
        <p:txBody>
          <a:bodyPr/>
          <a:lstStyle>
            <a:lvl1pPr>
              <a:defRPr/>
            </a:lvl1pPr>
          </a:lstStyle>
          <a:p>
            <a:pPr>
              <a:defRPr/>
            </a:pPr>
            <a:fld id="{36C5B2F0-5560-794A-A2E8-88DB5A45AD16}" type="slidenum">
              <a:rPr lang="en-US"/>
              <a:pPr>
                <a:defRPr/>
              </a:pPr>
              <a:t>‹#›</a:t>
            </a:fld>
            <a:endParaRPr lang="en-US"/>
          </a:p>
        </p:txBody>
      </p:sp>
    </p:spTree>
    <p:extLst>
      <p:ext uri="{BB962C8B-B14F-4D97-AF65-F5344CB8AC3E}">
        <p14:creationId xmlns:p14="http://schemas.microsoft.com/office/powerpoint/2010/main" val="1891607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6" name="Rectangle 6"/>
          <p:cNvSpPr>
            <a:spLocks noGrp="1" noChangeArrowheads="1"/>
          </p:cNvSpPr>
          <p:nvPr>
            <p:ph type="sldNum" sz="quarter" idx="12"/>
          </p:nvPr>
        </p:nvSpPr>
        <p:spPr>
          <a:ln/>
        </p:spPr>
        <p:txBody>
          <a:bodyPr/>
          <a:lstStyle>
            <a:lvl1pPr>
              <a:defRPr/>
            </a:lvl1pPr>
          </a:lstStyle>
          <a:p>
            <a:pPr>
              <a:defRPr/>
            </a:pPr>
            <a:fld id="{90D3B029-49DC-9641-A5E1-1AEC5D57CBDC}" type="slidenum">
              <a:rPr lang="en-US"/>
              <a:pPr>
                <a:defRPr/>
              </a:pPr>
              <a:t>‹#›</a:t>
            </a:fld>
            <a:endParaRPr lang="en-US"/>
          </a:p>
        </p:txBody>
      </p:sp>
    </p:spTree>
    <p:extLst>
      <p:ext uri="{BB962C8B-B14F-4D97-AF65-F5344CB8AC3E}">
        <p14:creationId xmlns:p14="http://schemas.microsoft.com/office/powerpoint/2010/main" val="4044740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6" name="Rectangle 6"/>
          <p:cNvSpPr>
            <a:spLocks noGrp="1" noChangeArrowheads="1"/>
          </p:cNvSpPr>
          <p:nvPr>
            <p:ph type="sldNum" sz="quarter" idx="12"/>
          </p:nvPr>
        </p:nvSpPr>
        <p:spPr>
          <a:ln/>
        </p:spPr>
        <p:txBody>
          <a:bodyPr/>
          <a:lstStyle>
            <a:lvl1pPr>
              <a:defRPr/>
            </a:lvl1pPr>
          </a:lstStyle>
          <a:p>
            <a:pPr>
              <a:defRPr/>
            </a:pPr>
            <a:fld id="{33D28F34-3B34-334B-A56A-B58A51B868B0}" type="slidenum">
              <a:rPr lang="en-US"/>
              <a:pPr>
                <a:defRPr/>
              </a:pPr>
              <a:t>‹#›</a:t>
            </a:fld>
            <a:endParaRPr lang="en-US"/>
          </a:p>
        </p:txBody>
      </p:sp>
    </p:spTree>
    <p:extLst>
      <p:ext uri="{BB962C8B-B14F-4D97-AF65-F5344CB8AC3E}">
        <p14:creationId xmlns:p14="http://schemas.microsoft.com/office/powerpoint/2010/main" val="2704671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7" name="Rectangle 6"/>
          <p:cNvSpPr>
            <a:spLocks noGrp="1" noChangeArrowheads="1"/>
          </p:cNvSpPr>
          <p:nvPr>
            <p:ph type="sldNum" sz="quarter" idx="12"/>
          </p:nvPr>
        </p:nvSpPr>
        <p:spPr>
          <a:ln/>
        </p:spPr>
        <p:txBody>
          <a:bodyPr/>
          <a:lstStyle>
            <a:lvl1pPr>
              <a:defRPr/>
            </a:lvl1pPr>
          </a:lstStyle>
          <a:p>
            <a:pPr>
              <a:defRPr/>
            </a:pPr>
            <a:fld id="{29681CAF-8131-2143-A615-B4827DCC3A7C}" type="slidenum">
              <a:rPr lang="en-US"/>
              <a:pPr>
                <a:defRPr/>
              </a:pPr>
              <a:t>‹#›</a:t>
            </a:fld>
            <a:endParaRPr lang="en-US"/>
          </a:p>
        </p:txBody>
      </p:sp>
    </p:spTree>
    <p:extLst>
      <p:ext uri="{BB962C8B-B14F-4D97-AF65-F5344CB8AC3E}">
        <p14:creationId xmlns:p14="http://schemas.microsoft.com/office/powerpoint/2010/main" val="214837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9" name="Rectangle 6"/>
          <p:cNvSpPr>
            <a:spLocks noGrp="1" noChangeArrowheads="1"/>
          </p:cNvSpPr>
          <p:nvPr>
            <p:ph type="sldNum" sz="quarter" idx="12"/>
          </p:nvPr>
        </p:nvSpPr>
        <p:spPr>
          <a:ln/>
        </p:spPr>
        <p:txBody>
          <a:bodyPr/>
          <a:lstStyle>
            <a:lvl1pPr>
              <a:defRPr/>
            </a:lvl1pPr>
          </a:lstStyle>
          <a:p>
            <a:pPr>
              <a:defRPr/>
            </a:pPr>
            <a:fld id="{D11FF23A-47ED-A843-8ABD-246DF42A05BC}" type="slidenum">
              <a:rPr lang="en-US"/>
              <a:pPr>
                <a:defRPr/>
              </a:pPr>
              <a:t>‹#›</a:t>
            </a:fld>
            <a:endParaRPr lang="en-US"/>
          </a:p>
        </p:txBody>
      </p:sp>
    </p:spTree>
    <p:extLst>
      <p:ext uri="{BB962C8B-B14F-4D97-AF65-F5344CB8AC3E}">
        <p14:creationId xmlns:p14="http://schemas.microsoft.com/office/powerpoint/2010/main" val="1489525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5" name="Rectangle 6"/>
          <p:cNvSpPr>
            <a:spLocks noGrp="1" noChangeArrowheads="1"/>
          </p:cNvSpPr>
          <p:nvPr>
            <p:ph type="sldNum" sz="quarter" idx="12"/>
          </p:nvPr>
        </p:nvSpPr>
        <p:spPr>
          <a:ln/>
        </p:spPr>
        <p:txBody>
          <a:bodyPr/>
          <a:lstStyle>
            <a:lvl1pPr>
              <a:defRPr/>
            </a:lvl1pPr>
          </a:lstStyle>
          <a:p>
            <a:pPr>
              <a:defRPr/>
            </a:pPr>
            <a:fld id="{FB63035E-2E10-1544-BB5B-AB61AE571D01}" type="slidenum">
              <a:rPr lang="en-US"/>
              <a:pPr>
                <a:defRPr/>
              </a:pPr>
              <a:t>‹#›</a:t>
            </a:fld>
            <a:endParaRPr lang="en-US"/>
          </a:p>
        </p:txBody>
      </p:sp>
    </p:spTree>
    <p:extLst>
      <p:ext uri="{BB962C8B-B14F-4D97-AF65-F5344CB8AC3E}">
        <p14:creationId xmlns:p14="http://schemas.microsoft.com/office/powerpoint/2010/main" val="1615370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4" name="Rectangle 6"/>
          <p:cNvSpPr>
            <a:spLocks noGrp="1" noChangeArrowheads="1"/>
          </p:cNvSpPr>
          <p:nvPr>
            <p:ph type="sldNum" sz="quarter" idx="12"/>
          </p:nvPr>
        </p:nvSpPr>
        <p:spPr>
          <a:ln/>
        </p:spPr>
        <p:txBody>
          <a:bodyPr/>
          <a:lstStyle>
            <a:lvl1pPr>
              <a:defRPr/>
            </a:lvl1pPr>
          </a:lstStyle>
          <a:p>
            <a:pPr>
              <a:defRPr/>
            </a:pPr>
            <a:fld id="{DF9D5F82-83EE-A949-B8EE-4B8EF721CB43}" type="slidenum">
              <a:rPr lang="en-US"/>
              <a:pPr>
                <a:defRPr/>
              </a:pPr>
              <a:t>‹#›</a:t>
            </a:fld>
            <a:endParaRPr lang="en-US"/>
          </a:p>
        </p:txBody>
      </p:sp>
    </p:spTree>
    <p:extLst>
      <p:ext uri="{BB962C8B-B14F-4D97-AF65-F5344CB8AC3E}">
        <p14:creationId xmlns:p14="http://schemas.microsoft.com/office/powerpoint/2010/main" val="367957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7" name="Rectangle 6"/>
          <p:cNvSpPr>
            <a:spLocks noGrp="1" noChangeArrowheads="1"/>
          </p:cNvSpPr>
          <p:nvPr>
            <p:ph type="sldNum" sz="quarter" idx="12"/>
          </p:nvPr>
        </p:nvSpPr>
        <p:spPr>
          <a:ln/>
        </p:spPr>
        <p:txBody>
          <a:bodyPr/>
          <a:lstStyle>
            <a:lvl1pPr>
              <a:defRPr/>
            </a:lvl1pPr>
          </a:lstStyle>
          <a:p>
            <a:pPr>
              <a:defRPr/>
            </a:pPr>
            <a:fld id="{80B0E8DB-AA70-A94B-8F97-46C4E2973DE5}" type="slidenum">
              <a:rPr lang="en-US"/>
              <a:pPr>
                <a:defRPr/>
              </a:pPr>
              <a:t>‹#›</a:t>
            </a:fld>
            <a:endParaRPr lang="en-US"/>
          </a:p>
        </p:txBody>
      </p:sp>
    </p:spTree>
    <p:extLst>
      <p:ext uri="{BB962C8B-B14F-4D97-AF65-F5344CB8AC3E}">
        <p14:creationId xmlns:p14="http://schemas.microsoft.com/office/powerpoint/2010/main" val="3986787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IETF TRILL WG</a:t>
            </a:r>
          </a:p>
        </p:txBody>
      </p:sp>
      <p:sp>
        <p:nvSpPr>
          <p:cNvPr id="7" name="Rectangle 6"/>
          <p:cNvSpPr>
            <a:spLocks noGrp="1" noChangeArrowheads="1"/>
          </p:cNvSpPr>
          <p:nvPr>
            <p:ph type="sldNum" sz="quarter" idx="12"/>
          </p:nvPr>
        </p:nvSpPr>
        <p:spPr>
          <a:ln/>
        </p:spPr>
        <p:txBody>
          <a:bodyPr/>
          <a:lstStyle>
            <a:lvl1pPr>
              <a:defRPr/>
            </a:lvl1pPr>
          </a:lstStyle>
          <a:p>
            <a:pPr>
              <a:defRPr/>
            </a:pPr>
            <a:fld id="{9B47C40C-8B79-784B-A6ED-67DF60F9CD1C}" type="slidenum">
              <a:rPr lang="en-US"/>
              <a:pPr>
                <a:defRPr/>
              </a:pPr>
              <a:t>‹#›</a:t>
            </a:fld>
            <a:endParaRPr lang="en-US"/>
          </a:p>
        </p:txBody>
      </p:sp>
    </p:spTree>
    <p:extLst>
      <p:ext uri="{BB962C8B-B14F-4D97-AF65-F5344CB8AC3E}">
        <p14:creationId xmlns:p14="http://schemas.microsoft.com/office/powerpoint/2010/main" val="40361659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r>
              <a:rPr lang="en-US" smtClean="0"/>
              <a:t>March 2013</a:t>
            </a: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r>
              <a:rPr lang="en-US"/>
              <a:t>IETF TRILL WG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E3AC389-CF9E-5D44-9261-02D47E2A74B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a:solidFill>
            <a:schemeClr val="tx2"/>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4400">
          <a:solidFill>
            <a:schemeClr val="tx2"/>
          </a:solidFill>
          <a:latin typeface="Arial" pitchFamily="-110" charset="0"/>
          <a:ea typeface="ＭＳ Ｐゴシック" pitchFamily="-65" charset="-128"/>
          <a:cs typeface="ＭＳ Ｐゴシック" pitchFamily="-65" charset="-128"/>
        </a:defRPr>
      </a:lvl2pPr>
      <a:lvl3pPr algn="ctr" rtl="0" eaLnBrk="0" fontAlgn="base" hangingPunct="0">
        <a:spcBef>
          <a:spcPct val="0"/>
        </a:spcBef>
        <a:spcAft>
          <a:spcPct val="0"/>
        </a:spcAft>
        <a:defRPr sz="4400">
          <a:solidFill>
            <a:schemeClr val="tx2"/>
          </a:solidFill>
          <a:latin typeface="Arial" pitchFamily="-110" charset="0"/>
          <a:ea typeface="ＭＳ Ｐゴシック" pitchFamily="-65" charset="-128"/>
          <a:cs typeface="ＭＳ Ｐゴシック" pitchFamily="-65" charset="-128"/>
        </a:defRPr>
      </a:lvl3pPr>
      <a:lvl4pPr algn="ctr" rtl="0" eaLnBrk="0" fontAlgn="base" hangingPunct="0">
        <a:spcBef>
          <a:spcPct val="0"/>
        </a:spcBef>
        <a:spcAft>
          <a:spcPct val="0"/>
        </a:spcAft>
        <a:defRPr sz="4400">
          <a:solidFill>
            <a:schemeClr val="tx2"/>
          </a:solidFill>
          <a:latin typeface="Arial" pitchFamily="-110" charset="0"/>
          <a:ea typeface="ＭＳ Ｐゴシック" pitchFamily="-65" charset="-128"/>
          <a:cs typeface="ＭＳ Ｐゴシック" pitchFamily="-65" charset="-128"/>
        </a:defRPr>
      </a:lvl4pPr>
      <a:lvl5pPr algn="ctr" rtl="0" eaLnBrk="0" fontAlgn="base" hangingPunct="0">
        <a:spcBef>
          <a:spcPct val="0"/>
        </a:spcBef>
        <a:spcAft>
          <a:spcPct val="0"/>
        </a:spcAft>
        <a:defRPr sz="4400">
          <a:solidFill>
            <a:schemeClr val="tx2"/>
          </a:solidFill>
          <a:latin typeface="Arial" pitchFamily="-110" charset="0"/>
          <a:ea typeface="ＭＳ Ｐゴシック" pitchFamily="-65" charset="-128"/>
          <a:cs typeface="ＭＳ Ｐゴシック" pitchFamily="-65" charset="-128"/>
        </a:defRPr>
      </a:lvl5pPr>
      <a:lvl6pPr marL="457200" algn="ctr" rtl="0" fontAlgn="base">
        <a:spcBef>
          <a:spcPct val="0"/>
        </a:spcBef>
        <a:spcAft>
          <a:spcPct val="0"/>
        </a:spcAft>
        <a:defRPr sz="4400">
          <a:solidFill>
            <a:schemeClr val="tx2"/>
          </a:solidFill>
          <a:latin typeface="Arial" pitchFamily="-110" charset="0"/>
        </a:defRPr>
      </a:lvl6pPr>
      <a:lvl7pPr marL="914400" algn="ctr" rtl="0" fontAlgn="base">
        <a:spcBef>
          <a:spcPct val="0"/>
        </a:spcBef>
        <a:spcAft>
          <a:spcPct val="0"/>
        </a:spcAft>
        <a:defRPr sz="4400">
          <a:solidFill>
            <a:schemeClr val="tx2"/>
          </a:solidFill>
          <a:latin typeface="Arial" pitchFamily="-110" charset="0"/>
        </a:defRPr>
      </a:lvl7pPr>
      <a:lvl8pPr marL="1371600" algn="ctr" rtl="0" fontAlgn="base">
        <a:spcBef>
          <a:spcPct val="0"/>
        </a:spcBef>
        <a:spcAft>
          <a:spcPct val="0"/>
        </a:spcAft>
        <a:defRPr sz="4400">
          <a:solidFill>
            <a:schemeClr val="tx2"/>
          </a:solidFill>
          <a:latin typeface="Arial" pitchFamily="-110" charset="0"/>
        </a:defRPr>
      </a:lvl8pPr>
      <a:lvl9pPr marL="1828800" algn="ctr" rtl="0" fontAlgn="base">
        <a:spcBef>
          <a:spcPct val="0"/>
        </a:spcBef>
        <a:spcAft>
          <a:spcPct val="0"/>
        </a:spcAft>
        <a:defRPr sz="4400">
          <a:solidFill>
            <a:schemeClr val="tx2"/>
          </a:solidFill>
          <a:latin typeface="Arial" pitchFamily="-110"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0"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0"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0"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0"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rill@ietf.org" TargetMode="External"/><Relationship Id="rId4" Type="http://schemas.openxmlformats.org/officeDocument/2006/relationships/hyperlink" Target="http://tools.ietf.org/wg/trill/" TargetMode="External"/><Relationship Id="rId5" Type="http://schemas.openxmlformats.org/officeDocument/2006/relationships/hyperlink" Target="http://www.postel.org/rbridge" TargetMode="External"/><Relationship Id="rId6" Type="http://schemas.openxmlformats.org/officeDocument/2006/relationships/hyperlink" Target="mailto:erik.nordmark@cisco.com" TargetMode="External"/><Relationship Id="rId7" Type="http://schemas.openxmlformats.org/officeDocument/2006/relationships/hyperlink" Target="mailto:d3e3e3@gmail.com" TargetMode="External"/><Relationship Id="rId8" Type="http://schemas.openxmlformats.org/officeDocument/2006/relationships/hyperlink" Target="mailto:jon.hudson@gmail.com"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atatracker.ietf.org/doc/draft-tissa-trill-mt-encod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atatracker.ietf.org/ipr/178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3247186-A2EE-AD44-ADDF-00932AFAAB73}" type="slidenum">
              <a:rPr lang="en-US" sz="1400"/>
              <a:pPr eaLnBrk="1" hangingPunct="1"/>
              <a:t>1</a:t>
            </a:fld>
            <a:endParaRPr lang="en-US" sz="1400"/>
          </a:p>
        </p:txBody>
      </p:sp>
      <p:sp>
        <p:nvSpPr>
          <p:cNvPr id="15364" name="Rectangle 2"/>
          <p:cNvSpPr>
            <a:spLocks noGrp="1" noChangeArrowheads="1"/>
          </p:cNvSpPr>
          <p:nvPr>
            <p:ph type="ctrTitle"/>
          </p:nvPr>
        </p:nvSpPr>
        <p:spPr>
          <a:xfrm>
            <a:off x="685800" y="685800"/>
            <a:ext cx="7772400" cy="1066800"/>
          </a:xfrm>
        </p:spPr>
        <p:txBody>
          <a:bodyPr/>
          <a:lstStyle/>
          <a:p>
            <a:pPr eaLnBrk="1" hangingPunct="1"/>
            <a:r>
              <a:rPr lang="en-US" sz="5400" b="1">
                <a:solidFill>
                  <a:srgbClr val="0000FF"/>
                </a:solidFill>
                <a:latin typeface="Arial" charset="0"/>
                <a:ea typeface="ＭＳ Ｐゴシック" charset="0"/>
                <a:cs typeface="ＭＳ Ｐゴシック" charset="0"/>
              </a:rPr>
              <a:t>TRILL Working Group</a:t>
            </a:r>
          </a:p>
        </p:txBody>
      </p:sp>
      <p:sp>
        <p:nvSpPr>
          <p:cNvPr id="15365" name="Rectangle 3"/>
          <p:cNvSpPr>
            <a:spLocks noGrp="1" noChangeArrowheads="1"/>
          </p:cNvSpPr>
          <p:nvPr>
            <p:ph type="subTitle" idx="1"/>
          </p:nvPr>
        </p:nvSpPr>
        <p:spPr>
          <a:xfrm>
            <a:off x="609600" y="1905000"/>
            <a:ext cx="7924800" cy="4038600"/>
          </a:xfrm>
        </p:spPr>
        <p:txBody>
          <a:bodyPr/>
          <a:lstStyle/>
          <a:p>
            <a:pPr eaLnBrk="1" hangingPunct="1">
              <a:lnSpc>
                <a:spcPct val="80000"/>
              </a:lnSpc>
            </a:pPr>
            <a:r>
              <a:rPr lang="en-US" sz="2800" dirty="0">
                <a:latin typeface="Arial" charset="0"/>
                <a:ea typeface="ＭＳ Ｐゴシック" charset="0"/>
                <a:cs typeface="ＭＳ Ｐゴシック" charset="0"/>
              </a:rPr>
              <a:t>TRansparent Interconnection of Lots of Links</a:t>
            </a:r>
          </a:p>
          <a:p>
            <a:pPr eaLnBrk="1" hangingPunct="1">
              <a:lnSpc>
                <a:spcPct val="80000"/>
              </a:lnSpc>
            </a:pPr>
            <a:endParaRPr lang="en-US" dirty="0">
              <a:latin typeface="Arial" charset="0"/>
              <a:ea typeface="ＭＳ Ｐゴシック" charset="0"/>
              <a:cs typeface="ＭＳ Ｐゴシック" charset="0"/>
            </a:endParaRPr>
          </a:p>
          <a:p>
            <a:pPr eaLnBrk="1" hangingPunct="1">
              <a:lnSpc>
                <a:spcPct val="80000"/>
              </a:lnSpc>
            </a:pPr>
            <a:r>
              <a:rPr lang="en-US" sz="2400" dirty="0" smtClean="0">
                <a:latin typeface="Arial" charset="0"/>
                <a:ea typeface="ＭＳ Ｐゴシック" charset="0"/>
                <a:cs typeface="ＭＳ Ｐゴシック" charset="0"/>
              </a:rPr>
              <a:t>Mailing list address: </a:t>
            </a:r>
            <a:r>
              <a:rPr lang="en-US" sz="2400" dirty="0" smtClean="0">
                <a:latin typeface="Arial" charset="0"/>
                <a:ea typeface="ＭＳ Ｐゴシック" charset="0"/>
                <a:cs typeface="ＭＳ Ｐゴシック" charset="0"/>
                <a:hlinkClick r:id="rId3"/>
              </a:rPr>
              <a:t>trill@ietf.org</a:t>
            </a:r>
            <a:r>
              <a:rPr lang="en-US" sz="2400" dirty="0" smtClean="0">
                <a:latin typeface="Arial" charset="0"/>
                <a:ea typeface="ＭＳ Ｐゴシック" charset="0"/>
                <a:cs typeface="ＭＳ Ｐゴシック" charset="0"/>
              </a:rPr>
              <a:t> </a:t>
            </a:r>
            <a:endParaRPr lang="en-US" sz="2400" dirty="0">
              <a:latin typeface="Arial" charset="0"/>
              <a:ea typeface="ＭＳ Ｐゴシック" charset="0"/>
              <a:cs typeface="ＭＳ Ｐゴシック" charset="0"/>
            </a:endParaRPr>
          </a:p>
          <a:p>
            <a:pPr eaLnBrk="1" hangingPunct="1">
              <a:lnSpc>
                <a:spcPct val="80000"/>
              </a:lnSpc>
            </a:pPr>
            <a:r>
              <a:rPr lang="en-US" sz="2000" dirty="0">
                <a:latin typeface="Arial" charset="0"/>
                <a:ea typeface="ＭＳ Ｐゴシック" charset="0"/>
                <a:cs typeface="ＭＳ Ｐゴシック" charset="0"/>
              </a:rPr>
              <a:t>Tools site: </a:t>
            </a:r>
            <a:r>
              <a:rPr lang="en-US" sz="2000" dirty="0">
                <a:latin typeface="Arial" charset="0"/>
                <a:ea typeface="ＭＳ Ｐゴシック" charset="0"/>
                <a:cs typeface="ＭＳ Ｐゴシック" charset="0"/>
                <a:hlinkClick r:id="rId4"/>
              </a:rPr>
              <a:t>http://tools.ietf.org/wg/trill/</a:t>
            </a:r>
            <a:r>
              <a:rPr lang="en-US" sz="2000" dirty="0">
                <a:latin typeface="Arial" charset="0"/>
                <a:ea typeface="ＭＳ Ｐゴシック" charset="0"/>
                <a:cs typeface="ＭＳ Ｐゴシック" charset="0"/>
              </a:rPr>
              <a:t>  </a:t>
            </a:r>
          </a:p>
          <a:p>
            <a:pPr eaLnBrk="1" hangingPunct="1">
              <a:lnSpc>
                <a:spcPct val="80000"/>
              </a:lnSpc>
            </a:pPr>
            <a:r>
              <a:rPr lang="en-US" sz="2000" dirty="0">
                <a:latin typeface="Arial" charset="0"/>
                <a:ea typeface="ＭＳ Ｐゴシック" charset="0"/>
                <a:cs typeface="ＭＳ Ｐゴシック" charset="0"/>
              </a:rPr>
              <a:t>Website: </a:t>
            </a:r>
            <a:r>
              <a:rPr lang="en-US" sz="2000" dirty="0">
                <a:latin typeface="Arial" charset="0"/>
                <a:ea typeface="ＭＳ Ｐゴシック" charset="0"/>
                <a:cs typeface="ＭＳ Ｐゴシック" charset="0"/>
                <a:hlinkClick r:id="rId5"/>
              </a:rPr>
              <a:t>http://www.postel.org/</a:t>
            </a:r>
            <a:r>
              <a:rPr lang="en-US" sz="2000" dirty="0" smtClean="0">
                <a:latin typeface="Arial" charset="0"/>
                <a:ea typeface="ＭＳ Ｐゴシック" charset="0"/>
                <a:cs typeface="ＭＳ Ｐゴシック" charset="0"/>
                <a:hlinkClick r:id="rId5"/>
              </a:rPr>
              <a:t>rbridge</a:t>
            </a:r>
            <a:endParaRPr lang="en-US" sz="4000" dirty="0">
              <a:latin typeface="Arial" charset="0"/>
              <a:ea typeface="ＭＳ Ｐゴシック" charset="0"/>
              <a:cs typeface="ＭＳ Ｐゴシック" charset="0"/>
            </a:endParaRPr>
          </a:p>
          <a:p>
            <a:pPr eaLnBrk="1" hangingPunct="1">
              <a:lnSpc>
                <a:spcPct val="80000"/>
              </a:lnSpc>
            </a:pPr>
            <a:endParaRPr lang="en-US" sz="2000" dirty="0" smtClean="0">
              <a:latin typeface="Arial" charset="0"/>
              <a:ea typeface="ＭＳ Ｐゴシック" charset="0"/>
              <a:cs typeface="ＭＳ Ｐゴシック" charset="0"/>
            </a:endParaRPr>
          </a:p>
          <a:p>
            <a:pPr eaLnBrk="1" hangingPunct="1"/>
            <a:r>
              <a:rPr lang="en-US" sz="2000" dirty="0">
                <a:latin typeface="Arial" charset="0"/>
                <a:ea typeface="ＭＳ Ｐゴシック" charset="0"/>
                <a:cs typeface="ＭＳ Ｐゴシック" charset="0"/>
              </a:rPr>
              <a:t>Co-</a:t>
            </a:r>
            <a:r>
              <a:rPr lang="en-US" sz="2000" dirty="0" smtClean="0">
                <a:latin typeface="Arial" charset="0"/>
                <a:ea typeface="ＭＳ Ｐゴシック" charset="0"/>
                <a:cs typeface="ＭＳ Ｐゴシック" charset="0"/>
              </a:rPr>
              <a:t>Chair:  Erik </a:t>
            </a:r>
            <a:r>
              <a:rPr lang="en-US" sz="2000" dirty="0" err="1" smtClean="0">
                <a:latin typeface="Arial" charset="0"/>
                <a:ea typeface="ＭＳ Ｐゴシック" charset="0"/>
                <a:cs typeface="ＭＳ Ｐゴシック" charset="0"/>
              </a:rPr>
              <a:t>Nordmark</a:t>
            </a:r>
            <a:r>
              <a:rPr lang="en-US" sz="2000" dirty="0">
                <a:latin typeface="Arial" charset="0"/>
                <a:ea typeface="ＭＳ Ｐゴシック" charset="0"/>
                <a:cs typeface="ＭＳ Ｐゴシック" charset="0"/>
              </a:rPr>
              <a:t> </a:t>
            </a:r>
            <a:r>
              <a:rPr lang="en-US" sz="2000" dirty="0" smtClean="0">
                <a:latin typeface="Arial" charset="0"/>
                <a:ea typeface="ＭＳ Ｐゴシック" charset="0"/>
                <a:cs typeface="ＭＳ Ｐゴシック" charset="0"/>
              </a:rPr>
              <a:t> </a:t>
            </a:r>
            <a:r>
              <a:rPr lang="en-US" sz="2000" dirty="0">
                <a:latin typeface="Arial" charset="0"/>
                <a:ea typeface="ＭＳ Ｐゴシック" charset="0"/>
                <a:cs typeface="ＭＳ Ｐゴシック" charset="0"/>
                <a:hlinkClick r:id="rId6"/>
              </a:rPr>
              <a:t>erik.nordmark@</a:t>
            </a:r>
            <a:r>
              <a:rPr lang="en-US" sz="2000" dirty="0" smtClean="0">
                <a:latin typeface="Arial" charset="0"/>
                <a:ea typeface="ＭＳ Ｐゴシック" charset="0"/>
                <a:cs typeface="ＭＳ Ｐゴシック" charset="0"/>
                <a:hlinkClick r:id="rId6"/>
              </a:rPr>
              <a:t>cisco.com</a:t>
            </a:r>
            <a:r>
              <a:rPr lang="en-US" sz="2000" dirty="0" smtClean="0">
                <a:latin typeface="Arial" charset="0"/>
                <a:ea typeface="ＭＳ Ｐゴシック" charset="0"/>
                <a:cs typeface="ＭＳ Ｐゴシック" charset="0"/>
              </a:rPr>
              <a:t> </a:t>
            </a:r>
          </a:p>
          <a:p>
            <a:pPr eaLnBrk="1" hangingPunct="1"/>
            <a:r>
              <a:rPr lang="en-US" sz="2000" dirty="0">
                <a:latin typeface="Arial" charset="0"/>
                <a:ea typeface="ＭＳ Ｐゴシック" charset="0"/>
                <a:cs typeface="ＭＳ Ｐゴシック" charset="0"/>
              </a:rPr>
              <a:t>Co-</a:t>
            </a:r>
            <a:r>
              <a:rPr lang="en-US" sz="2000" dirty="0" smtClean="0">
                <a:latin typeface="Arial" charset="0"/>
                <a:ea typeface="ＭＳ Ｐゴシック" charset="0"/>
                <a:cs typeface="ＭＳ Ｐゴシック" charset="0"/>
              </a:rPr>
              <a:t>Chair:  Donald Eastlake</a:t>
            </a:r>
            <a:r>
              <a:rPr lang="en-US" sz="2000" dirty="0">
                <a:latin typeface="Arial" charset="0"/>
                <a:ea typeface="ＭＳ Ｐゴシック" charset="0"/>
                <a:cs typeface="ＭＳ Ｐゴシック" charset="0"/>
              </a:rPr>
              <a:t>, </a:t>
            </a:r>
            <a:r>
              <a:rPr lang="en-US" sz="2000" dirty="0" smtClean="0">
                <a:latin typeface="Arial" charset="0"/>
                <a:ea typeface="ＭＳ Ｐゴシック" charset="0"/>
                <a:cs typeface="ＭＳ Ｐゴシック" charset="0"/>
              </a:rPr>
              <a:t>3</a:t>
            </a:r>
            <a:r>
              <a:rPr lang="en-US" sz="2000" baseline="30000" dirty="0" smtClean="0">
                <a:latin typeface="Arial" charset="0"/>
                <a:ea typeface="ＭＳ Ｐゴシック" charset="0"/>
                <a:cs typeface="ＭＳ Ｐゴシック" charset="0"/>
              </a:rPr>
              <a:t>rd</a:t>
            </a:r>
            <a:r>
              <a:rPr lang="en-US" sz="2000" dirty="0">
                <a:latin typeface="Arial" charset="0"/>
                <a:ea typeface="ＭＳ Ｐゴシック" charset="0"/>
                <a:cs typeface="ＭＳ Ｐゴシック" charset="0"/>
              </a:rPr>
              <a:t> </a:t>
            </a:r>
            <a:r>
              <a:rPr lang="en-US" sz="2000" dirty="0" smtClean="0">
                <a:latin typeface="Arial" charset="0"/>
                <a:ea typeface="ＭＳ Ｐゴシック" charset="0"/>
                <a:cs typeface="ＭＳ Ｐゴシック" charset="0"/>
              </a:rPr>
              <a:t> </a:t>
            </a:r>
            <a:r>
              <a:rPr lang="en-US" sz="2000" u="sng" dirty="0">
                <a:latin typeface="Arial" charset="0"/>
                <a:ea typeface="ＭＳ Ｐゴシック" charset="0"/>
                <a:cs typeface="ＭＳ Ｐゴシック" charset="0"/>
                <a:hlinkClick r:id="rId7"/>
              </a:rPr>
              <a:t>d3e3e3@gmail.com</a:t>
            </a:r>
            <a:r>
              <a:rPr lang="en-US" sz="2000" u="sng" dirty="0">
                <a:latin typeface="Arial" charset="0"/>
                <a:ea typeface="ＭＳ Ｐゴシック" charset="0"/>
                <a:cs typeface="ＭＳ Ｐゴシック" charset="0"/>
              </a:rPr>
              <a:t> </a:t>
            </a:r>
            <a:endParaRPr lang="en-US" sz="2000" dirty="0">
              <a:latin typeface="Arial" charset="0"/>
              <a:ea typeface="ＭＳ Ｐゴシック" charset="0"/>
              <a:cs typeface="ＭＳ Ｐゴシック" charset="0"/>
            </a:endParaRPr>
          </a:p>
          <a:p>
            <a:pPr eaLnBrk="1" hangingPunct="1"/>
            <a:r>
              <a:rPr lang="en-US" sz="2000" dirty="0" smtClean="0">
                <a:latin typeface="Arial" charset="0"/>
                <a:ea typeface="ＭＳ Ｐゴシック" charset="0"/>
                <a:cs typeface="ＭＳ Ｐゴシック" charset="0"/>
              </a:rPr>
              <a:t>Secretary: Jon Hudson  </a:t>
            </a:r>
            <a:r>
              <a:rPr lang="en-US" sz="2000" dirty="0" smtClean="0">
                <a:latin typeface="Arial" charset="0"/>
                <a:ea typeface="ＭＳ Ｐゴシック" charset="0"/>
                <a:cs typeface="ＭＳ Ｐゴシック" charset="0"/>
                <a:hlinkClick r:id="rId8"/>
              </a:rPr>
              <a:t>jon.hudson@gmail.com</a:t>
            </a:r>
            <a:r>
              <a:rPr lang="en-US" sz="2000" dirty="0" smtClean="0">
                <a:latin typeface="Arial" charset="0"/>
                <a:ea typeface="ＭＳ Ｐゴシック" charset="0"/>
                <a:cs typeface="ＭＳ Ｐゴシック" charset="0"/>
              </a:rPr>
              <a:t> </a:t>
            </a:r>
            <a:endParaRPr lang="en-US" sz="1800" dirty="0" smtClean="0">
              <a:latin typeface="Arial" charset="0"/>
              <a:ea typeface="ＭＳ Ｐゴシック" charset="0"/>
              <a:cs typeface="ＭＳ Ｐゴシック" charset="0"/>
            </a:endParaRPr>
          </a:p>
          <a:p>
            <a:pPr eaLnBrk="1" hangingPunct="1">
              <a:lnSpc>
                <a:spcPct val="80000"/>
              </a:lnSpc>
            </a:pPr>
            <a:endParaRPr lang="en-US" sz="1600" dirty="0">
              <a:latin typeface="Arial" charset="0"/>
              <a:ea typeface="ＭＳ Ｐゴシック" charset="0"/>
              <a:cs typeface="ＭＳ Ｐゴシック" charset="0"/>
            </a:endParaRPr>
          </a:p>
          <a:p>
            <a:pPr eaLnBrk="1" hangingPunct="1">
              <a:lnSpc>
                <a:spcPct val="80000"/>
              </a:lnSpc>
            </a:pPr>
            <a:r>
              <a:rPr lang="en-US" sz="2000" dirty="0">
                <a:latin typeface="Arial" charset="0"/>
                <a:ea typeface="ＭＳ Ｐゴシック" charset="0"/>
                <a:cs typeface="ＭＳ Ｐゴシック" charset="0"/>
              </a:rPr>
              <a:t>Area Director:    Ralph </a:t>
            </a:r>
            <a:r>
              <a:rPr lang="en-US" sz="2000" dirty="0" err="1" smtClean="0">
                <a:latin typeface="Arial" charset="0"/>
                <a:ea typeface="ＭＳ Ｐゴシック" charset="0"/>
                <a:cs typeface="ＭＳ Ｐゴシック" charset="0"/>
              </a:rPr>
              <a:t>Droms</a:t>
            </a:r>
            <a:r>
              <a:rPr lang="en-US" sz="2000" dirty="0" smtClean="0">
                <a:latin typeface="Arial" charset="0"/>
                <a:ea typeface="ＭＳ Ｐゴシック" charset="0"/>
                <a:cs typeface="ＭＳ Ｐゴシック" charset="0"/>
              </a:rPr>
              <a:t> ➔Ted Lemon</a:t>
            </a:r>
            <a:endParaRPr lang="en-US" sz="2000" dirty="0">
              <a:latin typeface="Arial"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150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3ED057-4E16-144E-9C4C-13F82D85F378}" type="slidenum">
              <a:rPr lang="en-US" sz="1400"/>
              <a:pPr eaLnBrk="1" hangingPunct="1"/>
              <a:t>10</a:t>
            </a:fld>
            <a:endParaRPr lang="en-US" sz="1400"/>
          </a:p>
        </p:txBody>
      </p:sp>
      <p:sp>
        <p:nvSpPr>
          <p:cNvPr id="21508" name="Rectangle 2"/>
          <p:cNvSpPr>
            <a:spLocks noGrp="1" noChangeArrowheads="1"/>
          </p:cNvSpPr>
          <p:nvPr>
            <p:ph type="title"/>
          </p:nvPr>
        </p:nvSpPr>
        <p:spPr/>
        <p:txBody>
          <a:bodyPr/>
          <a:lstStyle/>
          <a:p>
            <a:pPr eaLnBrk="1" hangingPunct="1"/>
            <a:r>
              <a:rPr lang="en-US" b="1" dirty="0" smtClean="0">
                <a:solidFill>
                  <a:srgbClr val="0000FF"/>
                </a:solidFill>
                <a:latin typeface="Arial" charset="0"/>
                <a:ea typeface="ＭＳ Ｐゴシック" charset="0"/>
                <a:cs typeface="ＭＳ Ｐゴシック" charset="0"/>
              </a:rPr>
              <a:t>Milestones</a:t>
            </a:r>
            <a:endParaRPr lang="en-US" b="1" dirty="0">
              <a:solidFill>
                <a:srgbClr val="0000FF"/>
              </a:solidFill>
              <a:latin typeface="Arial" charset="0"/>
              <a:ea typeface="ＭＳ Ｐゴシック" charset="0"/>
              <a:cs typeface="ＭＳ Ｐゴシック" charset="0"/>
            </a:endParaRPr>
          </a:p>
        </p:txBody>
      </p:sp>
      <p:sp>
        <p:nvSpPr>
          <p:cNvPr id="21510" name="Rectangle 3"/>
          <p:cNvSpPr>
            <a:spLocks noGrp="1" noChangeArrowheads="1"/>
          </p:cNvSpPr>
          <p:nvPr>
            <p:ph type="body" idx="1"/>
          </p:nvPr>
        </p:nvSpPr>
        <p:spPr>
          <a:xfrm>
            <a:off x="457200" y="1295400"/>
            <a:ext cx="8229600" cy="4830763"/>
          </a:xfrm>
        </p:spPr>
        <p:txBody>
          <a:bodyPr/>
          <a:lstStyle/>
          <a:p>
            <a:pPr eaLnBrk="1" hangingPunct="1">
              <a:lnSpc>
                <a:spcPct val="80000"/>
              </a:lnSpc>
              <a:defRPr/>
            </a:pPr>
            <a:r>
              <a:rPr lang="en-US" dirty="0">
                <a:solidFill>
                  <a:srgbClr val="00CC00"/>
                </a:solidFill>
                <a:latin typeface="Arial" charset="0"/>
                <a:ea typeface="ＭＳ Ｐゴシック" charset="0"/>
                <a:cs typeface="ＭＳ Ｐゴシック" charset="0"/>
              </a:rPr>
              <a:t>COMPLETED</a:t>
            </a:r>
          </a:p>
          <a:p>
            <a:pPr lvl="1" eaLnBrk="1" hangingPunct="1">
              <a:lnSpc>
                <a:spcPct val="80000"/>
              </a:lnSpc>
              <a:defRPr/>
            </a:pPr>
            <a:r>
              <a:rPr lang="en-US" dirty="0">
                <a:solidFill>
                  <a:srgbClr val="00CC00"/>
                </a:solidFill>
                <a:latin typeface="Arial" charset="0"/>
                <a:ea typeface="ＭＳ Ｐゴシック" charset="0"/>
              </a:rPr>
              <a:t>(</a:t>
            </a:r>
            <a:r>
              <a:rPr lang="en-US" b="1" dirty="0">
                <a:solidFill>
                  <a:srgbClr val="00CC00"/>
                </a:solidFill>
                <a:latin typeface="Arial" charset="0"/>
                <a:ea typeface="ＭＳ Ｐゴシック" charset="0"/>
              </a:rPr>
              <a:t>Many</a:t>
            </a:r>
            <a:r>
              <a:rPr lang="en-US" dirty="0">
                <a:solidFill>
                  <a:srgbClr val="00CC00"/>
                </a:solidFill>
                <a:latin typeface="Arial" charset="0"/>
                <a:ea typeface="ＭＳ Ｐゴシック" charset="0"/>
              </a:rPr>
              <a:t> earlier milestones not listed.)</a:t>
            </a:r>
          </a:p>
          <a:p>
            <a:pPr lvl="1">
              <a:defRPr/>
            </a:pPr>
            <a:r>
              <a:rPr lang="en-US" dirty="0" smtClean="0">
                <a:solidFill>
                  <a:srgbClr val="00CC00"/>
                </a:solidFill>
                <a:latin typeface="Arial" charset="0"/>
                <a:ea typeface="ＭＳ Ｐゴシック" charset="0"/>
              </a:rPr>
              <a:t>Submit </a:t>
            </a:r>
            <a:r>
              <a:rPr lang="en-US" dirty="0">
                <a:solidFill>
                  <a:srgbClr val="00CC00"/>
                </a:solidFill>
                <a:latin typeface="Arial" charset="0"/>
                <a:ea typeface="ＭＳ Ｐゴシック" charset="0"/>
              </a:rPr>
              <a:t>TRILL adjacency state machine to IESG for publication as Proposed Standard</a:t>
            </a:r>
          </a:p>
          <a:p>
            <a:pPr lvl="1">
              <a:defRPr/>
            </a:pPr>
            <a:r>
              <a:rPr lang="en-US" dirty="0">
                <a:solidFill>
                  <a:srgbClr val="00CC00"/>
                </a:solidFill>
                <a:latin typeface="Arial" charset="0"/>
                <a:ea typeface="ＭＳ Ｐゴシック" charset="0"/>
              </a:rPr>
              <a:t>Submit </a:t>
            </a:r>
            <a:r>
              <a:rPr lang="en-US" dirty="0" err="1">
                <a:solidFill>
                  <a:srgbClr val="00CC00"/>
                </a:solidFill>
                <a:latin typeface="Arial" charset="0"/>
                <a:ea typeface="ＭＳ Ｐゴシック" charset="0"/>
              </a:rPr>
              <a:t>RBridge</a:t>
            </a:r>
            <a:r>
              <a:rPr lang="en-US" dirty="0">
                <a:solidFill>
                  <a:srgbClr val="00CC00"/>
                </a:solidFill>
                <a:latin typeface="Arial" charset="0"/>
                <a:ea typeface="ＭＳ Ｐゴシック" charset="0"/>
              </a:rPr>
              <a:t> MIB module to IESG for publication as Proposed Standard</a:t>
            </a:r>
          </a:p>
          <a:p>
            <a:pPr lvl="1">
              <a:defRPr/>
            </a:pPr>
            <a:r>
              <a:rPr lang="en-US" dirty="0" smtClean="0">
                <a:solidFill>
                  <a:srgbClr val="00CC00"/>
                </a:solidFill>
                <a:latin typeface="Arial" charset="0"/>
                <a:ea typeface="ＭＳ Ｐゴシック" charset="0"/>
              </a:rPr>
              <a:t>Submit </a:t>
            </a:r>
            <a:r>
              <a:rPr lang="en-US" dirty="0" err="1" smtClean="0">
                <a:solidFill>
                  <a:srgbClr val="00CC00"/>
                </a:solidFill>
                <a:latin typeface="Arial" charset="0"/>
                <a:ea typeface="ＭＳ Ｐゴシック" charset="0"/>
              </a:rPr>
              <a:t>Rbridge</a:t>
            </a:r>
            <a:r>
              <a:rPr lang="en-US" dirty="0" smtClean="0">
                <a:solidFill>
                  <a:srgbClr val="00CC00"/>
                </a:solidFill>
                <a:latin typeface="Arial" charset="0"/>
                <a:ea typeface="ＭＳ Ｐゴシック" charset="0"/>
              </a:rPr>
              <a:t> OAM requirements to IESG for publication</a:t>
            </a:r>
            <a:endParaRPr lang="en-US" dirty="0">
              <a:solidFill>
                <a:srgbClr val="00CC00"/>
              </a:solidFill>
              <a:latin typeface="Arial" charset="0"/>
              <a:ea typeface="ＭＳ Ｐゴシック" charset="0"/>
            </a:endParaRPr>
          </a:p>
          <a:p>
            <a:pPr lvl="1">
              <a:defRPr/>
            </a:pPr>
            <a:r>
              <a:rPr lang="en-US" dirty="0" smtClean="0">
                <a:solidFill>
                  <a:srgbClr val="00CC00"/>
                </a:solidFill>
                <a:latin typeface="Arial" charset="0"/>
                <a:ea typeface="ＭＳ Ｐゴシック" charset="0"/>
                <a:cs typeface="ＭＳ Ｐゴシック" charset="0"/>
              </a:rPr>
              <a:t>Initial WG OAM framework draft</a:t>
            </a:r>
          </a:p>
          <a:p>
            <a:pPr lvl="1">
              <a:defRPr/>
            </a:pPr>
            <a:r>
              <a:rPr lang="en-US" dirty="0" smtClean="0">
                <a:solidFill>
                  <a:srgbClr val="00CC00"/>
                </a:solidFill>
                <a:latin typeface="Arial" charset="0"/>
                <a:ea typeface="ＭＳ Ｐゴシック" charset="0"/>
                <a:cs typeface="ＭＳ Ｐゴシック" charset="0"/>
              </a:rPr>
              <a:t>Initial WG ARP/ND optimization draft</a:t>
            </a:r>
            <a:endParaRPr lang="en-US" dirty="0">
              <a:solidFill>
                <a:srgbClr val="00CC00"/>
              </a:solidFill>
              <a:latin typeface="Arial" charset="0"/>
              <a:ea typeface="ＭＳ Ｐゴシック" charset="0"/>
              <a:cs typeface="ＭＳ Ｐゴシック" charset="0"/>
            </a:endParaRPr>
          </a:p>
          <a:p>
            <a:pPr lvl="1">
              <a:defRPr/>
            </a:pPr>
            <a:endParaRPr lang="en-US" dirty="0">
              <a:solidFill>
                <a:srgbClr val="00CC00"/>
              </a:solidFill>
              <a:latin typeface="Arial" charset="0"/>
              <a:ea typeface="ＭＳ Ｐゴシック" charset="0"/>
            </a:endParaRPr>
          </a:p>
          <a:p>
            <a:pPr lvl="1">
              <a:defRPr/>
            </a:pPr>
            <a:endParaRPr lang="en-US" dirty="0">
              <a:solidFill>
                <a:srgbClr val="00CC00"/>
              </a:solidFill>
            </a:endParaRPr>
          </a:p>
        </p:txBody>
      </p:sp>
    </p:spTree>
    <p:extLst>
      <p:ext uri="{BB962C8B-B14F-4D97-AF65-F5344CB8AC3E}">
        <p14:creationId xmlns:p14="http://schemas.microsoft.com/office/powerpoint/2010/main" val="295636108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150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3ED057-4E16-144E-9C4C-13F82D85F378}" type="slidenum">
              <a:rPr lang="en-US" sz="1400"/>
              <a:pPr eaLnBrk="1" hangingPunct="1"/>
              <a:t>11</a:t>
            </a:fld>
            <a:endParaRPr lang="en-US" sz="1400"/>
          </a:p>
        </p:txBody>
      </p:sp>
      <p:sp>
        <p:nvSpPr>
          <p:cNvPr id="21508" name="Rectangle 2"/>
          <p:cNvSpPr>
            <a:spLocks noGrp="1" noChangeArrowheads="1"/>
          </p:cNvSpPr>
          <p:nvPr>
            <p:ph type="title"/>
          </p:nvPr>
        </p:nvSpPr>
        <p:spPr/>
        <p:txBody>
          <a:bodyPr/>
          <a:lstStyle/>
          <a:p>
            <a:pPr eaLnBrk="1" hangingPunct="1"/>
            <a:r>
              <a:rPr lang="en-US" b="1" dirty="0" smtClean="0">
                <a:solidFill>
                  <a:srgbClr val="0000FF"/>
                </a:solidFill>
                <a:latin typeface="Arial" charset="0"/>
                <a:ea typeface="ＭＳ Ｐゴシック" charset="0"/>
                <a:cs typeface="ＭＳ Ｐゴシック" charset="0"/>
              </a:rPr>
              <a:t>Milestones</a:t>
            </a:r>
            <a:endParaRPr lang="en-US" b="1" dirty="0">
              <a:solidFill>
                <a:srgbClr val="0000FF"/>
              </a:solidFill>
              <a:latin typeface="Arial" charset="0"/>
              <a:ea typeface="ＭＳ Ｐゴシック" charset="0"/>
              <a:cs typeface="ＭＳ Ｐゴシック" charset="0"/>
            </a:endParaRPr>
          </a:p>
        </p:txBody>
      </p:sp>
      <p:sp>
        <p:nvSpPr>
          <p:cNvPr id="21510" name="Rectangle 3"/>
          <p:cNvSpPr>
            <a:spLocks noGrp="1" noChangeArrowheads="1"/>
          </p:cNvSpPr>
          <p:nvPr>
            <p:ph type="body" idx="1"/>
          </p:nvPr>
        </p:nvSpPr>
        <p:spPr>
          <a:xfrm>
            <a:off x="457200" y="1295400"/>
            <a:ext cx="8229600" cy="4830763"/>
          </a:xfrm>
        </p:spPr>
        <p:txBody>
          <a:bodyPr/>
          <a:lstStyle/>
          <a:p>
            <a:pPr eaLnBrk="1" hangingPunct="1">
              <a:lnSpc>
                <a:spcPct val="80000"/>
              </a:lnSpc>
              <a:defRPr/>
            </a:pPr>
            <a:r>
              <a:rPr lang="en-US" dirty="0" smtClean="0">
                <a:solidFill>
                  <a:srgbClr val="FF0000"/>
                </a:solidFill>
                <a:latin typeface="Arial" charset="0"/>
                <a:ea typeface="ＭＳ Ｐゴシック" charset="0"/>
                <a:cs typeface="ＭＳ Ｐゴシック" charset="0"/>
              </a:rPr>
              <a:t>PAST DUE</a:t>
            </a:r>
            <a:endParaRPr lang="en-US" dirty="0">
              <a:solidFill>
                <a:srgbClr val="FF0000"/>
              </a:solidFill>
              <a:latin typeface="Arial" charset="0"/>
              <a:ea typeface="ＭＳ Ｐゴシック" charset="0"/>
              <a:cs typeface="ＭＳ Ｐゴシック" charset="0"/>
            </a:endParaRPr>
          </a:p>
          <a:p>
            <a:pPr lvl="1">
              <a:defRPr/>
            </a:pPr>
            <a:r>
              <a:rPr lang="en-US" dirty="0" smtClean="0">
                <a:solidFill>
                  <a:srgbClr val="FF0000"/>
                </a:solidFill>
                <a:latin typeface="Arial" charset="0"/>
                <a:ea typeface="ＭＳ Ｐゴシック" charset="0"/>
              </a:rPr>
              <a:t>Jan 2013 Submit OAM framework document to IESG for publication</a:t>
            </a:r>
          </a:p>
          <a:p>
            <a:pPr lvl="1">
              <a:defRPr/>
            </a:pPr>
            <a:r>
              <a:rPr lang="en-US" dirty="0" smtClean="0">
                <a:solidFill>
                  <a:srgbClr val="FF0000"/>
                </a:solidFill>
                <a:latin typeface="Arial" charset="0"/>
                <a:ea typeface="ＭＳ Ｐゴシック" charset="0"/>
              </a:rPr>
              <a:t>Jan 2013 Initial WG draft on TRILL OAM fault management</a:t>
            </a:r>
          </a:p>
          <a:p>
            <a:pPr lvl="1">
              <a:defRPr/>
            </a:pPr>
            <a:r>
              <a:rPr lang="en-US" dirty="0" smtClean="0">
                <a:solidFill>
                  <a:srgbClr val="FF0000"/>
                </a:solidFill>
                <a:latin typeface="Arial" charset="0"/>
                <a:ea typeface="ＭＳ Ｐゴシック" charset="0"/>
              </a:rPr>
              <a:t>Apr 2013 Initial WG draft on TRILL OAM performance monitoring</a:t>
            </a:r>
          </a:p>
          <a:p>
            <a:pPr lvl="1">
              <a:defRPr/>
            </a:pPr>
            <a:endParaRPr lang="en-US" dirty="0" smtClean="0">
              <a:solidFill>
                <a:srgbClr val="FF0000"/>
              </a:solidFill>
              <a:latin typeface="Arial" charset="0"/>
              <a:ea typeface="ＭＳ Ｐゴシック" charset="0"/>
            </a:endParaRPr>
          </a:p>
          <a:p>
            <a:pPr lvl="1">
              <a:defRPr/>
            </a:pPr>
            <a:endParaRPr lang="en-US" dirty="0">
              <a:solidFill>
                <a:srgbClr val="FF0000"/>
              </a:solidFill>
              <a:latin typeface="Arial" charset="0"/>
              <a:ea typeface="ＭＳ Ｐゴシック" charset="0"/>
            </a:endParaRPr>
          </a:p>
          <a:p>
            <a:pPr marL="0" indent="0" eaLnBrk="1" hangingPunct="1">
              <a:lnSpc>
                <a:spcPct val="80000"/>
              </a:lnSpc>
              <a:buFontTx/>
              <a:buNone/>
              <a:defRPr/>
            </a:pPr>
            <a:endParaRPr lang="en-US" dirty="0">
              <a:solidFill>
                <a:srgbClr val="00CC00"/>
              </a:solidFill>
              <a:latin typeface="Arial" charset="0"/>
              <a:ea typeface="ＭＳ Ｐゴシック" charset="0"/>
              <a:cs typeface="ＭＳ Ｐゴシック" charset="0"/>
            </a:endParaRPr>
          </a:p>
          <a:p>
            <a:pPr lvl="1">
              <a:defRPr/>
            </a:pPr>
            <a:endParaRPr lang="en-US" dirty="0">
              <a:solidFill>
                <a:srgbClr val="00CC00"/>
              </a:solidFill>
              <a:latin typeface="Arial" charset="0"/>
              <a:ea typeface="ＭＳ Ｐゴシック" charset="0"/>
            </a:endParaRPr>
          </a:p>
          <a:p>
            <a:pPr lvl="1">
              <a:defRPr/>
            </a:pPr>
            <a:endParaRPr lang="en-US" dirty="0">
              <a:solidFill>
                <a:srgbClr val="00CC00"/>
              </a:solidFill>
            </a:endParaRPr>
          </a:p>
        </p:txBody>
      </p:sp>
    </p:spTree>
    <p:extLst>
      <p:ext uri="{BB962C8B-B14F-4D97-AF65-F5344CB8AC3E}">
        <p14:creationId xmlns:p14="http://schemas.microsoft.com/office/powerpoint/2010/main" val="339067420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253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25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FC4532F-9F98-0243-BF38-5AEEE213B409}" type="slidenum">
              <a:rPr lang="en-US" sz="1400"/>
              <a:pPr eaLnBrk="1" hangingPunct="1"/>
              <a:t>12</a:t>
            </a:fld>
            <a:endParaRPr lang="en-US" sz="1400"/>
          </a:p>
        </p:txBody>
      </p:sp>
      <p:sp>
        <p:nvSpPr>
          <p:cNvPr id="22532" name="Rectangle 2"/>
          <p:cNvSpPr>
            <a:spLocks noGrp="1" noChangeArrowheads="1"/>
          </p:cNvSpPr>
          <p:nvPr>
            <p:ph type="title"/>
          </p:nvPr>
        </p:nvSpPr>
        <p:spPr/>
        <p:txBody>
          <a:bodyPr/>
          <a:lstStyle/>
          <a:p>
            <a:pPr eaLnBrk="1" hangingPunct="1"/>
            <a:r>
              <a:rPr lang="en-US" b="1" dirty="0" smtClean="0">
                <a:solidFill>
                  <a:srgbClr val="0000FF"/>
                </a:solidFill>
                <a:latin typeface="Arial" charset="0"/>
                <a:ea typeface="ＭＳ Ｐゴシック" charset="0"/>
                <a:cs typeface="ＭＳ Ｐゴシック" charset="0"/>
              </a:rPr>
              <a:t>Milestones </a:t>
            </a:r>
            <a:r>
              <a:rPr lang="en-US" b="1" dirty="0">
                <a:solidFill>
                  <a:srgbClr val="0000FF"/>
                </a:solidFill>
                <a:latin typeface="Arial" charset="0"/>
                <a:ea typeface="ＭＳ Ｐゴシック" charset="0"/>
                <a:cs typeface="ＭＳ Ｐゴシック" charset="0"/>
              </a:rPr>
              <a:t>(cont.)</a:t>
            </a:r>
          </a:p>
        </p:txBody>
      </p:sp>
      <p:sp>
        <p:nvSpPr>
          <p:cNvPr id="22533" name="Rectangle 3"/>
          <p:cNvSpPr>
            <a:spLocks noGrp="1" noChangeArrowheads="1"/>
          </p:cNvSpPr>
          <p:nvPr>
            <p:ph type="body" idx="1"/>
          </p:nvPr>
        </p:nvSpPr>
        <p:spPr>
          <a:xfrm>
            <a:off x="457200" y="1295400"/>
            <a:ext cx="8229600" cy="4830763"/>
          </a:xfrm>
        </p:spPr>
        <p:txBody>
          <a:bodyPr/>
          <a:lstStyle/>
          <a:p>
            <a:pPr eaLnBrk="1" hangingPunct="1">
              <a:defRPr/>
            </a:pPr>
            <a:r>
              <a:rPr lang="en-US" sz="2800" dirty="0" smtClean="0">
                <a:latin typeface="Arial" charset="0"/>
                <a:ea typeface="ＭＳ Ｐゴシック" charset="0"/>
                <a:cs typeface="ＭＳ Ｐゴシック" charset="0"/>
              </a:rPr>
              <a:t>Future Milestones</a:t>
            </a:r>
          </a:p>
          <a:p>
            <a:pPr lvl="1">
              <a:defRPr/>
            </a:pPr>
            <a:r>
              <a:rPr lang="en-US" sz="2400" dirty="0" smtClean="0">
                <a:latin typeface="Arial" charset="0"/>
                <a:ea typeface="ＭＳ Ｐゴシック" charset="0"/>
              </a:rPr>
              <a:t>Jul 2013    Submit RBridge support of DCB (PFS, ETS, CN) to IESG for publication as Proposed Standard</a:t>
            </a:r>
          </a:p>
          <a:p>
            <a:pPr lvl="1">
              <a:defRPr/>
            </a:pPr>
            <a:r>
              <a:rPr lang="en-US" sz="2400" dirty="0" smtClean="0">
                <a:latin typeface="Arial" charset="0"/>
                <a:ea typeface="ＭＳ Ｐゴシック" charset="0"/>
              </a:rPr>
              <a:t>Dec </a:t>
            </a:r>
            <a:r>
              <a:rPr lang="en-US" sz="2400" dirty="0">
                <a:latin typeface="Arial" charset="0"/>
                <a:ea typeface="ＭＳ Ｐゴシック" charset="0"/>
              </a:rPr>
              <a:t>2013   Submit TRILL ARP/ND optimizations to IESG for publication as Proposed Standard	</a:t>
            </a:r>
          </a:p>
          <a:p>
            <a:pPr lvl="1">
              <a:defRPr/>
            </a:pPr>
            <a:r>
              <a:rPr lang="en-US" sz="2400" dirty="0" smtClean="0">
                <a:latin typeface="Arial" charset="0"/>
                <a:ea typeface="ＭＳ Ｐゴシック" charset="0"/>
              </a:rPr>
              <a:t>Dec 2014  Re</a:t>
            </a:r>
            <a:r>
              <a:rPr lang="en-US" sz="2400" dirty="0">
                <a:latin typeface="Arial" charset="0"/>
                <a:ea typeface="ＭＳ Ｐゴシック" charset="0"/>
              </a:rPr>
              <a:t>-charter or shut down the WG	</a:t>
            </a:r>
            <a:endParaRPr lang="en-US" sz="2400" dirty="0" smtClean="0">
              <a:latin typeface="Arial" charset="0"/>
              <a:ea typeface="ＭＳ Ｐゴシック" charset="0"/>
            </a:endParaRPr>
          </a:p>
          <a:p>
            <a:pPr lvl="1">
              <a:defRPr/>
            </a:pPr>
            <a:endParaRPr lang="en-US" sz="2400" dirty="0" smtClean="0">
              <a:solidFill>
                <a:srgbClr val="FF0000"/>
              </a:solidFill>
              <a:latin typeface="Arial" charset="0"/>
              <a:ea typeface="ＭＳ Ｐゴシック" charset="0"/>
            </a:endParaRPr>
          </a:p>
          <a:p>
            <a:pPr marL="0" indent="0" eaLnBrk="1" hangingPunct="1">
              <a:buFontTx/>
              <a:buNone/>
              <a:defRPr/>
            </a:pPr>
            <a:endParaRPr lang="en-US" dirty="0">
              <a:solidFill>
                <a:srgbClr val="FF0000"/>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31891522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1741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1741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44742C6-FF1E-FC48-BDF5-A8CA2077F49A}" type="slidenum">
              <a:rPr lang="en-US" sz="1400"/>
              <a:pPr eaLnBrk="1" hangingPunct="1"/>
              <a:t>2</a:t>
            </a:fld>
            <a:endParaRPr lang="en-US" sz="1400"/>
          </a:p>
        </p:txBody>
      </p:sp>
      <p:sp>
        <p:nvSpPr>
          <p:cNvPr id="17412" name="Rectangle 4"/>
          <p:cNvSpPr>
            <a:spLocks noGrp="1" noChangeArrowheads="1"/>
          </p:cNvSpPr>
          <p:nvPr>
            <p:ph type="title"/>
          </p:nvPr>
        </p:nvSpPr>
        <p:spPr>
          <a:xfrm>
            <a:off x="457200" y="274638"/>
            <a:ext cx="8229600" cy="639762"/>
          </a:xfrm>
        </p:spPr>
        <p:txBody>
          <a:bodyPr/>
          <a:lstStyle/>
          <a:p>
            <a:pPr eaLnBrk="1" hangingPunct="1"/>
            <a:r>
              <a:rPr lang="en-US" sz="4000" b="1">
                <a:solidFill>
                  <a:srgbClr val="FF0000"/>
                </a:solidFill>
                <a:latin typeface="Arial" charset="0"/>
                <a:ea typeface="ＭＳ Ｐゴシック" charset="0"/>
                <a:cs typeface="ＭＳ Ｐゴシック" charset="0"/>
              </a:rPr>
              <a:t>Note Well !</a:t>
            </a:r>
          </a:p>
        </p:txBody>
      </p:sp>
      <p:sp>
        <p:nvSpPr>
          <p:cNvPr id="17413" name="Rectangle 5"/>
          <p:cNvSpPr>
            <a:spLocks noGrp="1" noChangeArrowheads="1"/>
          </p:cNvSpPr>
          <p:nvPr>
            <p:ph type="body" idx="1"/>
          </p:nvPr>
        </p:nvSpPr>
        <p:spPr>
          <a:xfrm>
            <a:off x="304800" y="838200"/>
            <a:ext cx="8458200" cy="5562600"/>
          </a:xfrm>
        </p:spPr>
        <p:txBody>
          <a:bodyPr/>
          <a:lstStyle/>
          <a:p>
            <a:r>
              <a:rPr lang="en-US" sz="1600" b="1">
                <a:latin typeface="Arial" charset="0"/>
                <a:ea typeface="ＭＳ Ｐゴシック" charset="0"/>
                <a:cs typeface="ＭＳ Ｐゴシック" charset="0"/>
              </a:rPr>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r>
              <a:rPr lang="en-US" sz="1400">
                <a:latin typeface="Arial" charset="0"/>
                <a:ea typeface="ＭＳ Ｐゴシック" charset="0"/>
              </a:rPr>
              <a:t>The IETF plenary session      —   The IESG, or any member thereof on behalf of the IESG</a:t>
            </a:r>
          </a:p>
          <a:p>
            <a:pPr lvl="1"/>
            <a:r>
              <a:rPr lang="en-US" sz="1400">
                <a:latin typeface="Arial" charset="0"/>
                <a:ea typeface="ＭＳ Ｐゴシック" charset="0"/>
              </a:rPr>
              <a:t>Any IETF mailing list, including the IETF list itself, any working group or design team list, or any other list functioning under IETF auspices      —   Any IETF working group or portion thereof</a:t>
            </a:r>
          </a:p>
          <a:p>
            <a:pPr lvl="1"/>
            <a:r>
              <a:rPr lang="en-US" sz="1400">
                <a:latin typeface="Arial" charset="0"/>
                <a:ea typeface="ＭＳ Ｐゴシック" charset="0"/>
              </a:rPr>
              <a:t>The IAB or any member thereof on behalf of the IAB</a:t>
            </a:r>
          </a:p>
          <a:p>
            <a:pPr lvl="1"/>
            <a:r>
              <a:rPr lang="en-US" sz="1400">
                <a:latin typeface="Arial" charset="0"/>
                <a:ea typeface="ＭＳ Ｐゴシック" charset="0"/>
              </a:rPr>
              <a:t>The RFC Editor or the Internet-Drafts function</a:t>
            </a:r>
          </a:p>
          <a:p>
            <a:r>
              <a:rPr lang="en-US" sz="1600">
                <a:latin typeface="Arial" charset="0"/>
                <a:ea typeface="ＭＳ Ｐゴシック" charset="0"/>
                <a:cs typeface="ＭＳ Ｐゴシック" charset="0"/>
              </a:rPr>
              <a:t>All IETF Contributions are subject to the rules of All IETF Contributions are subject to the rules of RFC 5378 and RFC 3979 (updated by RFC 4879). </a:t>
            </a:r>
          </a:p>
          <a:p>
            <a:r>
              <a:rPr lang="en-US" sz="1600">
                <a:latin typeface="Arial" charset="0"/>
                <a:ea typeface="ＭＳ Ｐゴシック" charset="0"/>
                <a:cs typeface="ＭＳ Ｐゴシック" charset="0"/>
              </a:rPr>
              <a:t>Statements made outside of an IETF session, mailing list or other function, that are clearly not intended to be input to an IETF activity, group or function, are not IETF Contributions in the context of this notice.</a:t>
            </a:r>
          </a:p>
          <a:p>
            <a:r>
              <a:rPr lang="en-US" sz="1600">
                <a:latin typeface="Arial" charset="0"/>
                <a:ea typeface="ＭＳ Ｐゴシック" charset="0"/>
                <a:cs typeface="ＭＳ Ｐゴシック" charset="0"/>
              </a:rPr>
              <a:t>Please consult RFC 5378 and RFC 3979 for details.</a:t>
            </a:r>
          </a:p>
          <a:p>
            <a:r>
              <a:rPr lang="en-US" sz="1600">
                <a:latin typeface="Arial" charset="0"/>
                <a:ea typeface="ＭＳ Ｐゴシック" charset="0"/>
                <a:cs typeface="ＭＳ Ｐゴシック" charset="0"/>
              </a:rPr>
              <a:t>A participant in any IETF activity is deemed to accept all IETF rules of process, as documented in Best Current Practices RFCs and IESG Statements.</a:t>
            </a:r>
          </a:p>
          <a:p>
            <a:r>
              <a:rPr lang="en-US" sz="1600">
                <a:latin typeface="Arial" charset="0"/>
                <a:ea typeface="ＭＳ Ｐゴシック" charset="0"/>
                <a:cs typeface="ＭＳ Ｐゴシック" charset="0"/>
              </a:rPr>
              <a:t>A participant in any IETF activity acknowledges that written, audio and video records of meetings may be made and may be available to the public.</a:t>
            </a:r>
            <a:endParaRPr lang="en-US" sz="1800">
              <a:latin typeface="Arial"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FF"/>
                </a:solidFill>
                <a:latin typeface="Arial" charset="0"/>
                <a:ea typeface="ＭＳ Ｐゴシック" charset="0"/>
                <a:cs typeface="ＭＳ Ｐゴシック" charset="0"/>
              </a:rPr>
              <a:t>Agenda (1/2)</a:t>
            </a:r>
            <a:endParaRPr lang="en-US" dirty="0"/>
          </a:p>
        </p:txBody>
      </p:sp>
      <p:sp>
        <p:nvSpPr>
          <p:cNvPr id="3" name="Content Placeholder 2"/>
          <p:cNvSpPr>
            <a:spLocks noGrp="1"/>
          </p:cNvSpPr>
          <p:nvPr>
            <p:ph idx="1"/>
          </p:nvPr>
        </p:nvSpPr>
        <p:spPr>
          <a:xfrm>
            <a:off x="457200" y="1447800"/>
            <a:ext cx="8229600" cy="4678363"/>
          </a:xfrm>
        </p:spPr>
        <p:txBody>
          <a:bodyPr/>
          <a:lstStyle/>
          <a:p>
            <a:pPr eaLnBrk="1" hangingPunct="1">
              <a:lnSpc>
                <a:spcPct val="90000"/>
              </a:lnSpc>
              <a:buFontTx/>
              <a:buNone/>
            </a:pPr>
            <a:r>
              <a:rPr lang="nl-NL" sz="2400" b="1" dirty="0" err="1" smtClean="0">
                <a:latin typeface="Arial" charset="0"/>
                <a:ea typeface="ＭＳ Ｐゴシック" charset="0"/>
                <a:cs typeface="ＭＳ Ｐゴシック" charset="0"/>
              </a:rPr>
              <a:t>Caribe</a:t>
            </a:r>
            <a:r>
              <a:rPr lang="nl-NL" sz="2400" b="1" dirty="0" smtClean="0">
                <a:latin typeface="Arial" charset="0"/>
                <a:ea typeface="ＭＳ Ｐゴシック" charset="0"/>
                <a:cs typeface="ＭＳ Ｐゴシック" charset="0"/>
              </a:rPr>
              <a:t> Royale Hotel, Orlando, Florida</a:t>
            </a:r>
            <a:endParaRPr lang="nl-NL" sz="2400" dirty="0">
              <a:latin typeface="Arial" charset="0"/>
              <a:ea typeface="ＭＳ Ｐゴシック" charset="0"/>
              <a:cs typeface="ＭＳ Ｐゴシック" charset="0"/>
            </a:endParaRPr>
          </a:p>
          <a:p>
            <a:pPr eaLnBrk="1" hangingPunct="1">
              <a:lnSpc>
                <a:spcPct val="90000"/>
              </a:lnSpc>
              <a:buFontTx/>
              <a:buNone/>
            </a:pPr>
            <a:r>
              <a:rPr lang="nl-NL" sz="2000" dirty="0" smtClean="0">
                <a:latin typeface="Arial" charset="0"/>
                <a:ea typeface="ＭＳ Ｐゴシック" charset="0"/>
                <a:cs typeface="ＭＳ Ｐゴシック" charset="0"/>
              </a:rPr>
              <a:t>	</a:t>
            </a:r>
            <a:r>
              <a:rPr lang="en-US" sz="2000" dirty="0" smtClean="0">
                <a:latin typeface="Arial" charset="0"/>
                <a:ea typeface="ＭＳ Ｐゴシック" charset="0"/>
                <a:cs typeface="ＭＳ Ｐゴシック" charset="0"/>
              </a:rPr>
              <a:t>Tuesday, March 12, 2013, 15:20 – 18:30</a:t>
            </a:r>
          </a:p>
          <a:p>
            <a:pPr eaLnBrk="1" hangingPunct="1">
              <a:lnSpc>
                <a:spcPct val="90000"/>
              </a:lnSpc>
              <a:buFontTx/>
              <a:buNone/>
            </a:pPr>
            <a:endParaRPr lang="en-US" sz="2000" dirty="0">
              <a:latin typeface="Arial" charset="0"/>
              <a:ea typeface="ＭＳ Ｐゴシック" charset="0"/>
              <a:cs typeface="ＭＳ Ｐゴシック" charset="0"/>
            </a:endParaRPr>
          </a:p>
          <a:p>
            <a:pPr eaLnBrk="1" hangingPunct="1">
              <a:lnSpc>
                <a:spcPct val="90000"/>
              </a:lnSpc>
            </a:pPr>
            <a:r>
              <a:rPr lang="en-US" sz="1800" dirty="0" smtClean="0">
                <a:latin typeface="Arial" charset="0"/>
                <a:ea typeface="ＭＳ Ｐゴシック" charset="0"/>
                <a:cs typeface="ＭＳ Ｐゴシック" charset="0"/>
              </a:rPr>
              <a:t>	5 </a:t>
            </a:r>
            <a:r>
              <a:rPr lang="en-US" sz="1800" dirty="0">
                <a:latin typeface="Arial" charset="0"/>
                <a:ea typeface="ＭＳ Ｐゴシック" charset="0"/>
                <a:cs typeface="ＭＳ Ｐゴシック" charset="0"/>
              </a:rPr>
              <a:t>min.  </a:t>
            </a:r>
            <a:r>
              <a:rPr lang="en-US" sz="1800" dirty="0" err="1">
                <a:latin typeface="Arial" charset="0"/>
                <a:ea typeface="ＭＳ Ｐゴシック" charset="0"/>
                <a:cs typeface="ＭＳ Ｐゴシック" charset="0"/>
              </a:rPr>
              <a:t>Administrativia</a:t>
            </a:r>
            <a:r>
              <a:rPr lang="en-US" sz="1800" dirty="0">
                <a:latin typeface="Arial" charset="0"/>
                <a:ea typeface="ＭＳ Ｐゴシック" charset="0"/>
                <a:cs typeface="ＭＳ Ｐゴシック" charset="0"/>
              </a:rPr>
              <a:t> (scribes </a:t>
            </a:r>
            <a:r>
              <a:rPr lang="en-US" sz="1800" dirty="0" err="1">
                <a:latin typeface="Arial" charset="0"/>
                <a:ea typeface="ＭＳ Ｐゴシック" charset="0"/>
                <a:cs typeface="ＭＳ Ｐゴシック" charset="0"/>
              </a:rPr>
              <a:t>etc</a:t>
            </a:r>
            <a:r>
              <a:rPr lang="en-US" sz="1800" dirty="0">
                <a:latin typeface="Arial" charset="0"/>
                <a:ea typeface="ＭＳ Ｐゴシック" charset="0"/>
                <a:cs typeface="ＭＳ Ｐゴシック" charset="0"/>
              </a:rPr>
              <a:t>), Agenda Bashing, Chairs</a:t>
            </a:r>
          </a:p>
          <a:p>
            <a:pPr lvl="1" eaLnBrk="1" hangingPunct="1">
              <a:lnSpc>
                <a:spcPct val="90000"/>
              </a:lnSpc>
            </a:pPr>
            <a:r>
              <a:rPr lang="en-US" sz="1800" dirty="0" smtClean="0">
                <a:latin typeface="Arial" charset="0"/>
                <a:ea typeface="ＭＳ Ｐゴシック" charset="0"/>
                <a:cs typeface="ＭＳ Ｐゴシック" charset="0"/>
              </a:rPr>
              <a:t>20 </a:t>
            </a:r>
            <a:r>
              <a:rPr lang="en-US" sz="1800" dirty="0">
                <a:latin typeface="Arial" charset="0"/>
                <a:ea typeface="ＭＳ Ｐゴシック" charset="0"/>
                <a:cs typeface="ＭＳ Ｐゴシック" charset="0"/>
              </a:rPr>
              <a:t>min.  Review of Milestones, Doc Status, </a:t>
            </a:r>
            <a:r>
              <a:rPr lang="en-US" sz="1800" dirty="0" smtClean="0">
                <a:latin typeface="Arial" charset="0"/>
                <a:ea typeface="ＭＳ Ｐゴシック" charset="0"/>
                <a:cs typeface="ＭＳ Ｐゴシック" charset="0"/>
              </a:rPr>
              <a:t>Charter Revision, Chairs</a:t>
            </a:r>
          </a:p>
          <a:p>
            <a:pPr lvl="1"/>
            <a:endParaRPr lang="en-US" sz="1800" dirty="0"/>
          </a:p>
          <a:p>
            <a:pPr lvl="1"/>
            <a:r>
              <a:rPr lang="en-US" sz="1800" dirty="0" smtClean="0"/>
              <a:t>2</a:t>
            </a:r>
            <a:r>
              <a:rPr lang="en-US" sz="1800" dirty="0"/>
              <a:t>0</a:t>
            </a:r>
            <a:r>
              <a:rPr lang="en-US" sz="1800" dirty="0" smtClean="0"/>
              <a:t> min.  OAM 1, </a:t>
            </a:r>
            <a:r>
              <a:rPr lang="en-US" sz="1800" dirty="0" err="1" smtClean="0"/>
              <a:t>Tissa</a:t>
            </a:r>
            <a:r>
              <a:rPr lang="en-US" sz="1800" dirty="0" smtClean="0"/>
              <a:t> </a:t>
            </a:r>
            <a:r>
              <a:rPr lang="en-US" sz="1800" dirty="0" err="1" smtClean="0"/>
              <a:t>Senevirathne</a:t>
            </a:r>
            <a:r>
              <a:rPr lang="en-US" sz="1800" dirty="0" smtClean="0"/>
              <a:t>, Donald Eastlake</a:t>
            </a:r>
            <a:br>
              <a:rPr lang="en-US" sz="1800" dirty="0" smtClean="0"/>
            </a:br>
            <a:r>
              <a:rPr lang="en-US" sz="1800" dirty="0" smtClean="0"/>
              <a:t>             draft-ietf-trill-oam-framework-01 (WGLC?)</a:t>
            </a:r>
            <a:br>
              <a:rPr lang="en-US" sz="1800" dirty="0" smtClean="0"/>
            </a:br>
            <a:r>
              <a:rPr lang="en-US" sz="1800" dirty="0" smtClean="0"/>
              <a:t>             draft-tissa-trill-oam-fm-01 (to WG doc?)</a:t>
            </a:r>
          </a:p>
          <a:p>
            <a:pPr lvl="1"/>
            <a:r>
              <a:rPr lang="en-US" sz="1800" dirty="0"/>
              <a:t>1</a:t>
            </a:r>
            <a:r>
              <a:rPr lang="en-US" sz="1800" dirty="0" smtClean="0"/>
              <a:t>0 min.  TRILL over Pseudo Wires, Lucy Yong</a:t>
            </a:r>
            <a:br>
              <a:rPr lang="en-US" sz="1800" dirty="0" smtClean="0"/>
            </a:br>
            <a:r>
              <a:rPr lang="en-US" sz="1800" dirty="0" smtClean="0"/>
              <a:t>              draft-yong-pwe3-trill-o-pw-00 (info)</a:t>
            </a:r>
          </a:p>
          <a:p>
            <a:pPr lvl="1"/>
            <a:r>
              <a:rPr lang="en-US" sz="1800" dirty="0" smtClean="0"/>
              <a:t>20 </a:t>
            </a:r>
            <a:r>
              <a:rPr lang="en-US" sz="1800" dirty="0"/>
              <a:t>min.  Directory Assist, Linda </a:t>
            </a:r>
            <a:r>
              <a:rPr lang="en-US" sz="1800" dirty="0" smtClean="0"/>
              <a:t>Dunbar, Donald Eastlake</a:t>
            </a:r>
            <a:r>
              <a:rPr lang="en-US" sz="1800" dirty="0"/>
              <a:t/>
            </a:r>
            <a:br>
              <a:rPr lang="en-US" sz="1800" dirty="0"/>
            </a:br>
            <a:r>
              <a:rPr lang="en-US" sz="1800" dirty="0" smtClean="0"/>
              <a:t>              (draft</a:t>
            </a:r>
            <a:r>
              <a:rPr lang="en-US" sz="1800" dirty="0"/>
              <a:t>-ietf-trill-directory-framework-</a:t>
            </a:r>
            <a:r>
              <a:rPr lang="en-US" sz="1800" dirty="0" smtClean="0"/>
              <a:t>04)</a:t>
            </a:r>
            <a:r>
              <a:rPr lang="en-US" sz="1800" dirty="0"/>
              <a:t/>
            </a:r>
            <a:br>
              <a:rPr lang="en-US" sz="1800" dirty="0"/>
            </a:br>
            <a:r>
              <a:rPr lang="en-US" sz="1800" dirty="0"/>
              <a:t>              draft-dunbar-trill-scheme-for-directory-assist-</a:t>
            </a:r>
            <a:r>
              <a:rPr lang="en-US" sz="1800" dirty="0" smtClean="0"/>
              <a:t>04</a:t>
            </a:r>
            <a:br>
              <a:rPr lang="en-US" sz="1800" dirty="0" smtClean="0"/>
            </a:br>
            <a:r>
              <a:rPr lang="en-US" sz="1800" dirty="0" smtClean="0"/>
              <a:t>              draft-dunbar-trill-directory-assisted-encap-03</a:t>
            </a:r>
            <a:endParaRPr lang="en-US" sz="1800" dirty="0"/>
          </a:p>
          <a:p>
            <a:pPr lvl="1"/>
            <a:endParaRPr lang="en-US" sz="1800" dirty="0">
              <a:hlinkClick r:id="rId2"/>
            </a:endParaRPr>
          </a:p>
          <a:p>
            <a:endParaRPr lang="en-US" sz="1800" dirty="0"/>
          </a:p>
        </p:txBody>
      </p:sp>
      <p:sp>
        <p:nvSpPr>
          <p:cNvPr id="4" name="Date Placeholder 3"/>
          <p:cNvSpPr>
            <a:spLocks noGrp="1"/>
          </p:cNvSpPr>
          <p:nvPr>
            <p:ph type="dt" sz="half" idx="10"/>
          </p:nvPr>
        </p:nvSpPr>
        <p:spPr/>
        <p:txBody>
          <a:bodyPr/>
          <a:lstStyle/>
          <a:p>
            <a:pPr>
              <a:defRPr/>
            </a:pPr>
            <a:r>
              <a:rPr lang="en-US" smtClean="0"/>
              <a:t>March 2013</a:t>
            </a:r>
            <a:endParaRPr lang="en-US"/>
          </a:p>
        </p:txBody>
      </p:sp>
      <p:sp>
        <p:nvSpPr>
          <p:cNvPr id="5" name="Footer Placeholder 4"/>
          <p:cNvSpPr>
            <a:spLocks noGrp="1"/>
          </p:cNvSpPr>
          <p:nvPr>
            <p:ph type="ftr" sz="quarter" idx="11"/>
          </p:nvPr>
        </p:nvSpPr>
        <p:spPr/>
        <p:txBody>
          <a:bodyPr/>
          <a:lstStyle/>
          <a:p>
            <a:pPr>
              <a:defRPr/>
            </a:pPr>
            <a:r>
              <a:rPr lang="en-US" smtClean="0"/>
              <a:t>IETF TRILL WG</a:t>
            </a:r>
            <a:endParaRPr lang="en-US"/>
          </a:p>
        </p:txBody>
      </p:sp>
      <p:sp>
        <p:nvSpPr>
          <p:cNvPr id="6" name="Slide Number Placeholder 5"/>
          <p:cNvSpPr>
            <a:spLocks noGrp="1"/>
          </p:cNvSpPr>
          <p:nvPr>
            <p:ph type="sldNum" sz="quarter" idx="12"/>
          </p:nvPr>
        </p:nvSpPr>
        <p:spPr/>
        <p:txBody>
          <a:bodyPr/>
          <a:lstStyle/>
          <a:p>
            <a:pPr>
              <a:defRPr/>
            </a:pPr>
            <a:fld id="{90D3B029-49DC-9641-A5E1-1AEC5D57CBDC}" type="slidenum">
              <a:rPr lang="en-US" smtClean="0"/>
              <a:pPr>
                <a:defRPr/>
              </a:pPr>
              <a:t>3</a:t>
            </a:fld>
            <a:endParaRPr lang="en-US"/>
          </a:p>
        </p:txBody>
      </p:sp>
    </p:spTree>
    <p:extLst>
      <p:ext uri="{BB962C8B-B14F-4D97-AF65-F5344CB8AC3E}">
        <p14:creationId xmlns:p14="http://schemas.microsoft.com/office/powerpoint/2010/main" val="60795872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FF"/>
                </a:solidFill>
                <a:latin typeface="Arial" charset="0"/>
                <a:ea typeface="ＭＳ Ｐゴシック" charset="0"/>
                <a:cs typeface="ＭＳ Ｐゴシック" charset="0"/>
              </a:rPr>
              <a:t>Agenda (2/2)</a:t>
            </a:r>
            <a:endParaRPr lang="en-US" dirty="0"/>
          </a:p>
        </p:txBody>
      </p:sp>
      <p:sp>
        <p:nvSpPr>
          <p:cNvPr id="3" name="Content Placeholder 2"/>
          <p:cNvSpPr>
            <a:spLocks noGrp="1"/>
          </p:cNvSpPr>
          <p:nvPr>
            <p:ph idx="1"/>
          </p:nvPr>
        </p:nvSpPr>
        <p:spPr>
          <a:xfrm>
            <a:off x="457200" y="1371600"/>
            <a:ext cx="8229600" cy="4754563"/>
          </a:xfrm>
        </p:spPr>
        <p:txBody>
          <a:bodyPr/>
          <a:lstStyle/>
          <a:p>
            <a:r>
              <a:rPr lang="en-US" sz="2200" dirty="0" smtClean="0"/>
              <a:t>TRILL WG Agenda Continued</a:t>
            </a:r>
          </a:p>
          <a:p>
            <a:pPr lvl="1"/>
            <a:endParaRPr lang="en-US" sz="1800" dirty="0" smtClean="0"/>
          </a:p>
          <a:p>
            <a:pPr lvl="1"/>
            <a:r>
              <a:rPr lang="en-US" sz="1800" dirty="0" smtClean="0"/>
              <a:t>10 min.  Break</a:t>
            </a:r>
          </a:p>
          <a:p>
            <a:pPr lvl="1"/>
            <a:r>
              <a:rPr lang="en-US" sz="1800" dirty="0" smtClean="0"/>
              <a:t>20 min.  </a:t>
            </a:r>
            <a:r>
              <a:rPr lang="en-US" sz="1800" dirty="0" smtClean="0"/>
              <a:t>TRILL Performance Monitoring, </a:t>
            </a:r>
            <a:r>
              <a:rPr lang="en-US" sz="1800" dirty="0" smtClean="0"/>
              <a:t>Tal Mizrahi</a:t>
            </a:r>
            <a:r>
              <a:rPr lang="en-US" sz="1800" dirty="0"/>
              <a:t/>
            </a:r>
            <a:br>
              <a:rPr lang="en-US" sz="1800" dirty="0"/>
            </a:br>
            <a:r>
              <a:rPr lang="en-US" sz="1800" dirty="0" smtClean="0"/>
              <a:t>              </a:t>
            </a:r>
            <a:r>
              <a:rPr lang="en-US" sz="1800" dirty="0"/>
              <a:t>draft-mizrahi-trill-loss-delay-</a:t>
            </a:r>
            <a:r>
              <a:rPr lang="en-US" sz="1800" dirty="0" smtClean="0"/>
              <a:t>00 (to WG doc?)</a:t>
            </a:r>
          </a:p>
          <a:p>
            <a:pPr lvl="1"/>
            <a:r>
              <a:rPr lang="en-US" sz="1800" dirty="0" smtClean="0"/>
              <a:t>15 min.  Smart End Nodes, </a:t>
            </a:r>
            <a:r>
              <a:rPr lang="en-US" sz="1800" dirty="0" err="1" smtClean="0"/>
              <a:t>Radia</a:t>
            </a:r>
            <a:r>
              <a:rPr lang="en-US" sz="1800" dirty="0" smtClean="0"/>
              <a:t> Perlman</a:t>
            </a:r>
            <a:br>
              <a:rPr lang="en-US" sz="1800" dirty="0" smtClean="0"/>
            </a:br>
            <a:r>
              <a:rPr lang="en-US" sz="1800" dirty="0" smtClean="0"/>
              <a:t>              </a:t>
            </a:r>
            <a:r>
              <a:rPr lang="en-US" sz="1800" dirty="0"/>
              <a:t> draft-perlman-trill-smart-</a:t>
            </a:r>
            <a:r>
              <a:rPr lang="en-US" sz="1800" dirty="0" smtClean="0"/>
              <a:t>endnodes-01</a:t>
            </a:r>
            <a:r>
              <a:rPr lang="en-US" sz="1800" dirty="0"/>
              <a:t> (to WG doc?)</a:t>
            </a:r>
            <a:endParaRPr lang="en-US" sz="1800" dirty="0" smtClean="0"/>
          </a:p>
          <a:p>
            <a:pPr lvl="1"/>
            <a:r>
              <a:rPr lang="en-US" sz="1800" dirty="0" smtClean="0"/>
              <a:t>15 min.  </a:t>
            </a:r>
            <a:r>
              <a:rPr lang="en-US" sz="1800" dirty="0"/>
              <a:t>Active-Active Edge Problem Statement, </a:t>
            </a:r>
            <a:r>
              <a:rPr lang="en-US" sz="1800" dirty="0" err="1"/>
              <a:t>Mingui</a:t>
            </a:r>
            <a:r>
              <a:rPr lang="en-US" sz="1800" dirty="0"/>
              <a:t> Zhang</a:t>
            </a:r>
            <a:br>
              <a:rPr lang="en-US" sz="1800" dirty="0"/>
            </a:br>
            <a:r>
              <a:rPr lang="en-US" sz="1800" dirty="0" smtClean="0"/>
              <a:t>              </a:t>
            </a:r>
            <a:r>
              <a:rPr lang="en-US" sz="1800" dirty="0"/>
              <a:t>draft-zhang-trill-aggregation-</a:t>
            </a:r>
            <a:r>
              <a:rPr lang="en-US" sz="1800" dirty="0" smtClean="0"/>
              <a:t>03</a:t>
            </a:r>
            <a:r>
              <a:rPr lang="en-US" sz="1800" dirty="0"/>
              <a:t> (to WG doc?)</a:t>
            </a:r>
            <a:endParaRPr lang="en-US" sz="1800" dirty="0" smtClean="0"/>
          </a:p>
          <a:p>
            <a:pPr lvl="1"/>
            <a:r>
              <a:rPr lang="en-US" sz="1800" dirty="0"/>
              <a:t>10 min. </a:t>
            </a:r>
            <a:r>
              <a:rPr lang="en-US" sz="1800" dirty="0" smtClean="0"/>
              <a:t> Vendor </a:t>
            </a:r>
            <a:r>
              <a:rPr lang="en-US" sz="1800" dirty="0"/>
              <a:t>Channel Protocol, Donald Eastlake</a:t>
            </a:r>
            <a:br>
              <a:rPr lang="en-US" sz="1800" dirty="0"/>
            </a:br>
            <a:r>
              <a:rPr lang="en-US" sz="1800" dirty="0"/>
              <a:t>              draft-eastlake-trill-vendor-channel-</a:t>
            </a:r>
            <a:r>
              <a:rPr lang="en-US" sz="1800" dirty="0" smtClean="0"/>
              <a:t>00 (to WG doc?)</a:t>
            </a:r>
          </a:p>
          <a:p>
            <a:pPr lvl="1"/>
            <a:r>
              <a:rPr lang="en-US" sz="1800" dirty="0" smtClean="0"/>
              <a:t>12 min.  </a:t>
            </a:r>
            <a:r>
              <a:rPr lang="en-US" sz="1800" dirty="0" err="1" smtClean="0"/>
              <a:t>RBridge</a:t>
            </a:r>
            <a:r>
              <a:rPr lang="en-US" sz="1800" dirty="0" smtClean="0"/>
              <a:t> </a:t>
            </a:r>
            <a:r>
              <a:rPr lang="en-US" sz="1800" dirty="0"/>
              <a:t>Edge Group State Synchronization, </a:t>
            </a:r>
            <a:r>
              <a:rPr lang="en-US" sz="1800" dirty="0" err="1"/>
              <a:t>Weiguo</a:t>
            </a:r>
            <a:r>
              <a:rPr lang="en-US" sz="1800" dirty="0"/>
              <a:t> </a:t>
            </a:r>
            <a:r>
              <a:rPr lang="en-US" sz="1800" dirty="0" err="1" smtClean="0"/>
              <a:t>Hao</a:t>
            </a:r>
            <a:r>
              <a:rPr lang="en-US" sz="1800" dirty="0" smtClean="0"/>
              <a:t/>
            </a:r>
            <a:br>
              <a:rPr lang="en-US" sz="1800" dirty="0" smtClean="0"/>
            </a:br>
            <a:r>
              <a:rPr lang="en-US" sz="1800" dirty="0" smtClean="0"/>
              <a:t>              </a:t>
            </a:r>
            <a:r>
              <a:rPr lang="en-US" sz="1800" dirty="0"/>
              <a:t>draft-hao-trill-rb-syn-</a:t>
            </a:r>
            <a:r>
              <a:rPr lang="en-US" sz="1800" dirty="0" smtClean="0"/>
              <a:t>00 (to WG doc?)</a:t>
            </a:r>
          </a:p>
          <a:p>
            <a:pPr lvl="1"/>
            <a:endParaRPr lang="en-US" sz="1800" dirty="0" smtClean="0">
              <a:latin typeface="Arial" charset="0"/>
              <a:ea typeface="ＭＳ Ｐゴシック" charset="0"/>
              <a:cs typeface="ＭＳ Ｐゴシック" charset="0"/>
            </a:endParaRPr>
          </a:p>
          <a:p>
            <a:pPr lvl="1"/>
            <a:r>
              <a:rPr lang="en-US" sz="1800" dirty="0">
                <a:latin typeface="Arial" charset="0"/>
                <a:ea typeface="ＭＳ Ｐゴシック" charset="0"/>
                <a:cs typeface="ＭＳ Ｐゴシック" charset="0"/>
              </a:rPr>
              <a:t>5</a:t>
            </a:r>
            <a:r>
              <a:rPr lang="en-US" sz="1800" dirty="0" smtClean="0">
                <a:latin typeface="Arial" charset="0"/>
                <a:ea typeface="ＭＳ Ｐゴシック" charset="0"/>
                <a:cs typeface="ＭＳ Ｐゴシック" charset="0"/>
              </a:rPr>
              <a:t> </a:t>
            </a:r>
            <a:r>
              <a:rPr lang="en-US" sz="1800" dirty="0">
                <a:latin typeface="Arial" charset="0"/>
                <a:ea typeface="ＭＳ Ｐゴシック" charset="0"/>
                <a:cs typeface="ＭＳ Ｐゴシック" charset="0"/>
              </a:rPr>
              <a:t>min. Wrap-Up, </a:t>
            </a:r>
            <a:r>
              <a:rPr lang="en-US" sz="1800" dirty="0" smtClean="0">
                <a:latin typeface="Arial" charset="0"/>
                <a:ea typeface="ＭＳ Ｐゴシック" charset="0"/>
                <a:cs typeface="ＭＳ Ｐゴシック" charset="0"/>
              </a:rPr>
              <a:t>Chairs</a:t>
            </a:r>
            <a:endParaRPr lang="en-US" sz="1800" dirty="0"/>
          </a:p>
          <a:p>
            <a:pPr lvl="1"/>
            <a:endParaRPr lang="en-US" sz="1800" dirty="0"/>
          </a:p>
        </p:txBody>
      </p:sp>
      <p:sp>
        <p:nvSpPr>
          <p:cNvPr id="4" name="Date Placeholder 3"/>
          <p:cNvSpPr>
            <a:spLocks noGrp="1"/>
          </p:cNvSpPr>
          <p:nvPr>
            <p:ph type="dt" sz="half" idx="10"/>
          </p:nvPr>
        </p:nvSpPr>
        <p:spPr/>
        <p:txBody>
          <a:bodyPr/>
          <a:lstStyle/>
          <a:p>
            <a:pPr>
              <a:defRPr/>
            </a:pPr>
            <a:r>
              <a:rPr lang="en-US" smtClean="0"/>
              <a:t>March 2013</a:t>
            </a:r>
            <a:endParaRPr lang="en-US"/>
          </a:p>
        </p:txBody>
      </p:sp>
      <p:sp>
        <p:nvSpPr>
          <p:cNvPr id="5" name="Footer Placeholder 4"/>
          <p:cNvSpPr>
            <a:spLocks noGrp="1"/>
          </p:cNvSpPr>
          <p:nvPr>
            <p:ph type="ftr" sz="quarter" idx="11"/>
          </p:nvPr>
        </p:nvSpPr>
        <p:spPr/>
        <p:txBody>
          <a:bodyPr/>
          <a:lstStyle/>
          <a:p>
            <a:pPr>
              <a:defRPr/>
            </a:pPr>
            <a:r>
              <a:rPr lang="en-US" smtClean="0"/>
              <a:t>IETF TRILL WG</a:t>
            </a:r>
            <a:endParaRPr lang="en-US"/>
          </a:p>
        </p:txBody>
      </p:sp>
      <p:sp>
        <p:nvSpPr>
          <p:cNvPr id="6" name="Slide Number Placeholder 5"/>
          <p:cNvSpPr>
            <a:spLocks noGrp="1"/>
          </p:cNvSpPr>
          <p:nvPr>
            <p:ph type="sldNum" sz="quarter" idx="12"/>
          </p:nvPr>
        </p:nvSpPr>
        <p:spPr/>
        <p:txBody>
          <a:bodyPr/>
          <a:lstStyle/>
          <a:p>
            <a:pPr>
              <a:defRPr/>
            </a:pPr>
            <a:fld id="{90D3B029-49DC-9641-A5E1-1AEC5D57CBDC}" type="slidenum">
              <a:rPr lang="en-US" smtClean="0"/>
              <a:pPr>
                <a:defRPr/>
              </a:pPr>
              <a:t>4</a:t>
            </a:fld>
            <a:endParaRPr lang="en-US"/>
          </a:p>
        </p:txBody>
      </p:sp>
    </p:spTree>
    <p:extLst>
      <p:ext uri="{BB962C8B-B14F-4D97-AF65-F5344CB8AC3E}">
        <p14:creationId xmlns:p14="http://schemas.microsoft.com/office/powerpoint/2010/main" val="206170371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868362"/>
          </a:xfrm>
        </p:spPr>
        <p:txBody>
          <a:bodyPr/>
          <a:lstStyle/>
          <a:p>
            <a:r>
              <a:rPr lang="en-US" b="1">
                <a:solidFill>
                  <a:srgbClr val="0000FF"/>
                </a:solidFill>
                <a:latin typeface="Arial" charset="0"/>
                <a:ea typeface="ＭＳ Ｐゴシック" charset="0"/>
                <a:cs typeface="ＭＳ Ｐゴシック" charset="0"/>
              </a:rPr>
              <a:t>Document Status</a:t>
            </a:r>
            <a:endParaRPr lang="en-US">
              <a:latin typeface="Arial" charset="0"/>
              <a:ea typeface="ＭＳ Ｐゴシック" charset="0"/>
              <a:cs typeface="ＭＳ Ｐゴシック" charset="0"/>
            </a:endParaRPr>
          </a:p>
        </p:txBody>
      </p:sp>
      <p:sp>
        <p:nvSpPr>
          <p:cNvPr id="27650" name="Content Placeholder 2"/>
          <p:cNvSpPr>
            <a:spLocks noGrp="1"/>
          </p:cNvSpPr>
          <p:nvPr>
            <p:ph idx="1"/>
          </p:nvPr>
        </p:nvSpPr>
        <p:spPr>
          <a:xfrm>
            <a:off x="457200" y="1143000"/>
            <a:ext cx="8305800" cy="4983163"/>
          </a:xfrm>
        </p:spPr>
        <p:txBody>
          <a:bodyPr/>
          <a:lstStyle/>
          <a:p>
            <a:pPr eaLnBrk="1" hangingPunct="1">
              <a:buFontTx/>
              <a:buNone/>
              <a:defRPr/>
            </a:pPr>
            <a:endParaRPr lang="en-US" b="1" dirty="0" smtClean="0">
              <a:latin typeface="Arial" charset="0"/>
              <a:ea typeface="ＭＳ Ｐゴシック" charset="0"/>
              <a:cs typeface="ＭＳ Ｐゴシック" charset="0"/>
            </a:endParaRPr>
          </a:p>
          <a:p>
            <a:pPr eaLnBrk="1" hangingPunct="1">
              <a:buFontTx/>
              <a:buNone/>
              <a:defRPr/>
            </a:pPr>
            <a:r>
              <a:rPr lang="en-US" b="1" dirty="0" smtClean="0">
                <a:latin typeface="Arial" charset="0"/>
                <a:ea typeface="ＭＳ Ｐゴシック" charset="0"/>
                <a:cs typeface="ＭＳ Ｐゴシック" charset="0"/>
              </a:rPr>
              <a:t>TRILL Specific RFCs</a:t>
            </a:r>
            <a:endParaRPr lang="en-US" b="1" dirty="0">
              <a:latin typeface="Arial" charset="0"/>
              <a:ea typeface="ＭＳ Ｐゴシック" charset="0"/>
              <a:cs typeface="ＭＳ Ｐゴシック" charset="0"/>
            </a:endParaRPr>
          </a:p>
          <a:p>
            <a:pPr eaLnBrk="1" hangingPunct="1">
              <a:defRPr/>
            </a:pPr>
            <a:r>
              <a:rPr lang="en-US" sz="2400" dirty="0" smtClean="0">
                <a:latin typeface="Arial" charset="0"/>
                <a:ea typeface="ＭＳ Ｐゴシック" charset="0"/>
                <a:cs typeface="ＭＳ Ｐゴシック" charset="0"/>
              </a:rPr>
              <a:t>RFC 5556, “TRILL</a:t>
            </a:r>
            <a:r>
              <a:rPr lang="en-US" sz="2400" dirty="0">
                <a:latin typeface="Arial" charset="0"/>
                <a:ea typeface="ＭＳ Ｐゴシック" charset="0"/>
                <a:cs typeface="ＭＳ Ｐゴシック" charset="0"/>
              </a:rPr>
              <a:t>: Problem and Applicability </a:t>
            </a:r>
            <a:r>
              <a:rPr lang="en-US" sz="2400" dirty="0" smtClean="0">
                <a:latin typeface="Arial" charset="0"/>
                <a:ea typeface="ＭＳ Ｐゴシック" charset="0"/>
                <a:cs typeface="ＭＳ Ｐゴシック" charset="0"/>
              </a:rPr>
              <a:t>Statement”</a:t>
            </a:r>
          </a:p>
          <a:p>
            <a:pPr eaLnBrk="1" hangingPunct="1">
              <a:defRPr/>
            </a:pPr>
            <a:r>
              <a:rPr lang="en-US" sz="2400" dirty="0" smtClean="0">
                <a:latin typeface="Arial" charset="0"/>
                <a:ea typeface="ＭＳ Ｐゴシック" charset="0"/>
                <a:cs typeface="ＭＳ Ｐゴシック" charset="0"/>
              </a:rPr>
              <a:t>RFC 6325, “RBridges</a:t>
            </a:r>
            <a:r>
              <a:rPr lang="en-US" sz="2400" dirty="0">
                <a:latin typeface="Arial" charset="0"/>
                <a:ea typeface="ＭＳ Ｐゴシック" charset="0"/>
                <a:cs typeface="ＭＳ Ｐゴシック" charset="0"/>
              </a:rPr>
              <a:t>: Base Protocol </a:t>
            </a:r>
            <a:r>
              <a:rPr lang="en-US" sz="2400" dirty="0" smtClean="0">
                <a:latin typeface="Arial" charset="0"/>
                <a:ea typeface="ＭＳ Ｐゴシック" charset="0"/>
                <a:cs typeface="ＭＳ Ｐゴシック" charset="0"/>
              </a:rPr>
              <a:t>Specification”</a:t>
            </a:r>
            <a:endParaRPr lang="en-US" sz="2400" dirty="0">
              <a:latin typeface="Arial" charset="0"/>
              <a:ea typeface="ＭＳ Ｐゴシック" charset="0"/>
              <a:cs typeface="ＭＳ Ｐゴシック" charset="0"/>
            </a:endParaRPr>
          </a:p>
          <a:p>
            <a:pPr>
              <a:defRPr/>
            </a:pPr>
            <a:r>
              <a:rPr lang="en-US" sz="2400" dirty="0" smtClean="0">
                <a:latin typeface="Arial" charset="0"/>
                <a:ea typeface="ＭＳ Ｐゴシック" charset="0"/>
                <a:cs typeface="ＭＳ Ｐゴシック" charset="0"/>
              </a:rPr>
              <a:t>RFC 6326, “TRILL </a:t>
            </a:r>
            <a:r>
              <a:rPr lang="en-US" sz="2400" dirty="0">
                <a:latin typeface="Arial" charset="0"/>
                <a:ea typeface="ＭＳ Ｐゴシック" charset="0"/>
                <a:cs typeface="ＭＳ Ｐゴシック" charset="0"/>
              </a:rPr>
              <a:t>Use of IS-</a:t>
            </a:r>
            <a:r>
              <a:rPr lang="en-US" sz="2400" dirty="0" smtClean="0">
                <a:latin typeface="Arial" charset="0"/>
                <a:ea typeface="ＭＳ Ｐゴシック" charset="0"/>
                <a:cs typeface="ＭＳ Ｐゴシック" charset="0"/>
              </a:rPr>
              <a:t>IS”</a:t>
            </a:r>
          </a:p>
          <a:p>
            <a:pPr>
              <a:defRPr/>
            </a:pPr>
            <a:r>
              <a:rPr lang="en-US" sz="2400" dirty="0" smtClean="0">
                <a:latin typeface="Arial" charset="0"/>
                <a:ea typeface="ＭＳ Ｐゴシック" charset="0"/>
                <a:cs typeface="ＭＳ Ｐゴシック" charset="0"/>
              </a:rPr>
              <a:t>RFC 6327, “</a:t>
            </a:r>
            <a:r>
              <a:rPr lang="en-US" sz="2400" dirty="0" err="1" smtClean="0">
                <a:latin typeface="Arial" charset="0"/>
                <a:ea typeface="ＭＳ Ｐゴシック" charset="0"/>
                <a:cs typeface="ＭＳ Ｐゴシック" charset="0"/>
              </a:rPr>
              <a:t>RBridges</a:t>
            </a:r>
            <a:r>
              <a:rPr lang="en-US" sz="2400" dirty="0" smtClean="0">
                <a:latin typeface="Arial" charset="0"/>
                <a:ea typeface="ＭＳ Ｐゴシック" charset="0"/>
                <a:cs typeface="ＭＳ Ｐゴシック" charset="0"/>
              </a:rPr>
              <a:t>: Adjacency”</a:t>
            </a:r>
          </a:p>
          <a:p>
            <a:pPr>
              <a:defRPr/>
            </a:pPr>
            <a:r>
              <a:rPr lang="en-US" sz="2400" dirty="0" smtClean="0">
                <a:latin typeface="Arial" charset="0"/>
                <a:ea typeface="ＭＳ Ｐゴシック" charset="0"/>
                <a:cs typeface="ＭＳ Ｐゴシック" charset="0"/>
              </a:rPr>
              <a:t>RFC 6361, “</a:t>
            </a:r>
            <a:r>
              <a:rPr lang="en-US" sz="2400" dirty="0"/>
              <a:t>PPP TRILL Protocol Control </a:t>
            </a:r>
            <a:r>
              <a:rPr lang="en-US" sz="2400" dirty="0" smtClean="0"/>
              <a:t>Protocol”</a:t>
            </a:r>
          </a:p>
          <a:p>
            <a:pPr>
              <a:defRPr/>
            </a:pPr>
            <a:r>
              <a:rPr lang="en-US" sz="2400" dirty="0" smtClean="0">
                <a:latin typeface="Arial" charset="0"/>
                <a:ea typeface="ＭＳ Ｐゴシック" charset="0"/>
                <a:cs typeface="ＭＳ Ｐゴシック" charset="0"/>
              </a:rPr>
              <a:t>RFC 6439, “</a:t>
            </a:r>
            <a:r>
              <a:rPr lang="en-US" sz="2400" dirty="0" err="1" smtClean="0">
                <a:latin typeface="Arial" charset="0"/>
                <a:ea typeface="ＭＳ Ｐゴシック" charset="0"/>
                <a:cs typeface="ＭＳ Ｐゴシック" charset="0"/>
              </a:rPr>
              <a:t>RBridges</a:t>
            </a:r>
            <a:r>
              <a:rPr lang="en-US" sz="2400" dirty="0" smtClean="0">
                <a:latin typeface="Arial" charset="0"/>
                <a:ea typeface="ＭＳ Ｐゴシック" charset="0"/>
                <a:cs typeface="ＭＳ Ｐゴシック" charset="0"/>
              </a:rPr>
              <a:t>: Appointed Forwarders</a:t>
            </a:r>
          </a:p>
          <a:p>
            <a:pPr>
              <a:defRPr/>
            </a:pPr>
            <a:r>
              <a:rPr lang="en-US" sz="2400" dirty="0" smtClean="0">
                <a:latin typeface="Arial" charset="0"/>
                <a:ea typeface="ＭＳ Ｐゴシック" charset="0"/>
                <a:cs typeface="ＭＳ Ｐゴシック" charset="0"/>
              </a:rPr>
              <a:t>RFC 6847, “</a:t>
            </a:r>
            <a:r>
              <a:rPr lang="en-US" sz="2400" dirty="0" err="1" smtClean="0">
                <a:latin typeface="Arial" charset="0"/>
                <a:ea typeface="ＭＳ Ｐゴシック" charset="0"/>
                <a:cs typeface="ＭＳ Ｐゴシック" charset="0"/>
              </a:rPr>
              <a:t>FCoE</a:t>
            </a:r>
            <a:r>
              <a:rPr lang="en-US" sz="2400" dirty="0" smtClean="0">
                <a:latin typeface="Arial" charset="0"/>
                <a:ea typeface="ＭＳ Ｐゴシック" charset="0"/>
                <a:cs typeface="ＭＳ Ｐゴシック" charset="0"/>
              </a:rPr>
              <a:t> over TRILL”</a:t>
            </a:r>
          </a:p>
          <a:p>
            <a:pPr>
              <a:defRPr/>
            </a:pPr>
            <a:r>
              <a:rPr lang="en-US" sz="2400" dirty="0" smtClean="0">
                <a:latin typeface="Arial" charset="0"/>
                <a:ea typeface="ＭＳ Ｐゴシック" charset="0"/>
                <a:cs typeface="ＭＳ Ｐゴシック" charset="0"/>
              </a:rPr>
              <a:t>RFC 6850, “Definitions of Managed Objects for </a:t>
            </a:r>
            <a:r>
              <a:rPr lang="en-US" sz="2400" dirty="0" err="1" smtClean="0">
                <a:latin typeface="Arial" charset="0"/>
                <a:ea typeface="ＭＳ Ｐゴシック" charset="0"/>
                <a:cs typeface="ＭＳ Ｐゴシック" charset="0"/>
              </a:rPr>
              <a:t>RBridges</a:t>
            </a:r>
            <a:r>
              <a:rPr lang="en-US" sz="2400" dirty="0" smtClean="0">
                <a:latin typeface="Arial" charset="0"/>
                <a:ea typeface="ＭＳ Ｐゴシック" charset="0"/>
                <a:cs typeface="ＭＳ Ｐゴシック" charset="0"/>
              </a:rPr>
              <a:t>”</a:t>
            </a:r>
            <a:endParaRPr lang="en-US" sz="2400" dirty="0">
              <a:latin typeface="Arial" charset="0"/>
              <a:ea typeface="ＭＳ Ｐゴシック" charset="0"/>
              <a:cs typeface="ＭＳ Ｐゴシック" charset="0"/>
            </a:endParaRPr>
          </a:p>
        </p:txBody>
      </p:sp>
      <p:sp>
        <p:nvSpPr>
          <p:cNvPr id="2662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66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10E707-C3F7-3344-8114-E6881C95C56E}" type="slidenum">
              <a:rPr lang="en-US" sz="1400"/>
              <a:pPr eaLnBrk="1" hangingPunct="1"/>
              <a:t>5</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868362"/>
          </a:xfrm>
        </p:spPr>
        <p:txBody>
          <a:bodyPr/>
          <a:lstStyle/>
          <a:p>
            <a:r>
              <a:rPr lang="en-US" b="1" dirty="0">
                <a:solidFill>
                  <a:srgbClr val="0000FF"/>
                </a:solidFill>
                <a:latin typeface="Arial" charset="0"/>
                <a:ea typeface="ＭＳ Ｐゴシック" charset="0"/>
                <a:cs typeface="ＭＳ Ｐゴシック" charset="0"/>
              </a:rPr>
              <a:t>Document </a:t>
            </a:r>
            <a:r>
              <a:rPr lang="en-US" b="1" dirty="0" smtClean="0">
                <a:solidFill>
                  <a:srgbClr val="0000FF"/>
                </a:solidFill>
                <a:latin typeface="Arial" charset="0"/>
                <a:ea typeface="ＭＳ Ｐゴシック" charset="0"/>
                <a:cs typeface="ＭＳ Ｐゴシック" charset="0"/>
              </a:rPr>
              <a:t>Status</a:t>
            </a:r>
            <a:endParaRPr lang="en-US" dirty="0">
              <a:latin typeface="Arial" charset="0"/>
              <a:ea typeface="ＭＳ Ｐゴシック" charset="0"/>
              <a:cs typeface="ＭＳ Ｐゴシック" charset="0"/>
            </a:endParaRPr>
          </a:p>
        </p:txBody>
      </p:sp>
      <p:sp>
        <p:nvSpPr>
          <p:cNvPr id="27650" name="Content Placeholder 2"/>
          <p:cNvSpPr>
            <a:spLocks noGrp="1"/>
          </p:cNvSpPr>
          <p:nvPr>
            <p:ph idx="1"/>
          </p:nvPr>
        </p:nvSpPr>
        <p:spPr>
          <a:xfrm>
            <a:off x="457200" y="1143000"/>
            <a:ext cx="8229600" cy="4983163"/>
          </a:xfrm>
        </p:spPr>
        <p:txBody>
          <a:bodyPr/>
          <a:lstStyle/>
          <a:p>
            <a:pPr eaLnBrk="1" hangingPunct="1">
              <a:lnSpc>
                <a:spcPct val="80000"/>
              </a:lnSpc>
            </a:pPr>
            <a:r>
              <a:rPr lang="en-US" dirty="0" smtClean="0">
                <a:latin typeface="Arial" charset="0"/>
                <a:ea typeface="ＭＳ Ｐゴシック" charset="0"/>
                <a:cs typeface="ＭＳ Ｐゴシック" charset="0"/>
              </a:rPr>
              <a:t>In RFC Editor’s Queue</a:t>
            </a:r>
          </a:p>
          <a:p>
            <a:pPr lvl="1" eaLnBrk="1" hangingPunct="1">
              <a:lnSpc>
                <a:spcPct val="80000"/>
              </a:lnSpc>
            </a:pPr>
            <a:r>
              <a:rPr lang="en-US" dirty="0">
                <a:latin typeface="Arial" charset="0"/>
                <a:ea typeface="ＭＳ Ｐゴシック" charset="0"/>
                <a:cs typeface="ＭＳ Ｐゴシック" charset="0"/>
              </a:rPr>
              <a:t>draft-ietf-trill-oam-req-05.txt</a:t>
            </a:r>
          </a:p>
          <a:p>
            <a:pPr lvl="1" eaLnBrk="1" hangingPunct="1">
              <a:lnSpc>
                <a:spcPct val="80000"/>
              </a:lnSpc>
            </a:pPr>
            <a:r>
              <a:rPr lang="en-US" dirty="0" smtClean="0">
                <a:latin typeface="Arial" charset="0"/>
                <a:ea typeface="ＭＳ Ｐゴシック" charset="0"/>
                <a:cs typeface="ＭＳ Ｐゴシック" charset="0"/>
              </a:rPr>
              <a:t>draft</a:t>
            </a:r>
            <a:r>
              <a:rPr lang="en-US" dirty="0">
                <a:latin typeface="Arial" charset="0"/>
                <a:ea typeface="ＭＳ Ｐゴシック" charset="0"/>
                <a:cs typeface="ＭＳ Ｐゴシック" charset="0"/>
              </a:rPr>
              <a:t>-ietf-trill-rbridge-bfd-07.txt</a:t>
            </a:r>
          </a:p>
          <a:p>
            <a:pPr lvl="1" eaLnBrk="1" hangingPunct="1">
              <a:lnSpc>
                <a:spcPct val="80000"/>
              </a:lnSpc>
            </a:pPr>
            <a:r>
              <a:rPr lang="en-US" dirty="0">
                <a:latin typeface="Arial" charset="0"/>
                <a:ea typeface="ＭＳ Ｐゴシック" charset="0"/>
                <a:cs typeface="ＭＳ Ｐゴシック" charset="0"/>
              </a:rPr>
              <a:t>draft-ietf-trill-rbridge-channel-08.txt</a:t>
            </a:r>
          </a:p>
          <a:p>
            <a:pPr lvl="1" eaLnBrk="1" hangingPunct="1">
              <a:lnSpc>
                <a:spcPct val="80000"/>
              </a:lnSpc>
            </a:pPr>
            <a:r>
              <a:rPr lang="en-US" dirty="0" smtClean="0">
                <a:latin typeface="Arial" charset="0"/>
                <a:ea typeface="ＭＳ Ｐゴシック" charset="0"/>
                <a:cs typeface="ＭＳ Ｐゴシック" charset="0"/>
              </a:rPr>
              <a:t>draft</a:t>
            </a:r>
            <a:r>
              <a:rPr lang="en-US" dirty="0">
                <a:latin typeface="Arial" charset="0"/>
                <a:ea typeface="ＭＳ Ｐゴシック" charset="0"/>
                <a:cs typeface="ＭＳ Ｐゴシック" charset="0"/>
              </a:rPr>
              <a:t>-ietf-trill-rbridge-clear-correct-06.txt</a:t>
            </a:r>
          </a:p>
          <a:p>
            <a:pPr lvl="1" eaLnBrk="1" hangingPunct="1">
              <a:lnSpc>
                <a:spcPct val="80000"/>
              </a:lnSpc>
            </a:pPr>
            <a:r>
              <a:rPr lang="en-US" dirty="0" smtClean="0">
                <a:latin typeface="Arial" charset="0"/>
                <a:ea typeface="ＭＳ Ｐゴシック" charset="0"/>
                <a:cs typeface="ＭＳ Ｐゴシック" charset="0"/>
              </a:rPr>
              <a:t>draft</a:t>
            </a:r>
            <a:r>
              <a:rPr lang="en-US" dirty="0">
                <a:latin typeface="Arial" charset="0"/>
                <a:ea typeface="ＭＳ Ｐゴシック" charset="0"/>
                <a:cs typeface="ＭＳ Ｐゴシック" charset="0"/>
              </a:rPr>
              <a:t>-ietf-trill-rbridge-extension-</a:t>
            </a:r>
            <a:r>
              <a:rPr lang="en-US" dirty="0" smtClean="0">
                <a:latin typeface="Arial" charset="0"/>
                <a:ea typeface="ＭＳ Ｐゴシック" charset="0"/>
                <a:cs typeface="ＭＳ Ｐゴシック" charset="0"/>
              </a:rPr>
              <a:t>05.txt</a:t>
            </a:r>
          </a:p>
          <a:p>
            <a:pPr eaLnBrk="1" hangingPunct="1">
              <a:lnSpc>
                <a:spcPct val="80000"/>
              </a:lnSpc>
            </a:pPr>
            <a:r>
              <a:rPr lang="en-US" dirty="0" smtClean="0">
                <a:latin typeface="Arial" charset="0"/>
                <a:ea typeface="ＭＳ Ｐゴシック" charset="0"/>
                <a:cs typeface="ＭＳ Ｐゴシック" charset="0"/>
              </a:rPr>
              <a:t>In/Past WG Last Call</a:t>
            </a:r>
          </a:p>
          <a:p>
            <a:pPr lvl="1" eaLnBrk="1" hangingPunct="1">
              <a:lnSpc>
                <a:spcPct val="80000"/>
              </a:lnSpc>
            </a:pPr>
            <a:r>
              <a:rPr lang="en-US" dirty="0">
                <a:latin typeface="Arial" charset="0"/>
                <a:ea typeface="ＭＳ Ｐゴシック" charset="0"/>
                <a:cs typeface="ＭＳ Ｐゴシック" charset="0"/>
              </a:rPr>
              <a:t>draft-ietf-trill-directory-framework-</a:t>
            </a:r>
            <a:r>
              <a:rPr lang="en-US" dirty="0" smtClean="0">
                <a:latin typeface="Arial" charset="0"/>
                <a:ea typeface="ＭＳ Ｐゴシック" charset="0"/>
                <a:cs typeface="ＭＳ Ｐゴシック" charset="0"/>
              </a:rPr>
              <a:t>04.txt</a:t>
            </a:r>
            <a:endParaRPr lang="en-US" dirty="0">
              <a:latin typeface="Arial" charset="0"/>
              <a:ea typeface="ＭＳ Ｐゴシック" charset="0"/>
              <a:cs typeface="ＭＳ Ｐゴシック" charset="0"/>
            </a:endParaRPr>
          </a:p>
          <a:p>
            <a:pPr lvl="1" eaLnBrk="1" hangingPunct="1">
              <a:lnSpc>
                <a:spcPct val="80000"/>
              </a:lnSpc>
            </a:pPr>
            <a:r>
              <a:rPr lang="en-US" dirty="0">
                <a:latin typeface="Arial" charset="0"/>
                <a:ea typeface="ＭＳ Ｐゴシック" charset="0"/>
                <a:cs typeface="ＭＳ Ｐゴシック" charset="0"/>
              </a:rPr>
              <a:t>draft-ietf-trill-fine-labeling-05.</a:t>
            </a:r>
            <a:r>
              <a:rPr lang="en-US" dirty="0" smtClean="0">
                <a:latin typeface="Arial" charset="0"/>
                <a:ea typeface="ＭＳ Ｐゴシック" charset="0"/>
                <a:cs typeface="ＭＳ Ｐゴシック" charset="0"/>
              </a:rPr>
              <a:t>txt</a:t>
            </a:r>
          </a:p>
          <a:p>
            <a:pPr marL="0" indent="0" eaLnBrk="1" hangingPunct="1">
              <a:lnSpc>
                <a:spcPct val="80000"/>
              </a:lnSpc>
              <a:buNone/>
            </a:pPr>
            <a:endParaRPr lang="en-US" sz="2800" b="1" dirty="0" smtClean="0">
              <a:solidFill>
                <a:srgbClr val="FF6600"/>
              </a:solidFill>
              <a:latin typeface="Arial" charset="0"/>
              <a:ea typeface="ＭＳ Ｐゴシック" charset="0"/>
              <a:cs typeface="ＭＳ Ｐゴシック" charset="0"/>
            </a:endParaRPr>
          </a:p>
          <a:p>
            <a:pPr marL="0" indent="0" eaLnBrk="1" hangingPunct="1">
              <a:lnSpc>
                <a:spcPct val="80000"/>
              </a:lnSpc>
              <a:buNone/>
            </a:pPr>
            <a:r>
              <a:rPr lang="en-US" sz="2800" b="1" dirty="0" smtClean="0">
                <a:solidFill>
                  <a:srgbClr val="FF6600"/>
                </a:solidFill>
                <a:latin typeface="Arial" charset="0"/>
                <a:ea typeface="ＭＳ Ｐゴシック" charset="0"/>
                <a:cs typeface="ＭＳ Ｐゴシック" charset="0"/>
              </a:rPr>
              <a:t>Please </a:t>
            </a:r>
            <a:r>
              <a:rPr lang="en-US" sz="2800" b="1" dirty="0">
                <a:solidFill>
                  <a:srgbClr val="FF6600"/>
                </a:solidFill>
                <a:latin typeface="Arial" charset="0"/>
                <a:ea typeface="ＭＳ Ｐゴシック" charset="0"/>
                <a:cs typeface="ＭＳ Ｐゴシック" charset="0"/>
              </a:rPr>
              <a:t>read the drafts!</a:t>
            </a:r>
          </a:p>
          <a:p>
            <a:pPr lvl="1" eaLnBrk="1" hangingPunct="1">
              <a:lnSpc>
                <a:spcPct val="80000"/>
              </a:lnSpc>
            </a:pPr>
            <a:endParaRPr lang="en-US" dirty="0">
              <a:latin typeface="Arial" charset="0"/>
              <a:ea typeface="ＭＳ Ｐゴシック" charset="0"/>
              <a:cs typeface="ＭＳ Ｐゴシック" charset="0"/>
            </a:endParaRPr>
          </a:p>
        </p:txBody>
      </p:sp>
      <p:sp>
        <p:nvSpPr>
          <p:cNvPr id="2662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66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10E707-C3F7-3344-8114-E6881C95C56E}" type="slidenum">
              <a:rPr lang="en-US" sz="1400"/>
              <a:pPr eaLnBrk="1" hangingPunct="1"/>
              <a:t>6</a:t>
            </a:fld>
            <a:endParaRPr lang="en-US" sz="1400"/>
          </a:p>
        </p:txBody>
      </p:sp>
    </p:spTree>
    <p:extLst>
      <p:ext uri="{BB962C8B-B14F-4D97-AF65-F5344CB8AC3E}">
        <p14:creationId xmlns:p14="http://schemas.microsoft.com/office/powerpoint/2010/main" val="86977222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868362"/>
          </a:xfrm>
        </p:spPr>
        <p:txBody>
          <a:bodyPr/>
          <a:lstStyle/>
          <a:p>
            <a:r>
              <a:rPr lang="en-US" b="1" dirty="0">
                <a:solidFill>
                  <a:srgbClr val="0000FF"/>
                </a:solidFill>
                <a:latin typeface="Arial" charset="0"/>
                <a:ea typeface="ＭＳ Ｐゴシック" charset="0"/>
                <a:cs typeface="ＭＳ Ｐゴシック" charset="0"/>
              </a:rPr>
              <a:t>Document </a:t>
            </a:r>
            <a:r>
              <a:rPr lang="en-US" b="1" dirty="0" smtClean="0">
                <a:solidFill>
                  <a:srgbClr val="0000FF"/>
                </a:solidFill>
                <a:latin typeface="Arial" charset="0"/>
                <a:ea typeface="ＭＳ Ｐゴシック" charset="0"/>
                <a:cs typeface="ＭＳ Ｐゴシック" charset="0"/>
              </a:rPr>
              <a:t>Status</a:t>
            </a:r>
            <a:endParaRPr lang="en-US" dirty="0">
              <a:latin typeface="Arial" charset="0"/>
              <a:ea typeface="ＭＳ Ｐゴシック" charset="0"/>
              <a:cs typeface="ＭＳ Ｐゴシック" charset="0"/>
            </a:endParaRPr>
          </a:p>
        </p:txBody>
      </p:sp>
      <p:sp>
        <p:nvSpPr>
          <p:cNvPr id="27650" name="Content Placeholder 2"/>
          <p:cNvSpPr>
            <a:spLocks noGrp="1"/>
          </p:cNvSpPr>
          <p:nvPr>
            <p:ph idx="1"/>
          </p:nvPr>
        </p:nvSpPr>
        <p:spPr>
          <a:xfrm>
            <a:off x="457200" y="1143000"/>
            <a:ext cx="8229600" cy="4983163"/>
          </a:xfrm>
        </p:spPr>
        <p:txBody>
          <a:bodyPr/>
          <a:lstStyle/>
          <a:p>
            <a:pPr marL="0" indent="0" eaLnBrk="1" hangingPunct="1">
              <a:buNone/>
              <a:defRPr/>
            </a:pPr>
            <a:r>
              <a:rPr lang="en-US" dirty="0" smtClean="0">
                <a:latin typeface="Arial" charset="0"/>
                <a:ea typeface="ＭＳ Ｐゴシック" charset="0"/>
                <a:cs typeface="ＭＳ Ｐゴシック" charset="0"/>
              </a:rPr>
              <a:t>Other TRILL WG Drafts</a:t>
            </a:r>
          </a:p>
          <a:p>
            <a:pPr lvl="1" eaLnBrk="1" hangingPunct="1">
              <a:defRPr/>
            </a:pPr>
            <a:r>
              <a:rPr lang="en-US" dirty="0" smtClean="0">
                <a:latin typeface="Arial" charset="0"/>
                <a:ea typeface="ＭＳ Ｐゴシック" charset="0"/>
                <a:cs typeface="ＭＳ Ｐゴシック" charset="0"/>
              </a:rPr>
              <a:t>draft-ietf-trill-cmt-01.txt</a:t>
            </a:r>
          </a:p>
          <a:p>
            <a:pPr lvl="1" eaLnBrk="1" hangingPunct="1">
              <a:defRPr/>
            </a:pPr>
            <a:r>
              <a:rPr lang="en-US" dirty="0" smtClean="0">
                <a:latin typeface="Arial" charset="0"/>
                <a:ea typeface="ＭＳ Ｐゴシック" charset="0"/>
                <a:cs typeface="ＭＳ Ｐゴシック" charset="0"/>
              </a:rPr>
              <a:t>draft-ietf-trill-esadi-02.txt</a:t>
            </a:r>
          </a:p>
          <a:p>
            <a:pPr lvl="1" eaLnBrk="1" hangingPunct="1">
              <a:defRPr/>
            </a:pPr>
            <a:r>
              <a:rPr lang="en-US" dirty="0" smtClean="0">
                <a:solidFill>
                  <a:srgbClr val="000000"/>
                </a:solidFill>
                <a:latin typeface="Arial" charset="0"/>
                <a:ea typeface="ＭＳ Ｐゴシック" charset="0"/>
                <a:cs typeface="ＭＳ Ｐゴシック" charset="0"/>
              </a:rPr>
              <a:t>draft</a:t>
            </a:r>
            <a:r>
              <a:rPr lang="en-US" dirty="0">
                <a:solidFill>
                  <a:srgbClr val="000000"/>
                </a:solidFill>
                <a:latin typeface="Arial" charset="0"/>
                <a:ea typeface="ＭＳ Ｐゴシック" charset="0"/>
                <a:cs typeface="ＭＳ Ｐゴシック" charset="0"/>
              </a:rPr>
              <a:t>-ietf-trill-oam-framework-03.</a:t>
            </a:r>
            <a:r>
              <a:rPr lang="en-US" dirty="0" smtClean="0">
                <a:solidFill>
                  <a:srgbClr val="000000"/>
                </a:solidFill>
                <a:latin typeface="Arial" charset="0"/>
                <a:ea typeface="ＭＳ Ｐゴシック" charset="0"/>
                <a:cs typeface="ＭＳ Ｐゴシック" charset="0"/>
              </a:rPr>
              <a:t>txt</a:t>
            </a:r>
            <a:endParaRPr lang="en-US" dirty="0">
              <a:solidFill>
                <a:srgbClr val="000000"/>
              </a:solidFill>
              <a:latin typeface="Arial" charset="0"/>
              <a:ea typeface="ＭＳ Ｐゴシック" charset="0"/>
              <a:cs typeface="ＭＳ Ｐゴシック" charset="0"/>
            </a:endParaRPr>
          </a:p>
          <a:p>
            <a:pPr lvl="1" eaLnBrk="1" hangingPunct="1">
              <a:defRPr/>
            </a:pPr>
            <a:r>
              <a:rPr lang="en-US" sz="2800" dirty="0" smtClean="0">
                <a:latin typeface="Arial" charset="0"/>
                <a:ea typeface="ＭＳ Ｐゴシック" charset="0"/>
                <a:cs typeface="ＭＳ Ｐゴシック" charset="0"/>
              </a:rPr>
              <a:t>draft</a:t>
            </a:r>
            <a:r>
              <a:rPr lang="en-US" sz="2800" dirty="0">
                <a:latin typeface="Arial" charset="0"/>
                <a:ea typeface="ＭＳ Ｐゴシック" charset="0"/>
                <a:cs typeface="ＭＳ Ｐゴシック" charset="0"/>
              </a:rPr>
              <a:t>-ietf-trill-rbridge-vlan-mapping-</a:t>
            </a:r>
            <a:r>
              <a:rPr lang="en-US" sz="2800" dirty="0" smtClean="0">
                <a:latin typeface="Arial" charset="0"/>
                <a:ea typeface="ＭＳ Ｐゴシック" charset="0"/>
                <a:cs typeface="ＭＳ Ｐゴシック" charset="0"/>
              </a:rPr>
              <a:t>08.txt</a:t>
            </a:r>
          </a:p>
          <a:p>
            <a:pPr eaLnBrk="1" hangingPunct="1">
              <a:defRPr/>
            </a:pPr>
            <a:r>
              <a:rPr lang="en-US" dirty="0" smtClean="0">
                <a:solidFill>
                  <a:srgbClr val="000000"/>
                </a:solidFill>
                <a:latin typeface="Arial" charset="0"/>
                <a:ea typeface="ＭＳ Ｐゴシック" charset="0"/>
                <a:cs typeface="ＭＳ Ｐゴシック" charset="0"/>
              </a:rPr>
              <a:t>In call for adoption as a TRILL WG Draft</a:t>
            </a:r>
          </a:p>
          <a:p>
            <a:pPr lvl="1" eaLnBrk="1" hangingPunct="1">
              <a:defRPr/>
            </a:pPr>
            <a:r>
              <a:rPr lang="en-US" dirty="0" smtClean="0">
                <a:solidFill>
                  <a:srgbClr val="000000"/>
                </a:solidFill>
                <a:latin typeface="Arial" charset="0"/>
                <a:ea typeface="ＭＳ Ｐゴシック" charset="0"/>
                <a:cs typeface="ＭＳ Ｐゴシック" charset="0"/>
              </a:rPr>
              <a:t>none</a:t>
            </a:r>
          </a:p>
          <a:p>
            <a:pPr marL="0" indent="0" eaLnBrk="1" hangingPunct="1">
              <a:buNone/>
              <a:defRPr/>
            </a:pPr>
            <a:endParaRPr lang="en-US" sz="2800" b="1" dirty="0" smtClean="0">
              <a:solidFill>
                <a:srgbClr val="FF6600"/>
              </a:solidFill>
              <a:latin typeface="Arial" charset="0"/>
              <a:ea typeface="ＭＳ Ｐゴシック" charset="0"/>
              <a:cs typeface="ＭＳ Ｐゴシック" charset="0"/>
            </a:endParaRPr>
          </a:p>
          <a:p>
            <a:pPr marL="0" indent="0" eaLnBrk="1" hangingPunct="1">
              <a:buNone/>
              <a:defRPr/>
            </a:pPr>
            <a:r>
              <a:rPr lang="en-US" sz="2800" b="1" dirty="0" smtClean="0">
                <a:solidFill>
                  <a:srgbClr val="FF6600"/>
                </a:solidFill>
                <a:latin typeface="Arial" charset="0"/>
                <a:ea typeface="ＭＳ Ｐゴシック" charset="0"/>
                <a:cs typeface="ＭＳ Ｐゴシック" charset="0"/>
              </a:rPr>
              <a:t>Please read the drafts!</a:t>
            </a:r>
            <a:endParaRPr lang="en-US" sz="2800" b="1" dirty="0">
              <a:solidFill>
                <a:srgbClr val="FF6600"/>
              </a:solidFill>
              <a:latin typeface="Arial" charset="0"/>
              <a:ea typeface="ＭＳ Ｐゴシック" charset="0"/>
              <a:cs typeface="ＭＳ Ｐゴシック" charset="0"/>
            </a:endParaRPr>
          </a:p>
        </p:txBody>
      </p:sp>
      <p:sp>
        <p:nvSpPr>
          <p:cNvPr id="2662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66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10E707-C3F7-3344-8114-E6881C95C56E}" type="slidenum">
              <a:rPr lang="en-US" sz="1400"/>
              <a:pPr eaLnBrk="1" hangingPunct="1"/>
              <a:t>7</a:t>
            </a:fld>
            <a:endParaRPr lang="en-US" sz="1400"/>
          </a:p>
        </p:txBody>
      </p:sp>
    </p:spTree>
    <p:extLst>
      <p:ext uri="{BB962C8B-B14F-4D97-AF65-F5344CB8AC3E}">
        <p14:creationId xmlns:p14="http://schemas.microsoft.com/office/powerpoint/2010/main" val="133107185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868362"/>
          </a:xfrm>
        </p:spPr>
        <p:txBody>
          <a:bodyPr/>
          <a:lstStyle/>
          <a:p>
            <a:r>
              <a:rPr lang="en-US" b="1" dirty="0">
                <a:solidFill>
                  <a:srgbClr val="0000FF"/>
                </a:solidFill>
                <a:latin typeface="Arial" charset="0"/>
                <a:ea typeface="ＭＳ Ｐゴシック" charset="0"/>
                <a:cs typeface="ＭＳ Ｐゴシック" charset="0"/>
              </a:rPr>
              <a:t>Document </a:t>
            </a:r>
            <a:r>
              <a:rPr lang="en-US" b="1" dirty="0" smtClean="0">
                <a:solidFill>
                  <a:srgbClr val="0000FF"/>
                </a:solidFill>
                <a:latin typeface="Arial" charset="0"/>
                <a:ea typeface="ＭＳ Ｐゴシック" charset="0"/>
                <a:cs typeface="ＭＳ Ｐゴシック" charset="0"/>
              </a:rPr>
              <a:t>Status</a:t>
            </a:r>
            <a:endParaRPr lang="en-US" dirty="0">
              <a:latin typeface="Arial" charset="0"/>
              <a:ea typeface="ＭＳ Ｐゴシック" charset="0"/>
              <a:cs typeface="ＭＳ Ｐゴシック" charset="0"/>
            </a:endParaRPr>
          </a:p>
        </p:txBody>
      </p:sp>
      <p:sp>
        <p:nvSpPr>
          <p:cNvPr id="27650" name="Content Placeholder 2"/>
          <p:cNvSpPr>
            <a:spLocks noGrp="1"/>
          </p:cNvSpPr>
          <p:nvPr>
            <p:ph idx="1"/>
          </p:nvPr>
        </p:nvSpPr>
        <p:spPr>
          <a:xfrm>
            <a:off x="457200" y="1143000"/>
            <a:ext cx="8229600" cy="4983163"/>
          </a:xfrm>
        </p:spPr>
        <p:txBody>
          <a:bodyPr/>
          <a:lstStyle/>
          <a:p>
            <a:pPr marL="0" indent="0" eaLnBrk="1" hangingPunct="1">
              <a:buNone/>
              <a:defRPr/>
            </a:pPr>
            <a:endParaRPr lang="en-US" dirty="0" smtClean="0">
              <a:latin typeface="Arial" charset="0"/>
              <a:ea typeface="ＭＳ Ｐゴシック" charset="0"/>
              <a:cs typeface="ＭＳ Ｐゴシック" charset="0"/>
            </a:endParaRPr>
          </a:p>
          <a:p>
            <a:pPr marL="0" indent="0" eaLnBrk="1" hangingPunct="1">
              <a:buNone/>
              <a:defRPr/>
            </a:pPr>
            <a:r>
              <a:rPr lang="en-US" dirty="0" smtClean="0">
                <a:latin typeface="Arial" charset="0"/>
                <a:ea typeface="ＭＳ Ｐゴシック" charset="0"/>
                <a:cs typeface="ＭＳ Ｐゴシック" charset="0"/>
              </a:rPr>
              <a:t>TRILL Related WG Drafts </a:t>
            </a:r>
            <a:r>
              <a:rPr lang="en-US" dirty="0">
                <a:latin typeface="Arial" charset="0"/>
                <a:ea typeface="ＭＳ Ｐゴシック" charset="0"/>
                <a:cs typeface="ＭＳ Ｐゴシック" charset="0"/>
              </a:rPr>
              <a:t>in Other </a:t>
            </a:r>
            <a:r>
              <a:rPr lang="en-US" dirty="0" smtClean="0">
                <a:latin typeface="Arial" charset="0"/>
                <a:ea typeface="ＭＳ Ｐゴシック" charset="0"/>
                <a:cs typeface="ＭＳ Ｐゴシック" charset="0"/>
              </a:rPr>
              <a:t>WGs</a:t>
            </a:r>
          </a:p>
          <a:p>
            <a:pPr lvl="1" eaLnBrk="1" hangingPunct="1">
              <a:defRPr/>
            </a:pPr>
            <a:r>
              <a:rPr lang="en-US" dirty="0" smtClean="0">
                <a:latin typeface="Arial" charset="0"/>
                <a:ea typeface="ＭＳ Ｐゴシック" charset="0"/>
                <a:cs typeface="ＭＳ Ｐゴシック" charset="0"/>
              </a:rPr>
              <a:t>draft-ietf-isis-rfc6326bis-00.txt</a:t>
            </a:r>
          </a:p>
          <a:p>
            <a:pPr lvl="1" eaLnBrk="1" hangingPunct="1">
              <a:defRPr/>
            </a:pPr>
            <a:endParaRPr lang="en-US" dirty="0" smtClean="0">
              <a:latin typeface="Arial" charset="0"/>
              <a:ea typeface="ＭＳ Ｐゴシック" charset="0"/>
              <a:cs typeface="ＭＳ Ｐゴシック" charset="0"/>
            </a:endParaRPr>
          </a:p>
          <a:p>
            <a:pPr marL="0" indent="0" eaLnBrk="1" hangingPunct="1">
              <a:buNone/>
              <a:defRPr/>
            </a:pPr>
            <a:r>
              <a:rPr lang="en-US" sz="2800" b="1" dirty="0" smtClean="0">
                <a:solidFill>
                  <a:srgbClr val="FF6600"/>
                </a:solidFill>
                <a:latin typeface="Arial" charset="0"/>
                <a:ea typeface="ＭＳ Ｐゴシック" charset="0"/>
                <a:cs typeface="ＭＳ Ｐゴシック" charset="0"/>
              </a:rPr>
              <a:t>Please read the drafts!</a:t>
            </a:r>
            <a:endParaRPr lang="en-US" sz="2800" b="1" dirty="0">
              <a:solidFill>
                <a:srgbClr val="FF6600"/>
              </a:solidFill>
              <a:latin typeface="Arial" charset="0"/>
              <a:ea typeface="ＭＳ Ｐゴシック" charset="0"/>
              <a:cs typeface="ＭＳ Ｐゴシック" charset="0"/>
            </a:endParaRPr>
          </a:p>
        </p:txBody>
      </p:sp>
      <p:sp>
        <p:nvSpPr>
          <p:cNvPr id="2662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smtClean="0"/>
              <a:t>March 2013</a:t>
            </a:r>
            <a:endParaRPr lang="en-US" sz="1400"/>
          </a:p>
        </p:txBody>
      </p:sp>
      <p:sp>
        <p:nvSpPr>
          <p:cNvPr id="266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IETF TRILL WG</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10E707-C3F7-3344-8114-E6881C95C56E}" type="slidenum">
              <a:rPr lang="en-US" sz="1400"/>
              <a:pPr eaLnBrk="1" hangingPunct="1"/>
              <a:t>8</a:t>
            </a:fld>
            <a:endParaRPr lang="en-US" sz="1400"/>
          </a:p>
        </p:txBody>
      </p:sp>
    </p:spTree>
    <p:extLst>
      <p:ext uri="{BB962C8B-B14F-4D97-AF65-F5344CB8AC3E}">
        <p14:creationId xmlns:p14="http://schemas.microsoft.com/office/powerpoint/2010/main" val="262492336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FF"/>
                </a:solidFill>
                <a:latin typeface="Arial" charset="0"/>
                <a:ea typeface="ＭＳ Ｐゴシック" charset="0"/>
                <a:cs typeface="ＭＳ Ｐゴシック" charset="0"/>
              </a:rPr>
              <a:t>Document Status</a:t>
            </a:r>
            <a:endParaRPr lang="en-US" dirty="0"/>
          </a:p>
        </p:txBody>
      </p:sp>
      <p:sp>
        <p:nvSpPr>
          <p:cNvPr id="3" name="Content Placeholder 2"/>
          <p:cNvSpPr>
            <a:spLocks noGrp="1"/>
          </p:cNvSpPr>
          <p:nvPr>
            <p:ph idx="1"/>
          </p:nvPr>
        </p:nvSpPr>
        <p:spPr/>
        <p:txBody>
          <a:bodyPr/>
          <a:lstStyle/>
          <a:p>
            <a:pPr marL="342900" lvl="1" indent="-342900">
              <a:buFontTx/>
              <a:buChar char="•"/>
            </a:pPr>
            <a:r>
              <a:rPr lang="en-US" dirty="0">
                <a:latin typeface="Arial" charset="0"/>
                <a:ea typeface="ＭＳ Ｐゴシック" charset="0"/>
                <a:cs typeface="ＭＳ Ｐゴシック" charset="0"/>
              </a:rPr>
              <a:t>draft-ietf-trill-directory-framework-04.</a:t>
            </a:r>
            <a:r>
              <a:rPr lang="en-US" dirty="0" smtClean="0">
                <a:latin typeface="Arial" charset="0"/>
                <a:ea typeface="ＭＳ Ｐゴシック" charset="0"/>
                <a:cs typeface="ＭＳ Ｐゴシック" charset="0"/>
              </a:rPr>
              <a:t>txt</a:t>
            </a:r>
          </a:p>
          <a:p>
            <a:pPr marL="342900" lvl="1" indent="-342900">
              <a:buFontTx/>
              <a:buChar char="•"/>
            </a:pPr>
            <a:endParaRPr lang="en-US" dirty="0">
              <a:latin typeface="Arial" charset="0"/>
              <a:ea typeface="ＭＳ Ｐゴシック" charset="0"/>
              <a:cs typeface="ＭＳ Ｐゴシック" charset="0"/>
            </a:endParaRPr>
          </a:p>
          <a:p>
            <a:r>
              <a:rPr lang="en-US" sz="2800" dirty="0" smtClean="0"/>
              <a:t>Note that there is an IPR disclosure on this as a personal draft:</a:t>
            </a:r>
          </a:p>
          <a:p>
            <a:pPr lvl="1"/>
            <a:r>
              <a:rPr lang="en-US" sz="2400" dirty="0">
                <a:hlinkClick r:id="rId2"/>
              </a:rPr>
              <a:t>https://datatracker.ietf.org/ipr/1788</a:t>
            </a:r>
            <a:r>
              <a:rPr lang="en-US" sz="2400" dirty="0" smtClean="0">
                <a:hlinkClick r:id="rId2"/>
              </a:rPr>
              <a:t>/</a:t>
            </a:r>
            <a:endParaRPr lang="en-US" sz="2400" dirty="0" smtClean="0"/>
          </a:p>
          <a:p>
            <a:pPr lvl="1"/>
            <a:endParaRPr lang="en-US" sz="2400" dirty="0" smtClean="0"/>
          </a:p>
          <a:p>
            <a:r>
              <a:rPr lang="en-US" sz="2800" dirty="0" smtClean="0"/>
              <a:t>This has been re-filed against the IETF draft but has not yet appeared in the disclosure database.</a:t>
            </a:r>
          </a:p>
          <a:p>
            <a:pPr lvl="1"/>
            <a:endParaRPr lang="en-US" sz="2400" dirty="0"/>
          </a:p>
        </p:txBody>
      </p:sp>
      <p:sp>
        <p:nvSpPr>
          <p:cNvPr id="4" name="Date Placeholder 3"/>
          <p:cNvSpPr>
            <a:spLocks noGrp="1"/>
          </p:cNvSpPr>
          <p:nvPr>
            <p:ph type="dt" sz="half" idx="10"/>
          </p:nvPr>
        </p:nvSpPr>
        <p:spPr/>
        <p:txBody>
          <a:bodyPr/>
          <a:lstStyle/>
          <a:p>
            <a:pPr>
              <a:defRPr/>
            </a:pPr>
            <a:r>
              <a:rPr lang="en-US" smtClean="0"/>
              <a:t>March 2013</a:t>
            </a:r>
            <a:endParaRPr lang="en-US"/>
          </a:p>
        </p:txBody>
      </p:sp>
      <p:sp>
        <p:nvSpPr>
          <p:cNvPr id="5" name="Footer Placeholder 4"/>
          <p:cNvSpPr>
            <a:spLocks noGrp="1"/>
          </p:cNvSpPr>
          <p:nvPr>
            <p:ph type="ftr" sz="quarter" idx="11"/>
          </p:nvPr>
        </p:nvSpPr>
        <p:spPr/>
        <p:txBody>
          <a:bodyPr/>
          <a:lstStyle/>
          <a:p>
            <a:pPr>
              <a:defRPr/>
            </a:pPr>
            <a:r>
              <a:rPr lang="en-US" smtClean="0"/>
              <a:t>IETF TRILL WG</a:t>
            </a:r>
            <a:endParaRPr lang="en-US"/>
          </a:p>
        </p:txBody>
      </p:sp>
      <p:sp>
        <p:nvSpPr>
          <p:cNvPr id="6" name="Slide Number Placeholder 5"/>
          <p:cNvSpPr>
            <a:spLocks noGrp="1"/>
          </p:cNvSpPr>
          <p:nvPr>
            <p:ph type="sldNum" sz="quarter" idx="12"/>
          </p:nvPr>
        </p:nvSpPr>
        <p:spPr/>
        <p:txBody>
          <a:bodyPr/>
          <a:lstStyle/>
          <a:p>
            <a:pPr>
              <a:defRPr/>
            </a:pPr>
            <a:fld id="{90D3B029-49DC-9641-A5E1-1AEC5D57CBDC}" type="slidenum">
              <a:rPr lang="en-US" smtClean="0"/>
              <a:pPr>
                <a:defRPr/>
              </a:pPr>
              <a:t>9</a:t>
            </a:fld>
            <a:endParaRPr lang="en-US"/>
          </a:p>
        </p:txBody>
      </p:sp>
    </p:spTree>
    <p:extLst>
      <p:ext uri="{BB962C8B-B14F-4D97-AF65-F5344CB8AC3E}">
        <p14:creationId xmlns:p14="http://schemas.microsoft.com/office/powerpoint/2010/main" val="207379638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47407</TotalTime>
  <Words>956</Words>
  <Application>Microsoft Macintosh PowerPoint</Application>
  <PresentationFormat>On-screen Show (4:3)</PresentationFormat>
  <Paragraphs>156</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TRILL Working Group</vt:lpstr>
      <vt:lpstr>Note Well !</vt:lpstr>
      <vt:lpstr>Agenda (1/2)</vt:lpstr>
      <vt:lpstr>Agenda (2/2)</vt:lpstr>
      <vt:lpstr>Document Status</vt:lpstr>
      <vt:lpstr>Document Status</vt:lpstr>
      <vt:lpstr>Document Status</vt:lpstr>
      <vt:lpstr>Document Status</vt:lpstr>
      <vt:lpstr>Document Status</vt:lpstr>
      <vt:lpstr>Milestones</vt:lpstr>
      <vt:lpstr>Milestones</vt:lpstr>
      <vt:lpstr>Milestones (cont.)</vt:lpstr>
    </vt:vector>
  </TitlesOfParts>
  <Company>Motorola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TRILL Working Group</dc:title>
  <dc:creator>Donald E. Eastlake 3rd</dc:creator>
  <cp:lastModifiedBy>Donald Eastlake</cp:lastModifiedBy>
  <cp:revision>286</cp:revision>
  <cp:lastPrinted>2011-03-24T12:19:19Z</cp:lastPrinted>
  <dcterms:created xsi:type="dcterms:W3CDTF">2010-11-07T11:16:22Z</dcterms:created>
  <dcterms:modified xsi:type="dcterms:W3CDTF">2013-03-12T17:43:39Z</dcterms:modified>
</cp:coreProperties>
</file>