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90" r:id="rId3"/>
    <p:sldId id="288" r:id="rId4"/>
    <p:sldId id="289" r:id="rId5"/>
    <p:sldId id="291" r:id="rId6"/>
    <p:sldId id="292" r:id="rId7"/>
    <p:sldId id="293" r:id="rId8"/>
    <p:sldId id="294" r:id="rId9"/>
    <p:sldId id="295" r:id="rId10"/>
    <p:sldId id="296" r:id="rId11"/>
    <p:sldId id="298" r:id="rId12"/>
    <p:sldId id="297" r:id="rId13"/>
    <p:sldId id="287" r:id="rId14"/>
    <p:sldId id="270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86" autoAdjust="0"/>
    <p:restoredTop sz="85814" autoAdjust="0"/>
  </p:normalViewPr>
  <p:slideViewPr>
    <p:cSldViewPr>
      <p:cViewPr varScale="1">
        <p:scale>
          <a:sx n="80" d="100"/>
          <a:sy n="80" d="100"/>
        </p:scale>
        <p:origin x="-96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6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3DE20-5A18-43B0-9811-1DBF9FEEF8D6}" type="datetimeFigureOut">
              <a:rPr lang="zh-CN" altLang="en-US" smtClean="0"/>
              <a:pPr/>
              <a:t>3/9/13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B2885-B98D-439F-8010-7F9D7B91A1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7800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B2885-B98D-439F-8010-7F9D7B91A12A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7ED3-C046-450F-8979-F5BDB7D382F9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>
            <a:lvl1pPr>
              <a:defRPr lang="en-US" altLang="zh-CN" sz="1100" smtClean="0"/>
            </a:lvl1pPr>
          </a:lstStyle>
          <a:p>
            <a:r>
              <a:rPr lang="en-US" dirty="0" smtClean="0"/>
              <a:t>Problem Statement: TRILL Active/Active Edge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>
          <a:xfrm>
            <a:off x="3124200" y="6356350"/>
            <a:ext cx="3031976" cy="365125"/>
          </a:xfrm>
        </p:spPr>
        <p:txBody>
          <a:bodyPr/>
          <a:lstStyle>
            <a:lvl1pPr>
              <a:defRPr lang="en-US" altLang="zh-CN" sz="1100" smtClean="0"/>
            </a:lvl1pPr>
          </a:lstStyle>
          <a:p>
            <a:r>
              <a:rPr lang="en-US" dirty="0" smtClean="0"/>
              <a:t>Problem Statement: TRILL Active/Active Edge</a:t>
            </a:r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A9A32-5188-47A3-8477-0C6D8A0DCC1B}" type="datetime1">
              <a:rPr lang="zh-CN" altLang="en-US" smtClean="0"/>
              <a:pPr/>
              <a:t>3/9/13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Problem Statement: TRILL Active/Active Edge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Problem Statement: </a:t>
            </a:r>
            <a:br>
              <a:rPr lang="en-US" altLang="zh-CN" dirty="0" smtClean="0"/>
            </a:br>
            <a:r>
              <a:rPr lang="en-US" altLang="zh-CN" dirty="0" smtClean="0"/>
              <a:t>TRILL Active/Active Edge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87624" y="388620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altLang="zh-CN" dirty="0" smtClean="0"/>
              <a:t>draft-zhang-trill-aggregation-03.txt</a:t>
            </a:r>
          </a:p>
          <a:p>
            <a:pPr algn="r"/>
            <a:r>
              <a:rPr lang="en-US" altLang="zh-CN" dirty="0" err="1" smtClean="0"/>
              <a:t>Mingui</a:t>
            </a:r>
            <a:r>
              <a:rPr lang="en-US" altLang="zh-CN" dirty="0" smtClean="0"/>
              <a:t> Zhang </a:t>
            </a:r>
          </a:p>
          <a:p>
            <a:pPr algn="r"/>
            <a:r>
              <a:rPr lang="en-US" altLang="zh-CN" dirty="0" smtClean="0"/>
              <a:t>Donald Eastlake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Failures and Self-healing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The failure of a component link/node of the active/active edge group will be handled by </a:t>
            </a:r>
            <a:r>
              <a:rPr lang="en-US" altLang="zh-CN" dirty="0" smtClean="0"/>
              <a:t>ISIS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This provides the self-healing characteristic of the edge group.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</a:t>
            </a:r>
            <a:r>
              <a:rPr lang="en-US" altLang="zh-CN" dirty="0" smtClean="0"/>
              <a:t>Reverse Path Forwarding Check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6635080" cy="434907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According to </a:t>
            </a:r>
            <a:r>
              <a:rPr lang="en-US" altLang="zh-CN" dirty="0" smtClean="0"/>
              <a:t>RFC 6325</a:t>
            </a:r>
            <a:r>
              <a:rPr lang="en-US" altLang="zh-CN" dirty="0" smtClean="0"/>
              <a:t>, RBridges MUST drop multicast frames that fail the RPFC.</a:t>
            </a:r>
          </a:p>
          <a:p>
            <a:r>
              <a:rPr lang="en-US" altLang="zh-CN" dirty="0" smtClean="0"/>
              <a:t>For the distribution tree on the left, multicast frames from RBv should only come from the port of </a:t>
            </a:r>
            <a:r>
              <a:rPr lang="en-US" altLang="zh-CN" dirty="0" err="1" smtClean="0"/>
              <a:t>RBi</a:t>
            </a:r>
            <a:r>
              <a:rPr lang="en-US" altLang="zh-CN" dirty="0" smtClean="0"/>
              <a:t> connecting to RB1.</a:t>
            </a:r>
          </a:p>
          <a:p>
            <a:r>
              <a:rPr lang="en-US" altLang="zh-CN" dirty="0" smtClean="0"/>
              <a:t>If RB2 uses this distribution tree to ingress multicast frame,</a:t>
            </a:r>
            <a:r>
              <a:rPr lang="zh-CN" altLang="en-US" dirty="0" smtClean="0"/>
              <a:t> </a:t>
            </a:r>
            <a:r>
              <a:rPr lang="en-US" altLang="zh-CN" dirty="0" smtClean="0"/>
              <a:t>these frames will be discarded by </a:t>
            </a:r>
            <a:r>
              <a:rPr lang="en-US" altLang="zh-CN" dirty="0" err="1" smtClean="0"/>
              <a:t>RBi</a:t>
            </a:r>
            <a:r>
              <a:rPr lang="en-US" altLang="zh-CN" dirty="0" smtClean="0"/>
              <a:t>.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44587" t="35550" r="47144" b="52165"/>
          <a:stretch>
            <a:fillRect/>
          </a:stretch>
        </p:blipFill>
        <p:spPr bwMode="auto">
          <a:xfrm>
            <a:off x="7108897" y="2348880"/>
            <a:ext cx="1783583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 </a:t>
            </a:r>
            <a:r>
              <a:rPr lang="en-US" altLang="zh-CN" dirty="0" smtClean="0"/>
              <a:t>Reverse Path Forwarding Check (cont.)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Leverage the feature that one RBridge can compute multiple Distribution Trees.</a:t>
            </a:r>
          </a:p>
          <a:p>
            <a:r>
              <a:rPr lang="en-US" altLang="zh-CN" dirty="0" smtClean="0"/>
              <a:t>Each member RBridge gets an unique distribution tree [CMT].</a:t>
            </a:r>
          </a:p>
          <a:p>
            <a:r>
              <a:rPr lang="en-US" altLang="zh-CN" dirty="0" smtClean="0"/>
              <a:t>This avoids the RPFC issue.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38090" t="55395" r="38285" b="20035"/>
          <a:stretch>
            <a:fillRect/>
          </a:stretch>
        </p:blipFill>
        <p:spPr bwMode="auto">
          <a:xfrm>
            <a:off x="5266646" y="3789040"/>
            <a:ext cx="387735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Next Step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WG adoption.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9639C-4FC1-4163-9804-CA2F383D2000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Problem Statement: TRILL Active/Active Edge</a:t>
            </a:r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457200" y="299695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Thanks!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CN" smtClean="0"/>
              <a:t>Problem Statement: TRILL Active/Active Edge</a:t>
            </a:r>
            <a:endParaRPr lang="zh-CN" altLang="en-US" dirty="0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8D41A-4A90-498F-BBDC-DBC46D56A885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5554960" cy="4493096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An MCLAG </a:t>
            </a:r>
            <a:r>
              <a:rPr lang="en-US" altLang="zh-CN" dirty="0" smtClean="0"/>
              <a:t>link is used to connect an edge device to multiple RBridges.</a:t>
            </a:r>
          </a:p>
          <a:p>
            <a:r>
              <a:rPr lang="en-US" altLang="zh-CN" dirty="0" smtClean="0"/>
              <a:t>The edge RBridge group is represented by a virtual RBridge RBv </a:t>
            </a:r>
          </a:p>
          <a:p>
            <a:r>
              <a:rPr lang="en-US" altLang="zh-CN" dirty="0" smtClean="0"/>
              <a:t>All member RBridges use RBv as the ingress nickname in TRILL data encapsulation to avoid the MAC move issue at the remote RBridges.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46950" t="27045" r="28835" b="26651"/>
          <a:stretch>
            <a:fillRect/>
          </a:stretch>
        </p:blipFill>
        <p:spPr bwMode="auto">
          <a:xfrm>
            <a:off x="5832648" y="1700808"/>
            <a:ext cx="3203848" cy="3828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Purpose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Provide edge devices with active/active connection to multiple RBridges</a:t>
            </a:r>
          </a:p>
          <a:p>
            <a:pPr lvl="1"/>
            <a:r>
              <a:rPr lang="en-US" altLang="zh-CN" dirty="0" smtClean="0"/>
              <a:t>Increase the reliability of TRILL edge</a:t>
            </a:r>
          </a:p>
          <a:p>
            <a:pPr lvl="1"/>
            <a:r>
              <a:rPr lang="en-US" altLang="zh-CN" dirty="0" smtClean="0"/>
              <a:t>Increase the access bandwidth of RBridge campus</a:t>
            </a:r>
          </a:p>
          <a:p>
            <a:r>
              <a:rPr lang="en-US" altLang="zh-CN" dirty="0" smtClean="0"/>
              <a:t>It’s different from the Active/Standby connection for LAN links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Frame Processing: Unicast Ingressing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Encapsulate native frames using RBv as their ingress nickname.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Remote RBridges will regard the RBv as the egress RBridge for the edge node. 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Frame Processing: Unicast Egressing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Member RBridges should egress TRILL data frames whose egress nickname is RBv.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Discard frames whose ingress nickname is RBv to avoid loops.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Frame Processing: Multicast Ingressing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Member RBridges encapsulate the native frames using RBv as their ingress nickname.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Member RBridges must not share a distribution tree to avoid the Reverse Path Forwarding Check issue.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Frame Processing: Multicast Egressing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Only one member RBridge can egress a data frame. This avoids duplication.</a:t>
            </a:r>
          </a:p>
          <a:p>
            <a:pPr>
              <a:buNone/>
            </a:pPr>
            <a:endParaRPr lang="en-US" altLang="zh-CN" dirty="0" smtClean="0"/>
          </a:p>
          <a:p>
            <a:r>
              <a:rPr lang="en-US" altLang="zh-CN" dirty="0" smtClean="0"/>
              <a:t>Discard frames whose ingress nickname is RBv to avoid loops.</a:t>
            </a:r>
          </a:p>
          <a:p>
            <a:endParaRPr lang="en-US" altLang="zh-CN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DRB and </a:t>
            </a:r>
            <a:r>
              <a:rPr lang="en-US" altLang="zh-CN" dirty="0" err="1" smtClean="0"/>
              <a:t>Pseudonode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Since there is no HELLO exchanging on the </a:t>
            </a:r>
            <a:r>
              <a:rPr lang="en-US" altLang="zh-CN" dirty="0" smtClean="0"/>
              <a:t>MCLAG </a:t>
            </a:r>
            <a:r>
              <a:rPr lang="en-US" altLang="zh-CN" dirty="0" smtClean="0"/>
              <a:t>link, member RBridges SHOULD have other signaling method to discover each other and elect the DRB.</a:t>
            </a:r>
          </a:p>
          <a:p>
            <a:r>
              <a:rPr lang="en-US" altLang="zh-CN" dirty="0" smtClean="0"/>
              <a:t>Each </a:t>
            </a:r>
            <a:r>
              <a:rPr lang="en-US" altLang="zh-CN" dirty="0" smtClean="0"/>
              <a:t>MCLAG </a:t>
            </a:r>
            <a:r>
              <a:rPr lang="en-US" altLang="zh-CN" dirty="0" smtClean="0"/>
              <a:t>link should be allocated with a </a:t>
            </a:r>
            <a:r>
              <a:rPr lang="en-US" altLang="zh-CN" dirty="0" err="1" smtClean="0"/>
              <a:t>pseudonode</a:t>
            </a:r>
            <a:r>
              <a:rPr lang="en-US" altLang="zh-CN" dirty="0" smtClean="0"/>
              <a:t> nickname, otherwise, Component Links from Different </a:t>
            </a:r>
            <a:r>
              <a:rPr lang="en-US" altLang="zh-CN" dirty="0" smtClean="0"/>
              <a:t>MCLAG </a:t>
            </a:r>
            <a:r>
              <a:rPr lang="en-US" altLang="zh-CN" dirty="0" smtClean="0"/>
              <a:t>Links Cannot be Distinguished by the same RBridge.</a:t>
            </a:r>
          </a:p>
          <a:p>
            <a:endParaRPr lang="en-US" altLang="zh-CN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MAC Addresses Sharing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Northbound Sharing</a:t>
            </a:r>
          </a:p>
          <a:p>
            <a:pPr lvl="1"/>
            <a:r>
              <a:rPr lang="zh-CN" altLang="en-US" dirty="0" smtClean="0"/>
              <a:t> </a:t>
            </a:r>
            <a:r>
              <a:rPr lang="en-US" altLang="zh-CN" dirty="0" smtClean="0"/>
              <a:t>MAC address learnt from the local end node </a:t>
            </a:r>
          </a:p>
          <a:p>
            <a:r>
              <a:rPr lang="en-US" altLang="zh-CN" dirty="0" smtClean="0"/>
              <a:t>Southbound Sharing</a:t>
            </a:r>
          </a:p>
          <a:p>
            <a:pPr lvl="1"/>
            <a:r>
              <a:rPr lang="en-US" altLang="zh-CN" dirty="0" smtClean="0"/>
              <a:t>MAC addresses learnt from remote RBridges</a:t>
            </a:r>
          </a:p>
          <a:p>
            <a:r>
              <a:rPr lang="en-US" altLang="zh-CN" dirty="0" smtClean="0"/>
              <a:t>MAC Addresses Sharing helps to reduce the multicast frames.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28E53-281C-4BC3-851D-CB833A539231}" type="datetime1">
              <a:rPr lang="zh-CN" altLang="en-US" smtClean="0"/>
              <a:pPr/>
              <a:t>3/9/13</a:t>
            </a:fld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Problem Statement: TRILL Active/Active Edge</a:t>
            </a:r>
            <a:endParaRPr lang="en-US" altLang="zh-C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27866</TotalTime>
  <Words>603</Words>
  <Application>Microsoft Macintosh PowerPoint</Application>
  <PresentationFormat>On-screen Show (4:3)</PresentationFormat>
  <Paragraphs>100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主题</vt:lpstr>
      <vt:lpstr>Problem Statement:  TRILL Active/Active Edge</vt:lpstr>
      <vt:lpstr>Overview</vt:lpstr>
      <vt:lpstr>Purpose</vt:lpstr>
      <vt:lpstr>Frame Processing: Unicast Ingressing </vt:lpstr>
      <vt:lpstr>Frame Processing: Unicast Egressing </vt:lpstr>
      <vt:lpstr>Frame Processing: Multicast Ingressing </vt:lpstr>
      <vt:lpstr>Frame Processing: Multicast Egressing </vt:lpstr>
      <vt:lpstr>DRB and Pseudonode</vt:lpstr>
      <vt:lpstr>MAC Addresses Sharing</vt:lpstr>
      <vt:lpstr>Failures and Self-healing</vt:lpstr>
      <vt:lpstr> Reverse Path Forwarding Check </vt:lpstr>
      <vt:lpstr> Reverse Path Forwarding Check (cont.)</vt:lpstr>
      <vt:lpstr>Next Step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VLAN Load Balancing</dc:title>
  <cp:lastModifiedBy>Donald Eastlake III</cp:lastModifiedBy>
  <cp:revision>789</cp:revision>
  <dcterms:modified xsi:type="dcterms:W3CDTF">2013-03-09T18:09:56Z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(3)6pkrmKk7KyDqcdFDqzJ755LKOpCZMHLADT3DqXDIDICAhdupSlnLi+HhFMvyb9yffMIs4bXo_x000d_
LorRlHJMKEtd7Co90uxerDeYcG73SJIsDHlfE/yKSPmK1XDB/kj4SGAsozh2KYBGOBJ8esvU_x000d_
x3uDXrMoR4gLuLtwCOws4mWuIkVmwf9wX8PCSSKYGB9rmlubnktTybINOPSJQHXg4OF1YfSI_x000d_
6mdkTjqnNP31j8QE3v</vt:lpwstr>
  </property>
  <property fmtid="{D5CDD505-2E9C-101B-9397-08002B2CF9AE}" pid="3" name="_ms_pID_7253431">
    <vt:lpwstr>2V+FHVsQOW5noPkiXotb4bYx9rHlxdNZJj17c6qjqEoAZyj5gjTotD_x000d_
GFMDwVOAFjK6TJgFDjvoVtUi/dYCUoqShsnjxfaXIkMV0P64e4xndD14bkAI/HuuuwwDWUMk_x000d_
phr+x0q1ra0Jjlp2n03Uxr/19FSOjiiWDitsYBO6f+8KiYfyc3pfTq+TIQk/Ui13jZ55qnzh_x000d_
zGcmpxmQbsBeX8cnclmV2f/96uG0cRlVLKYV</vt:lpwstr>
  </property>
  <property fmtid="{D5CDD505-2E9C-101B-9397-08002B2CF9AE}" pid="4" name="_ms_pID_7253432">
    <vt:lpwstr>v0JYFtx1DJ5IJflxjl3ZhPM=</vt:lpwstr>
  </property>
  <property fmtid="{D5CDD505-2E9C-101B-9397-08002B2CF9AE}" pid="5" name="sflag">
    <vt:lpwstr>1362751854</vt:lpwstr>
  </property>
</Properties>
</file>