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56" r:id="rId2"/>
    <p:sldId id="268" r:id="rId3"/>
    <p:sldId id="271" r:id="rId4"/>
    <p:sldId id="273" r:id="rId5"/>
    <p:sldId id="275" r:id="rId6"/>
    <p:sldId id="276" r:id="rId7"/>
    <p:sldId id="277" r:id="rId8"/>
    <p:sldId id="278" r:id="rId9"/>
    <p:sldId id="280" r:id="rId10"/>
    <p:sldId id="282" r:id="rId11"/>
    <p:sldId id="283" r:id="rId12"/>
    <p:sldId id="281" r:id="rId13"/>
    <p:sldId id="279" r:id="rId14"/>
    <p:sldId id="272" r:id="rId15"/>
    <p:sldId id="285" r:id="rId16"/>
    <p:sldId id="263"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9" d="100"/>
          <a:sy n="99" d="100"/>
        </p:scale>
        <p:origin x="-83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en-US" dirty="0" smtClean="0"/>
              <a:t>March 2013</a:t>
            </a:r>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dirty="0" smtClean="0"/>
              <a:t>TRILL Directory Assistance Mechanisms</a:t>
            </a: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EDFA4B-6342-FC4F-9836-33D3E7CB2724}" type="slidenum">
              <a:rPr lang="en-US" smtClean="0"/>
              <a:t>‹#›</a:t>
            </a:fld>
            <a:endParaRPr lang="en-US" dirty="0"/>
          </a:p>
        </p:txBody>
      </p:sp>
    </p:spTree>
    <p:extLst>
      <p:ext uri="{BB962C8B-B14F-4D97-AF65-F5344CB8AC3E}">
        <p14:creationId xmlns:p14="http://schemas.microsoft.com/office/powerpoint/2010/main" val="1455893123"/>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US" dirty="0" smtClean="0"/>
              <a:t>March 2013</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dirty="0" smtClean="0"/>
              <a:t>TRILL Directory Assistance Mechanisms</a:t>
            </a: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0204D9-1941-B14E-884E-B4C12888E1D5}" type="slidenum">
              <a:rPr lang="en-US" smtClean="0"/>
              <a:t>‹#›</a:t>
            </a:fld>
            <a:endParaRPr lang="en-US" dirty="0"/>
          </a:p>
        </p:txBody>
      </p:sp>
    </p:spTree>
    <p:extLst>
      <p:ext uri="{BB962C8B-B14F-4D97-AF65-F5344CB8AC3E}">
        <p14:creationId xmlns:p14="http://schemas.microsoft.com/office/powerpoint/2010/main" val="3454000070"/>
      </p:ext>
    </p:extLst>
  </p:cSld>
  <p:clrMap bg1="lt1" tx1="dk1" bg2="lt2" tx2="dk2" accent1="accent1" accent2="accent2" accent3="accent3" accent4="accent4" accent5="accent5" accent6="accent6" hlink="hlink" folHlink="folHlink"/>
  <p:hf hdr="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0204D9-1941-B14E-884E-B4C12888E1D5}" type="slidenum">
              <a:rPr lang="en-US" smtClean="0"/>
              <a:t>1</a:t>
            </a:fld>
            <a:endParaRPr lang="en-US" dirty="0"/>
          </a:p>
        </p:txBody>
      </p:sp>
      <p:sp>
        <p:nvSpPr>
          <p:cNvPr id="5" name="Date Placeholder 4"/>
          <p:cNvSpPr>
            <a:spLocks noGrp="1"/>
          </p:cNvSpPr>
          <p:nvPr>
            <p:ph type="dt" idx="11"/>
          </p:nvPr>
        </p:nvSpPr>
        <p:spPr/>
        <p:txBody>
          <a:bodyPr/>
          <a:lstStyle/>
          <a:p>
            <a:r>
              <a:rPr lang="en-US" dirty="0" smtClean="0"/>
              <a:t>March 2013</a:t>
            </a:r>
            <a:endParaRPr lang="en-US" dirty="0"/>
          </a:p>
        </p:txBody>
      </p:sp>
      <p:sp>
        <p:nvSpPr>
          <p:cNvPr id="6" name="Footer Placeholder 5"/>
          <p:cNvSpPr>
            <a:spLocks noGrp="1"/>
          </p:cNvSpPr>
          <p:nvPr>
            <p:ph type="ftr" sz="quarter" idx="12"/>
          </p:nvPr>
        </p:nvSpPr>
        <p:spPr/>
        <p:txBody>
          <a:bodyPr/>
          <a:lstStyle/>
          <a:p>
            <a:r>
              <a:rPr lang="en-US" dirty="0" smtClean="0"/>
              <a:t>TRILL Directory Assistance Mechanisms</a:t>
            </a:r>
            <a:endParaRPr lang="en-US" dirty="0"/>
          </a:p>
        </p:txBody>
      </p:sp>
    </p:spTree>
    <p:extLst>
      <p:ext uri="{BB962C8B-B14F-4D97-AF65-F5344CB8AC3E}">
        <p14:creationId xmlns:p14="http://schemas.microsoft.com/office/powerpoint/2010/main" val="33516226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0204D9-1941-B14E-884E-B4C12888E1D5}" type="slidenum">
              <a:rPr lang="en-US" smtClean="0"/>
              <a:t>16</a:t>
            </a:fld>
            <a:endParaRPr lang="en-US" dirty="0"/>
          </a:p>
        </p:txBody>
      </p:sp>
      <p:sp>
        <p:nvSpPr>
          <p:cNvPr id="5" name="Date Placeholder 4"/>
          <p:cNvSpPr>
            <a:spLocks noGrp="1"/>
          </p:cNvSpPr>
          <p:nvPr>
            <p:ph type="dt" idx="11"/>
          </p:nvPr>
        </p:nvSpPr>
        <p:spPr/>
        <p:txBody>
          <a:bodyPr/>
          <a:lstStyle/>
          <a:p>
            <a:r>
              <a:rPr lang="en-US" dirty="0" smtClean="0"/>
              <a:t>March 2013</a:t>
            </a:r>
            <a:endParaRPr lang="en-US" dirty="0"/>
          </a:p>
        </p:txBody>
      </p:sp>
      <p:sp>
        <p:nvSpPr>
          <p:cNvPr id="6" name="Footer Placeholder 5"/>
          <p:cNvSpPr>
            <a:spLocks noGrp="1"/>
          </p:cNvSpPr>
          <p:nvPr>
            <p:ph type="ftr" sz="quarter" idx="12"/>
          </p:nvPr>
        </p:nvSpPr>
        <p:spPr/>
        <p:txBody>
          <a:bodyPr/>
          <a:lstStyle/>
          <a:p>
            <a:r>
              <a:rPr lang="en-US" dirty="0" smtClean="0"/>
              <a:t>TRILL Directory Assistance Mechanisms</a:t>
            </a:r>
            <a:endParaRPr lang="en-US" dirty="0"/>
          </a:p>
        </p:txBody>
      </p:sp>
    </p:spTree>
    <p:extLst>
      <p:ext uri="{BB962C8B-B14F-4D97-AF65-F5344CB8AC3E}">
        <p14:creationId xmlns:p14="http://schemas.microsoft.com/office/powerpoint/2010/main" val="3351622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a:t>
            </a:fld>
            <a:endParaRPr lang="en-US" dirty="0"/>
          </a:p>
        </p:txBody>
      </p:sp>
    </p:spTree>
    <p:extLst>
      <p:ext uri="{BB962C8B-B14F-4D97-AF65-F5344CB8AC3E}">
        <p14:creationId xmlns:p14="http://schemas.microsoft.com/office/powerpoint/2010/main" val="3970402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a:t>
            </a:fld>
            <a:endParaRPr lang="en-US" dirty="0"/>
          </a:p>
        </p:txBody>
      </p:sp>
    </p:spTree>
    <p:extLst>
      <p:ext uri="{BB962C8B-B14F-4D97-AF65-F5344CB8AC3E}">
        <p14:creationId xmlns:p14="http://schemas.microsoft.com/office/powerpoint/2010/main" val="1329387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a:t>
            </a:fld>
            <a:endParaRPr lang="en-US" dirty="0"/>
          </a:p>
        </p:txBody>
      </p:sp>
    </p:spTree>
    <p:extLst>
      <p:ext uri="{BB962C8B-B14F-4D97-AF65-F5344CB8AC3E}">
        <p14:creationId xmlns:p14="http://schemas.microsoft.com/office/powerpoint/2010/main" val="2181025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a:t>
            </a:fld>
            <a:endParaRPr lang="en-US" dirty="0"/>
          </a:p>
        </p:txBody>
      </p:sp>
    </p:spTree>
    <p:extLst>
      <p:ext uri="{BB962C8B-B14F-4D97-AF65-F5344CB8AC3E}">
        <p14:creationId xmlns:p14="http://schemas.microsoft.com/office/powerpoint/2010/main" val="885778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a:t>
            </a:fld>
            <a:endParaRPr lang="en-US" dirty="0"/>
          </a:p>
        </p:txBody>
      </p:sp>
    </p:spTree>
    <p:extLst>
      <p:ext uri="{BB962C8B-B14F-4D97-AF65-F5344CB8AC3E}">
        <p14:creationId xmlns:p14="http://schemas.microsoft.com/office/powerpoint/2010/main" val="1349321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dirty="0" smtClean="0"/>
              <a:t>March 2013</a:t>
            </a:r>
            <a:endParaRPr lang="en-US" dirty="0"/>
          </a:p>
        </p:txBody>
      </p:sp>
      <p:sp>
        <p:nvSpPr>
          <p:cNvPr id="6" name="Footer Placeholder 5"/>
          <p:cNvSpPr>
            <a:spLocks noGrp="1"/>
          </p:cNvSpPr>
          <p:nvPr>
            <p:ph type="ftr" sz="quarter" idx="11"/>
          </p:nvPr>
        </p:nvSpPr>
        <p:spPr/>
        <p:txBody>
          <a:bodyPr/>
          <a:lstStyle/>
          <a:p>
            <a:r>
              <a:rPr lang="en-US" dirty="0" smtClean="0"/>
              <a:t>TRILL Directory Assistance Mechanisms</a:t>
            </a:r>
            <a:endParaRPr lang="en-US" dirty="0"/>
          </a:p>
        </p:txBody>
      </p:sp>
      <p:sp>
        <p:nvSpPr>
          <p:cNvPr id="7" name="Slide Number Placeholder 6"/>
          <p:cNvSpPr>
            <a:spLocks noGrp="1"/>
          </p:cNvSpPr>
          <p:nvPr>
            <p:ph type="sldNum" sz="quarter" idx="12"/>
          </p:nvPr>
        </p:nvSpPr>
        <p:spPr/>
        <p:txBody>
          <a:bodyPr/>
          <a:lstStyle/>
          <a:p>
            <a:fld id="{B1497685-BE17-1549-A401-3EDD07D26934}" type="slidenum">
              <a:rPr lang="en-US" smtClean="0"/>
              <a:t>‹#›</a:t>
            </a:fld>
            <a:endParaRPr lang="en-US" dirty="0"/>
          </a:p>
        </p:txBody>
      </p:sp>
    </p:spTree>
    <p:extLst>
      <p:ext uri="{BB962C8B-B14F-4D97-AF65-F5344CB8AC3E}">
        <p14:creationId xmlns:p14="http://schemas.microsoft.com/office/powerpoint/2010/main" val="1053825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dirty="0" smtClean="0"/>
              <a:t>March 2013</a:t>
            </a:r>
            <a:endParaRPr lang="en-US" dirty="0"/>
          </a:p>
        </p:txBody>
      </p:sp>
      <p:sp>
        <p:nvSpPr>
          <p:cNvPr id="8" name="Footer Placeholder 7"/>
          <p:cNvSpPr>
            <a:spLocks noGrp="1"/>
          </p:cNvSpPr>
          <p:nvPr>
            <p:ph type="ftr" sz="quarter" idx="11"/>
          </p:nvPr>
        </p:nvSpPr>
        <p:spPr/>
        <p:txBody>
          <a:bodyPr/>
          <a:lstStyle/>
          <a:p>
            <a:r>
              <a:rPr lang="en-US" dirty="0" smtClean="0"/>
              <a:t>TRILL Directory Assistance Mechanisms</a:t>
            </a:r>
            <a:endParaRPr lang="en-US" dirty="0"/>
          </a:p>
        </p:txBody>
      </p:sp>
      <p:sp>
        <p:nvSpPr>
          <p:cNvPr id="9" name="Slide Number Placeholder 8"/>
          <p:cNvSpPr>
            <a:spLocks noGrp="1"/>
          </p:cNvSpPr>
          <p:nvPr>
            <p:ph type="sldNum" sz="quarter" idx="12"/>
          </p:nvPr>
        </p:nvSpPr>
        <p:spPr/>
        <p:txBody>
          <a:bodyPr/>
          <a:lstStyle/>
          <a:p>
            <a:fld id="{B1497685-BE17-1549-A401-3EDD07D26934}" type="slidenum">
              <a:rPr lang="en-US" smtClean="0"/>
              <a:t>‹#›</a:t>
            </a:fld>
            <a:endParaRPr lang="en-US" dirty="0"/>
          </a:p>
        </p:txBody>
      </p:sp>
    </p:spTree>
    <p:extLst>
      <p:ext uri="{BB962C8B-B14F-4D97-AF65-F5344CB8AC3E}">
        <p14:creationId xmlns:p14="http://schemas.microsoft.com/office/powerpoint/2010/main" val="1254901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dirty="0" smtClean="0"/>
              <a:t>March 2013</a:t>
            </a:r>
            <a:endParaRPr lang="en-US" dirty="0"/>
          </a:p>
        </p:txBody>
      </p:sp>
      <p:sp>
        <p:nvSpPr>
          <p:cNvPr id="4" name="Footer Placeholder 3"/>
          <p:cNvSpPr>
            <a:spLocks noGrp="1"/>
          </p:cNvSpPr>
          <p:nvPr>
            <p:ph type="ftr" sz="quarter" idx="11"/>
          </p:nvPr>
        </p:nvSpPr>
        <p:spPr/>
        <p:txBody>
          <a:bodyPr/>
          <a:lstStyle/>
          <a:p>
            <a:r>
              <a:rPr lang="en-US" dirty="0" smtClean="0"/>
              <a:t>TRILL Directory Assistance Mechanisms</a:t>
            </a:r>
            <a:endParaRPr lang="en-US" dirty="0"/>
          </a:p>
        </p:txBody>
      </p:sp>
      <p:sp>
        <p:nvSpPr>
          <p:cNvPr id="5" name="Slide Number Placeholder 4"/>
          <p:cNvSpPr>
            <a:spLocks noGrp="1"/>
          </p:cNvSpPr>
          <p:nvPr>
            <p:ph type="sldNum" sz="quarter" idx="12"/>
          </p:nvPr>
        </p:nvSpPr>
        <p:spPr/>
        <p:txBody>
          <a:bodyPr/>
          <a:lstStyle/>
          <a:p>
            <a:fld id="{B1497685-BE17-1549-A401-3EDD07D26934}" type="slidenum">
              <a:rPr lang="en-US" smtClean="0"/>
              <a:t>‹#›</a:t>
            </a:fld>
            <a:endParaRPr lang="en-US" dirty="0"/>
          </a:p>
        </p:txBody>
      </p:sp>
    </p:spTree>
    <p:extLst>
      <p:ext uri="{BB962C8B-B14F-4D97-AF65-F5344CB8AC3E}">
        <p14:creationId xmlns:p14="http://schemas.microsoft.com/office/powerpoint/2010/main" val="1633862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March 2013</a:t>
            </a:r>
            <a:endParaRPr lang="en-US" dirty="0"/>
          </a:p>
        </p:txBody>
      </p:sp>
      <p:sp>
        <p:nvSpPr>
          <p:cNvPr id="3" name="Footer Placeholder 2"/>
          <p:cNvSpPr>
            <a:spLocks noGrp="1"/>
          </p:cNvSpPr>
          <p:nvPr>
            <p:ph type="ftr" sz="quarter" idx="11"/>
          </p:nvPr>
        </p:nvSpPr>
        <p:spPr/>
        <p:txBody>
          <a:bodyPr/>
          <a:lstStyle/>
          <a:p>
            <a:r>
              <a:rPr lang="en-US" dirty="0" smtClean="0"/>
              <a:t>TRILL Directory Assistance Mechanisms</a:t>
            </a:r>
            <a:endParaRPr lang="en-US" dirty="0"/>
          </a:p>
        </p:txBody>
      </p:sp>
      <p:sp>
        <p:nvSpPr>
          <p:cNvPr id="4" name="Slide Number Placeholder 3"/>
          <p:cNvSpPr>
            <a:spLocks noGrp="1"/>
          </p:cNvSpPr>
          <p:nvPr>
            <p:ph type="sldNum" sz="quarter" idx="12"/>
          </p:nvPr>
        </p:nvSpPr>
        <p:spPr/>
        <p:txBody>
          <a:bodyPr/>
          <a:lstStyle/>
          <a:p>
            <a:fld id="{B1497685-BE17-1549-A401-3EDD07D26934}" type="slidenum">
              <a:rPr lang="en-US" smtClean="0"/>
              <a:t>‹#›</a:t>
            </a:fld>
            <a:endParaRPr lang="en-US" dirty="0"/>
          </a:p>
        </p:txBody>
      </p:sp>
    </p:spTree>
    <p:extLst>
      <p:ext uri="{BB962C8B-B14F-4D97-AF65-F5344CB8AC3E}">
        <p14:creationId xmlns:p14="http://schemas.microsoft.com/office/powerpoint/2010/main" val="67786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dirty="0" smtClean="0"/>
              <a:t>March 2013</a:t>
            </a:r>
            <a:endParaRPr lang="en-US" dirty="0"/>
          </a:p>
        </p:txBody>
      </p:sp>
      <p:sp>
        <p:nvSpPr>
          <p:cNvPr id="6" name="Footer Placeholder 5"/>
          <p:cNvSpPr>
            <a:spLocks noGrp="1"/>
          </p:cNvSpPr>
          <p:nvPr>
            <p:ph type="ftr" sz="quarter" idx="11"/>
          </p:nvPr>
        </p:nvSpPr>
        <p:spPr/>
        <p:txBody>
          <a:bodyPr/>
          <a:lstStyle/>
          <a:p>
            <a:r>
              <a:rPr lang="en-US" dirty="0" smtClean="0"/>
              <a:t>TRILL Directory Assistance Mechanisms</a:t>
            </a:r>
            <a:endParaRPr lang="en-US" dirty="0"/>
          </a:p>
        </p:txBody>
      </p:sp>
      <p:sp>
        <p:nvSpPr>
          <p:cNvPr id="7" name="Slide Number Placeholder 6"/>
          <p:cNvSpPr>
            <a:spLocks noGrp="1"/>
          </p:cNvSpPr>
          <p:nvPr>
            <p:ph type="sldNum" sz="quarter" idx="12"/>
          </p:nvPr>
        </p:nvSpPr>
        <p:spPr/>
        <p:txBody>
          <a:bodyPr/>
          <a:lstStyle/>
          <a:p>
            <a:fld id="{B1497685-BE17-1549-A401-3EDD07D26934}" type="slidenum">
              <a:rPr lang="en-US" smtClean="0"/>
              <a:t>‹#›</a:t>
            </a:fld>
            <a:endParaRPr lang="en-US" dirty="0"/>
          </a:p>
        </p:txBody>
      </p:sp>
    </p:spTree>
    <p:extLst>
      <p:ext uri="{BB962C8B-B14F-4D97-AF65-F5344CB8AC3E}">
        <p14:creationId xmlns:p14="http://schemas.microsoft.com/office/powerpoint/2010/main" val="267349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dirty="0" smtClean="0"/>
              <a:t>March 2013</a:t>
            </a:r>
            <a:endParaRPr lang="en-US" dirty="0"/>
          </a:p>
        </p:txBody>
      </p:sp>
      <p:sp>
        <p:nvSpPr>
          <p:cNvPr id="6" name="Footer Placeholder 5"/>
          <p:cNvSpPr>
            <a:spLocks noGrp="1"/>
          </p:cNvSpPr>
          <p:nvPr>
            <p:ph type="ftr" sz="quarter" idx="11"/>
          </p:nvPr>
        </p:nvSpPr>
        <p:spPr/>
        <p:txBody>
          <a:bodyPr/>
          <a:lstStyle/>
          <a:p>
            <a:r>
              <a:rPr lang="en-US" dirty="0" smtClean="0"/>
              <a:t>TRILL Directory Assistance Mechanisms</a:t>
            </a:r>
            <a:endParaRPr lang="en-US" dirty="0"/>
          </a:p>
        </p:txBody>
      </p:sp>
      <p:sp>
        <p:nvSpPr>
          <p:cNvPr id="7" name="Slide Number Placeholder 6"/>
          <p:cNvSpPr>
            <a:spLocks noGrp="1"/>
          </p:cNvSpPr>
          <p:nvPr>
            <p:ph type="sldNum" sz="quarter" idx="12"/>
          </p:nvPr>
        </p:nvSpPr>
        <p:spPr/>
        <p:txBody>
          <a:bodyPr/>
          <a:lstStyle/>
          <a:p>
            <a:fld id="{B1497685-BE17-1549-A401-3EDD07D26934}" type="slidenum">
              <a:rPr lang="en-US" smtClean="0"/>
              <a:t>‹#›</a:t>
            </a:fld>
            <a:endParaRPr lang="en-US" dirty="0"/>
          </a:p>
        </p:txBody>
      </p:sp>
    </p:spTree>
    <p:extLst>
      <p:ext uri="{BB962C8B-B14F-4D97-AF65-F5344CB8AC3E}">
        <p14:creationId xmlns:p14="http://schemas.microsoft.com/office/powerpoint/2010/main" val="67962955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March 2013</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TRILL Directory Assistance Mechanisms</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497685-BE17-1549-A401-3EDD07D26934}" type="slidenum">
              <a:rPr lang="en-US" smtClean="0"/>
              <a:t>‹#›</a:t>
            </a:fld>
            <a:endParaRPr lang="en-US" dirty="0"/>
          </a:p>
        </p:txBody>
      </p:sp>
    </p:spTree>
    <p:extLst>
      <p:ext uri="{BB962C8B-B14F-4D97-AF65-F5344CB8AC3E}">
        <p14:creationId xmlns:p14="http://schemas.microsoft.com/office/powerpoint/2010/main" val="824965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16541"/>
            <a:ext cx="7772400" cy="2483910"/>
          </a:xfrm>
        </p:spPr>
        <p:txBody>
          <a:bodyPr>
            <a:normAutofit/>
          </a:bodyPr>
          <a:lstStyle/>
          <a:p>
            <a:r>
              <a:rPr lang="en-US" sz="5600" b="1" dirty="0" smtClean="0">
                <a:solidFill>
                  <a:srgbClr val="0000FF"/>
                </a:solidFill>
              </a:rPr>
              <a:t>Directory Assistance Mechanisms</a:t>
            </a:r>
            <a:r>
              <a:rPr lang="en-US" sz="5600" b="1" dirty="0" smtClean="0"/>
              <a:t/>
            </a:r>
            <a:br>
              <a:rPr lang="en-US" sz="5600" b="1" dirty="0" smtClean="0"/>
            </a:br>
            <a:r>
              <a:rPr lang="en-US" sz="2400" dirty="0"/>
              <a:t>draft-dunbar-trill-scheme-for-directory-assist-04.txt</a:t>
            </a:r>
          </a:p>
        </p:txBody>
      </p:sp>
      <p:sp>
        <p:nvSpPr>
          <p:cNvPr id="3" name="Subtitle 2"/>
          <p:cNvSpPr>
            <a:spLocks noGrp="1"/>
          </p:cNvSpPr>
          <p:nvPr>
            <p:ph type="subTitle" idx="1"/>
          </p:nvPr>
        </p:nvSpPr>
        <p:spPr>
          <a:xfrm>
            <a:off x="685800" y="3886199"/>
            <a:ext cx="3882893" cy="2199999"/>
          </a:xfrm>
        </p:spPr>
        <p:txBody>
          <a:bodyPr/>
          <a:lstStyle/>
          <a:p>
            <a:pPr algn="l"/>
            <a:r>
              <a:rPr lang="en-US" sz="2800" dirty="0" smtClean="0"/>
              <a:t>Linda Dunbar</a:t>
            </a:r>
          </a:p>
          <a:p>
            <a:pPr algn="l"/>
            <a:r>
              <a:rPr lang="en-US" sz="2800" dirty="0" smtClean="0"/>
              <a:t>Donald E. Eastlake, 3</a:t>
            </a:r>
            <a:r>
              <a:rPr lang="en-US" sz="2800" baseline="30000" dirty="0" smtClean="0"/>
              <a:t>rd</a:t>
            </a:r>
            <a:endParaRPr lang="en-US" sz="2800" dirty="0" smtClean="0"/>
          </a:p>
          <a:p>
            <a:pPr algn="l"/>
            <a:r>
              <a:rPr lang="en-US" sz="2800" dirty="0"/>
              <a:t>Y</a:t>
            </a:r>
            <a:r>
              <a:rPr lang="en-US" sz="2800" dirty="0" smtClean="0"/>
              <a:t>izhou</a:t>
            </a:r>
            <a:r>
              <a:rPr lang="en-US" sz="2800" dirty="0" smtClean="0"/>
              <a:t> Li</a:t>
            </a:r>
          </a:p>
          <a:p>
            <a:pPr algn="l"/>
            <a:r>
              <a:rPr lang="en-US" sz="2400" dirty="0" smtClean="0"/>
              <a:t>	Huawei Technologies</a:t>
            </a:r>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1</a:t>
            </a:fld>
            <a:endParaRPr lang="en-US" dirty="0"/>
          </a:p>
        </p:txBody>
      </p:sp>
      <p:sp>
        <p:nvSpPr>
          <p:cNvPr id="8" name="Subtitle 2"/>
          <p:cNvSpPr txBox="1">
            <a:spLocks/>
          </p:cNvSpPr>
          <p:nvPr/>
        </p:nvSpPr>
        <p:spPr>
          <a:xfrm>
            <a:off x="4568693" y="3886199"/>
            <a:ext cx="4102350" cy="2199999"/>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sz="2800" dirty="0" smtClean="0"/>
              <a:t>Radia</a:t>
            </a:r>
            <a:r>
              <a:rPr lang="en-US" sz="2800" dirty="0" smtClean="0"/>
              <a:t> Perlman</a:t>
            </a:r>
            <a:endParaRPr lang="en-US" sz="2400" dirty="0" smtClean="0"/>
          </a:p>
          <a:p>
            <a:pPr algn="l"/>
            <a:r>
              <a:rPr lang="en-US" sz="2400" dirty="0" smtClean="0"/>
              <a:t>	Intel Labs</a:t>
            </a:r>
          </a:p>
          <a:p>
            <a:pPr algn="l"/>
            <a:r>
              <a:rPr lang="en-US" sz="2800" dirty="0" smtClean="0"/>
              <a:t>Igor </a:t>
            </a:r>
            <a:r>
              <a:rPr lang="en-US" sz="2800" dirty="0" smtClean="0"/>
              <a:t>Gashinsky</a:t>
            </a:r>
            <a:endParaRPr lang="en-US" sz="2800" dirty="0" smtClean="0"/>
          </a:p>
          <a:p>
            <a:pPr algn="l"/>
            <a:r>
              <a:rPr lang="en-US" sz="2400" dirty="0" smtClean="0"/>
              <a:t>	Yahoo</a:t>
            </a:r>
          </a:p>
        </p:txBody>
      </p:sp>
    </p:spTree>
    <p:extLst>
      <p:ext uri="{BB962C8B-B14F-4D97-AF65-F5344CB8AC3E}">
        <p14:creationId xmlns:p14="http://schemas.microsoft.com/office/powerpoint/2010/main" val="33946711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rgbClr val="0000FF"/>
                </a:solidFill>
              </a:rPr>
              <a:t>Pull Directories (cont.)</a:t>
            </a:r>
            <a:endParaRPr lang="en-US" sz="4800" dirty="0"/>
          </a:p>
        </p:txBody>
      </p:sp>
      <p:sp>
        <p:nvSpPr>
          <p:cNvPr id="3" name="Content Placeholder 2"/>
          <p:cNvSpPr>
            <a:spLocks noGrp="1"/>
          </p:cNvSpPr>
          <p:nvPr>
            <p:ph idx="1"/>
          </p:nvPr>
        </p:nvSpPr>
        <p:spPr/>
        <p:txBody>
          <a:bodyPr>
            <a:normAutofit lnSpcReduction="10000"/>
          </a:bodyPr>
          <a:lstStyle/>
          <a:p>
            <a:r>
              <a:rPr lang="en-US" sz="3100" dirty="0" smtClean="0"/>
              <a:t>Both positive and negative results are cached for a time set by the Directory.</a:t>
            </a:r>
          </a:p>
          <a:p>
            <a:pPr lvl="1"/>
            <a:r>
              <a:rPr lang="en-US" sz="2700" dirty="0" smtClean="0"/>
              <a:t>Caching of negative results is important. Most ARPs and NDs are for non-existent addresses.</a:t>
            </a:r>
          </a:p>
          <a:p>
            <a:r>
              <a:rPr lang="en-US" sz="3100" dirty="0" smtClean="0"/>
              <a:t>Pull Directories MUST track outstanding cached data at some level of granularity and send unsolicited updates if the information changes.</a:t>
            </a:r>
          </a:p>
          <a:p>
            <a:r>
              <a:rPr lang="en-US" sz="3100" dirty="0" smtClean="0"/>
              <a:t>Pull Directory can operate from an end station – proxying RBridge just forwards queries and responses as appropriate.</a:t>
            </a:r>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10</a:t>
            </a:fld>
            <a:endParaRPr lang="en-US" dirty="0"/>
          </a:p>
        </p:txBody>
      </p:sp>
    </p:spTree>
    <p:extLst>
      <p:ext uri="{BB962C8B-B14F-4D97-AF65-F5344CB8AC3E}">
        <p14:creationId xmlns:p14="http://schemas.microsoft.com/office/powerpoint/2010/main" val="1140688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rgbClr val="0000FF"/>
                </a:solidFill>
              </a:rPr>
              <a:t>Modes of Client Operation</a:t>
            </a:r>
            <a:endParaRPr lang="en-US" sz="4800" dirty="0"/>
          </a:p>
        </p:txBody>
      </p:sp>
      <p:sp>
        <p:nvSpPr>
          <p:cNvPr id="3" name="Content Placeholder 2"/>
          <p:cNvSpPr>
            <a:spLocks noGrp="1"/>
          </p:cNvSpPr>
          <p:nvPr>
            <p:ph idx="1"/>
          </p:nvPr>
        </p:nvSpPr>
        <p:spPr/>
        <p:txBody>
          <a:bodyPr>
            <a:normAutofit/>
          </a:bodyPr>
          <a:lstStyle/>
          <a:p>
            <a:r>
              <a:rPr lang="en-US" dirty="0" smtClean="0"/>
              <a:t>Modes:</a:t>
            </a:r>
          </a:p>
          <a:p>
            <a:pPr lvl="1"/>
            <a:r>
              <a:rPr lang="en-US" dirty="0" smtClean="0"/>
              <a:t>On a per data label basis: No </a:t>
            </a:r>
            <a:r>
              <a:rPr lang="en-US" dirty="0" smtClean="0"/>
              <a:t>Directory Use, Use Push Only, Use Pull Only, Use both.</a:t>
            </a:r>
          </a:p>
          <a:p>
            <a:pPr lvl="1"/>
            <a:r>
              <a:rPr lang="en-US" dirty="0" smtClean="0"/>
              <a:t>Do/Don’t discard unicast if you have Push Directory information that claims to be complete.</a:t>
            </a:r>
          </a:p>
          <a:p>
            <a:pPr lvl="1"/>
            <a:r>
              <a:rPr lang="en-US" dirty="0" smtClean="0"/>
              <a:t>If not answered by cached information:</a:t>
            </a:r>
          </a:p>
          <a:p>
            <a:pPr lvl="2"/>
            <a:r>
              <a:rPr lang="en-US" sz="2800" dirty="0" smtClean="0"/>
              <a:t>Hold frame while doing a Pull.</a:t>
            </a:r>
          </a:p>
          <a:p>
            <a:pPr lvl="2"/>
            <a:r>
              <a:rPr lang="en-US" sz="2800" dirty="0" smtClean="0"/>
              <a:t>Flood frame in parallel with doing a Pull.</a:t>
            </a:r>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11</a:t>
            </a:fld>
            <a:endParaRPr lang="en-US" dirty="0"/>
          </a:p>
        </p:txBody>
      </p:sp>
    </p:spTree>
    <p:extLst>
      <p:ext uri="{BB962C8B-B14F-4D97-AF65-F5344CB8AC3E}">
        <p14:creationId xmlns:p14="http://schemas.microsoft.com/office/powerpoint/2010/main" val="2918659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rgbClr val="0000FF"/>
                </a:solidFill>
              </a:rPr>
              <a:t>Directory Conflicts</a:t>
            </a:r>
            <a:endParaRPr lang="en-US" sz="4800" dirty="0"/>
          </a:p>
        </p:txBody>
      </p:sp>
      <p:sp>
        <p:nvSpPr>
          <p:cNvPr id="3" name="Content Placeholder 2"/>
          <p:cNvSpPr>
            <a:spLocks noGrp="1"/>
          </p:cNvSpPr>
          <p:nvPr>
            <p:ph idx="1"/>
          </p:nvPr>
        </p:nvSpPr>
        <p:spPr/>
        <p:txBody>
          <a:bodyPr>
            <a:normAutofit/>
          </a:bodyPr>
          <a:lstStyle/>
          <a:p>
            <a:r>
              <a:rPr lang="en-US" dirty="0" smtClean="0"/>
              <a:t>It is possible to have conflicting data from Push and/or Pull Directories and/or local learning.</a:t>
            </a:r>
          </a:p>
          <a:p>
            <a:pPr lvl="1"/>
            <a:r>
              <a:rPr lang="en-US" dirty="0" smtClean="0"/>
              <a:t>Higher confidence data always wins.</a:t>
            </a:r>
          </a:p>
          <a:p>
            <a:pPr lvl="1"/>
            <a:r>
              <a:rPr lang="en-US" dirty="0" smtClean="0"/>
              <a:t>Data from Push Directory that is not data reachable is ignored.</a:t>
            </a:r>
          </a:p>
          <a:p>
            <a:pPr lvl="1"/>
            <a:r>
              <a:rPr lang="en-US" dirty="0" smtClean="0"/>
              <a:t>For conflicts between Push Directories with equal confidence, the highest priority Push Directory wins.</a:t>
            </a:r>
          </a:p>
          <a:p>
            <a:pPr marL="457200" lvl="1" indent="0">
              <a:buNone/>
            </a:pPr>
            <a:endParaRPr lang="en-US" sz="2400" dirty="0" smtClean="0"/>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12</a:t>
            </a:fld>
            <a:endParaRPr lang="en-US" dirty="0"/>
          </a:p>
        </p:txBody>
      </p:sp>
    </p:spTree>
    <p:extLst>
      <p:ext uri="{BB962C8B-B14F-4D97-AF65-F5344CB8AC3E}">
        <p14:creationId xmlns:p14="http://schemas.microsoft.com/office/powerpoint/2010/main" val="2520260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rgbClr val="0000FF"/>
                </a:solidFill>
              </a:rPr>
              <a:t>The No Data Bit</a:t>
            </a:r>
            <a:endParaRPr lang="en-US" sz="4800" dirty="0"/>
          </a:p>
        </p:txBody>
      </p:sp>
      <p:sp>
        <p:nvSpPr>
          <p:cNvPr id="3" name="Content Placeholder 2"/>
          <p:cNvSpPr>
            <a:spLocks noGrp="1"/>
          </p:cNvSpPr>
          <p:nvPr>
            <p:ph idx="1"/>
          </p:nvPr>
        </p:nvSpPr>
        <p:spPr/>
        <p:txBody>
          <a:bodyPr>
            <a:noAutofit/>
          </a:bodyPr>
          <a:lstStyle/>
          <a:p>
            <a:r>
              <a:rPr lang="en-US" sz="2600" dirty="0" smtClean="0"/>
              <a:t>Existence of an Interested VLANs or Interested Labels sub-TLV originated by an RBridge has indicated interest in that RBridge receiving multi-destination data for the VLAN(s) or Label(s) </a:t>
            </a:r>
            <a:r>
              <a:rPr lang="en-US" sz="2600" dirty="0" smtClean="0"/>
              <a:t>listed.</a:t>
            </a:r>
          </a:p>
          <a:p>
            <a:r>
              <a:rPr lang="en-US" sz="2600" dirty="0" smtClean="0"/>
              <a:t>But </a:t>
            </a:r>
            <a:r>
              <a:rPr lang="en-US" sz="2600" dirty="0" smtClean="0"/>
              <a:t>Push Directories use this sub-TLV to indicate ESADI participation and Pull Directories use this sub-TLV to advertise themselves.</a:t>
            </a:r>
          </a:p>
          <a:p>
            <a:r>
              <a:rPr lang="en-US" sz="2600" dirty="0" smtClean="0"/>
              <a:t>RBridges advertising those sub-TLVs as a Directory may not want to receive multi-destination user data for the label(s) involved. So a “No Data” bit is provided for them to indicate this.</a:t>
            </a:r>
            <a:endParaRPr lang="en-US" sz="2600" dirty="0"/>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13</a:t>
            </a:fld>
            <a:endParaRPr lang="en-US" dirty="0"/>
          </a:p>
        </p:txBody>
      </p:sp>
    </p:spTree>
    <p:extLst>
      <p:ext uri="{BB962C8B-B14F-4D97-AF65-F5344CB8AC3E}">
        <p14:creationId xmlns:p14="http://schemas.microsoft.com/office/powerpoint/2010/main" val="1321884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smtClean="0">
                <a:solidFill>
                  <a:srgbClr val="0000FF"/>
                </a:solidFill>
              </a:rPr>
              <a:t>Directory Assistance Mechanisms</a:t>
            </a:r>
            <a:endParaRPr lang="en-US" sz="4800" dirty="0"/>
          </a:p>
        </p:txBody>
      </p:sp>
      <p:sp>
        <p:nvSpPr>
          <p:cNvPr id="3" name="Content Placeholder 2"/>
          <p:cNvSpPr>
            <a:spLocks noGrp="1"/>
          </p:cNvSpPr>
          <p:nvPr>
            <p:ph idx="1"/>
          </p:nvPr>
        </p:nvSpPr>
        <p:spPr>
          <a:xfrm>
            <a:off x="457200" y="1600200"/>
            <a:ext cx="8229600" cy="4756150"/>
          </a:xfrm>
        </p:spPr>
        <p:txBody>
          <a:bodyPr>
            <a:normAutofit/>
          </a:bodyPr>
          <a:lstStyle/>
          <a:p>
            <a:r>
              <a:rPr lang="en-US" sz="3600" dirty="0" smtClean="0"/>
              <a:t>Some Possible </a:t>
            </a:r>
            <a:r>
              <a:rPr lang="en-US" sz="3600" dirty="0" smtClean="0"/>
              <a:t>Enhancements:</a:t>
            </a:r>
          </a:p>
          <a:p>
            <a:pPr lvl="1"/>
            <a:r>
              <a:rPr lang="en-US" sz="3200" dirty="0"/>
              <a:t>Method to declare Push Directory information is </a:t>
            </a:r>
            <a:r>
              <a:rPr lang="en-US" sz="3200" dirty="0" smtClean="0"/>
              <a:t>complete for less than an entire data labe</a:t>
            </a:r>
            <a:r>
              <a:rPr lang="en-US" sz="3200" dirty="0" smtClean="0"/>
              <a:t>l. For example,</a:t>
            </a:r>
            <a:r>
              <a:rPr lang="en-US" sz="3200" dirty="0" smtClean="0"/>
              <a:t> </a:t>
            </a:r>
            <a:r>
              <a:rPr lang="en-US" sz="3200" dirty="0"/>
              <a:t>for a range of </a:t>
            </a:r>
            <a:r>
              <a:rPr lang="en-US" sz="3200" dirty="0" smtClean="0"/>
              <a:t>addresses.</a:t>
            </a:r>
            <a:endParaRPr lang="en-US" sz="3600" dirty="0"/>
          </a:p>
          <a:p>
            <a:pPr lvl="1"/>
            <a:r>
              <a:rPr lang="en-US" sz="3200" dirty="0" smtClean="0"/>
              <a:t>Specification of how Push Directory could work from an end station to the RBridge proxying for it.</a:t>
            </a:r>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14</a:t>
            </a:fld>
            <a:endParaRPr lang="en-US" dirty="0"/>
          </a:p>
        </p:txBody>
      </p:sp>
    </p:spTree>
    <p:extLst>
      <p:ext uri="{BB962C8B-B14F-4D97-AF65-F5344CB8AC3E}">
        <p14:creationId xmlns:p14="http://schemas.microsoft.com/office/powerpoint/2010/main" val="1450975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rgbClr val="0000FF"/>
                </a:solidFill>
              </a:rPr>
              <a:t>Next Step</a:t>
            </a:r>
            <a:endParaRPr lang="en-US" sz="4800" dirty="0"/>
          </a:p>
        </p:txBody>
      </p:sp>
      <p:sp>
        <p:nvSpPr>
          <p:cNvPr id="3" name="Content Placeholder 2"/>
          <p:cNvSpPr>
            <a:spLocks noGrp="1"/>
          </p:cNvSpPr>
          <p:nvPr>
            <p:ph idx="1"/>
          </p:nvPr>
        </p:nvSpPr>
        <p:spPr>
          <a:xfrm>
            <a:off x="457200" y="1600200"/>
            <a:ext cx="8229600" cy="4756150"/>
          </a:xfrm>
        </p:spPr>
        <p:txBody>
          <a:bodyPr>
            <a:normAutofit/>
          </a:bodyPr>
          <a:lstStyle/>
          <a:p>
            <a:r>
              <a:rPr lang="en-US" sz="3600" dirty="0" smtClean="0"/>
              <a:t>Current draft is a bit rough.</a:t>
            </a:r>
          </a:p>
          <a:p>
            <a:r>
              <a:rPr lang="en-US" sz="3600" dirty="0" smtClean="0"/>
              <a:t>Comments welcome.</a:t>
            </a:r>
          </a:p>
          <a:p>
            <a:r>
              <a:rPr lang="en-US" sz="3600" dirty="0" smtClean="0"/>
              <a:t>Call for WG adoption after one more </a:t>
            </a:r>
            <a:r>
              <a:rPr lang="en-US" sz="3600" dirty="0" smtClean="0"/>
              <a:t>revision </a:t>
            </a:r>
            <a:r>
              <a:rPr lang="en-US" sz="3600" dirty="0" smtClean="0"/>
              <a:t>by authors.</a:t>
            </a:r>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15</a:t>
            </a:fld>
            <a:endParaRPr lang="en-US" dirty="0"/>
          </a:p>
        </p:txBody>
      </p:sp>
    </p:spTree>
    <p:extLst>
      <p:ext uri="{BB962C8B-B14F-4D97-AF65-F5344CB8AC3E}">
        <p14:creationId xmlns:p14="http://schemas.microsoft.com/office/powerpoint/2010/main" val="40800093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9600" b="1" dirty="0" smtClean="0">
                <a:solidFill>
                  <a:srgbClr val="0000FF"/>
                </a:solidFill>
              </a:rPr>
              <a:t>END</a:t>
            </a:r>
            <a:endParaRPr lang="en-US" sz="4800" dirty="0"/>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16</a:t>
            </a:fld>
            <a:endParaRPr lang="en-US" dirty="0"/>
          </a:p>
        </p:txBody>
      </p:sp>
    </p:spTree>
    <p:extLst>
      <p:ext uri="{BB962C8B-B14F-4D97-AF65-F5344CB8AC3E}">
        <p14:creationId xmlns:p14="http://schemas.microsoft.com/office/powerpoint/2010/main" val="1705162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rgbClr val="0000FF"/>
                </a:solidFill>
              </a:rPr>
              <a:t>Directory Assistance</a:t>
            </a:r>
            <a:endParaRPr lang="en-US" sz="4800" dirty="0"/>
          </a:p>
        </p:txBody>
      </p:sp>
      <p:sp>
        <p:nvSpPr>
          <p:cNvPr id="3" name="Content Placeholder 2"/>
          <p:cNvSpPr>
            <a:spLocks noGrp="1"/>
          </p:cNvSpPr>
          <p:nvPr>
            <p:ph idx="1"/>
          </p:nvPr>
        </p:nvSpPr>
        <p:spPr>
          <a:xfrm>
            <a:off x="457200" y="1600200"/>
            <a:ext cx="8229600" cy="4756150"/>
          </a:xfrm>
        </p:spPr>
        <p:txBody>
          <a:bodyPr/>
          <a:lstStyle/>
          <a:p>
            <a:r>
              <a:rPr lang="en-US" dirty="0" smtClean="0"/>
              <a:t>Goal:</a:t>
            </a:r>
          </a:p>
          <a:p>
            <a:pPr lvl="1"/>
            <a:r>
              <a:rPr lang="en-US" dirty="0" smtClean="0"/>
              <a:t>Reduce Multi-Destination Traffic, in particular</a:t>
            </a:r>
          </a:p>
          <a:p>
            <a:pPr lvl="2"/>
            <a:r>
              <a:rPr lang="en-US" sz="2800" dirty="0" smtClean="0"/>
              <a:t>ARP, ND, RARP, …</a:t>
            </a:r>
          </a:p>
          <a:p>
            <a:pPr lvl="2"/>
            <a:r>
              <a:rPr lang="en-US" sz="2800" dirty="0" smtClean="0"/>
              <a:t>Unknown destination unicast</a:t>
            </a:r>
          </a:p>
          <a:p>
            <a:r>
              <a:rPr lang="en-US" dirty="0" smtClean="0"/>
              <a:t>Method:</a:t>
            </a:r>
          </a:p>
          <a:p>
            <a:pPr lvl="1"/>
            <a:r>
              <a:rPr lang="en-US" dirty="0" smtClean="0"/>
              <a:t>Directory information to answer ARP, ND, and RARP and decrease unknown unicast.</a:t>
            </a:r>
          </a:p>
          <a:p>
            <a:pPr lvl="1"/>
            <a:r>
              <a:rPr lang="en-US" dirty="0"/>
              <a:t>D</a:t>
            </a:r>
            <a:r>
              <a:rPr lang="en-US" dirty="0" smtClean="0"/>
              <a:t>iscard unknown unicast if Directory is complete.</a:t>
            </a:r>
          </a:p>
          <a:p>
            <a:pPr marL="0" indent="0">
              <a:buNone/>
            </a:pPr>
            <a:endParaRPr lang="en-US" dirty="0" smtClean="0"/>
          </a:p>
          <a:p>
            <a:pPr lvl="1"/>
            <a:endParaRPr lang="en-US" dirty="0"/>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2</a:t>
            </a:fld>
            <a:endParaRPr lang="en-US" dirty="0"/>
          </a:p>
        </p:txBody>
      </p:sp>
    </p:spTree>
    <p:extLst>
      <p:ext uri="{BB962C8B-B14F-4D97-AF65-F5344CB8AC3E}">
        <p14:creationId xmlns:p14="http://schemas.microsoft.com/office/powerpoint/2010/main" val="2535183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smtClean="0">
                <a:solidFill>
                  <a:srgbClr val="0000FF"/>
                </a:solidFill>
              </a:rPr>
              <a:t>Directory Assistance Mechanisms</a:t>
            </a:r>
            <a:endParaRPr lang="en-US" sz="4800" dirty="0"/>
          </a:p>
        </p:txBody>
      </p:sp>
      <p:sp>
        <p:nvSpPr>
          <p:cNvPr id="3" name="Content Placeholder 2"/>
          <p:cNvSpPr>
            <a:spLocks noGrp="1"/>
          </p:cNvSpPr>
          <p:nvPr>
            <p:ph idx="1"/>
          </p:nvPr>
        </p:nvSpPr>
        <p:spPr>
          <a:xfrm>
            <a:off x="457200" y="1600200"/>
            <a:ext cx="8229600" cy="4756150"/>
          </a:xfrm>
        </p:spPr>
        <p:txBody>
          <a:bodyPr/>
          <a:lstStyle/>
          <a:p>
            <a:r>
              <a:rPr lang="en-US" dirty="0" smtClean="0"/>
              <a:t>Push Directories</a:t>
            </a:r>
          </a:p>
          <a:p>
            <a:pPr lvl="1"/>
            <a:r>
              <a:rPr lang="en-US" dirty="0" smtClean="0"/>
              <a:t>Uses ESADI: Client subscribes by data label (VLAN or fine-grained label) and gets information pushed to it by Push Directory servers.</a:t>
            </a:r>
          </a:p>
          <a:p>
            <a:r>
              <a:rPr lang="en-US" dirty="0" smtClean="0"/>
              <a:t>Pull Directories</a:t>
            </a:r>
          </a:p>
          <a:p>
            <a:pPr lvl="1"/>
            <a:r>
              <a:rPr lang="en-US" dirty="0" smtClean="0"/>
              <a:t>Uses RBridge Channel messages to query RBridges that advertise themselves as a Pull Directory for one or more data labels.</a:t>
            </a:r>
            <a:endParaRPr lang="en-US" dirty="0"/>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3</a:t>
            </a:fld>
            <a:endParaRPr lang="en-US" dirty="0"/>
          </a:p>
        </p:txBody>
      </p:sp>
    </p:spTree>
    <p:extLst>
      <p:ext uri="{BB962C8B-B14F-4D97-AF65-F5344CB8AC3E}">
        <p14:creationId xmlns:p14="http://schemas.microsoft.com/office/powerpoint/2010/main" val="3652099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rgbClr val="0000FF"/>
                </a:solidFill>
              </a:rPr>
              <a:t>Digression on ESADI</a:t>
            </a:r>
            <a:endParaRPr lang="en-US" sz="4800" dirty="0"/>
          </a:p>
        </p:txBody>
      </p:sp>
      <p:sp>
        <p:nvSpPr>
          <p:cNvPr id="3" name="Content Placeholder 2"/>
          <p:cNvSpPr>
            <a:spLocks noGrp="1"/>
          </p:cNvSpPr>
          <p:nvPr>
            <p:ph idx="1"/>
          </p:nvPr>
        </p:nvSpPr>
        <p:spPr>
          <a:xfrm>
            <a:off x="457200" y="1600200"/>
            <a:ext cx="8229600" cy="4756150"/>
          </a:xfrm>
        </p:spPr>
        <p:txBody>
          <a:bodyPr/>
          <a:lstStyle/>
          <a:p>
            <a:r>
              <a:rPr lang="en-US" sz="3000" dirty="0" smtClean="0"/>
              <a:t>ESADI is a d</a:t>
            </a:r>
            <a:r>
              <a:rPr lang="en-US" sz="3000" dirty="0" smtClean="0"/>
              <a:t>ata </a:t>
            </a:r>
            <a:r>
              <a:rPr lang="en-US" sz="3000" dirty="0" smtClean="0"/>
              <a:t>label scoped method of flooding information.</a:t>
            </a:r>
          </a:p>
          <a:p>
            <a:pPr lvl="1"/>
            <a:r>
              <a:rPr lang="en-US" sz="2600" dirty="0" smtClean="0"/>
              <a:t>All RBridges participating in ESADI for the same data label appear to be directly connected to the same virtual link. Information is tunneled through transit RBridges.</a:t>
            </a:r>
            <a:endParaRPr lang="en-US" dirty="0" smtClean="0"/>
          </a:p>
          <a:p>
            <a:r>
              <a:rPr lang="en-US" sz="3000" dirty="0" smtClean="0"/>
              <a:t>Used in current TRILL protocol as an optional way for RBridges to report locally learned attached MAC addresses using the MAC Reachability TLV (RFC 6165).</a:t>
            </a:r>
            <a:endParaRPr lang="en-US" dirty="0"/>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4</a:t>
            </a:fld>
            <a:endParaRPr lang="en-US" dirty="0"/>
          </a:p>
        </p:txBody>
      </p:sp>
    </p:spTree>
    <p:extLst>
      <p:ext uri="{BB962C8B-B14F-4D97-AF65-F5344CB8AC3E}">
        <p14:creationId xmlns:p14="http://schemas.microsoft.com/office/powerpoint/2010/main" val="2435057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5</a:t>
            </a:fld>
            <a:endParaRPr lang="en-US" dirty="0"/>
          </a:p>
        </p:txBody>
      </p:sp>
      <p:sp>
        <p:nvSpPr>
          <p:cNvPr id="8" name="Rectangle 7"/>
          <p:cNvSpPr/>
          <p:nvPr/>
        </p:nvSpPr>
        <p:spPr bwMode="auto">
          <a:xfrm>
            <a:off x="2057400" y="2133600"/>
            <a:ext cx="990600" cy="533400"/>
          </a:xfrm>
          <a:prstGeom prst="rect">
            <a:avLst/>
          </a:prstGeom>
          <a:noFill/>
          <a:ln w="12700" cap="flat" cmpd="sng" algn="ctr">
            <a:solidFill>
              <a:srgbClr val="000000"/>
            </a:solidFill>
            <a:prstDash val="solid"/>
            <a:round/>
            <a:headEnd type="none" w="sm" len="sm"/>
            <a:tailEnd type="none" w="sm" len="sm"/>
          </a:ln>
          <a:effectLst/>
        </p:spPr>
        <p:txBody>
          <a:bodyPr anchor="ctr"/>
          <a:lstStyle/>
          <a:p>
            <a:pPr algn="ctr">
              <a:defRPr/>
            </a:pPr>
            <a:r>
              <a:rPr lang="en-US" sz="1600" dirty="0">
                <a:solidFill>
                  <a:srgbClr val="000000"/>
                </a:solidFill>
                <a:ea typeface="+mn-ea"/>
                <a:cs typeface="+mn-cs"/>
              </a:rPr>
              <a:t>RBridge</a:t>
            </a:r>
          </a:p>
        </p:txBody>
      </p:sp>
      <p:sp>
        <p:nvSpPr>
          <p:cNvPr id="9" name="Rectangle 8"/>
          <p:cNvSpPr/>
          <p:nvPr/>
        </p:nvSpPr>
        <p:spPr bwMode="auto">
          <a:xfrm>
            <a:off x="3733800" y="2895600"/>
            <a:ext cx="990600" cy="533400"/>
          </a:xfrm>
          <a:prstGeom prst="rect">
            <a:avLst/>
          </a:prstGeom>
          <a:noFill/>
          <a:ln w="12700" cap="flat" cmpd="sng" algn="ctr">
            <a:solidFill>
              <a:srgbClr val="000000"/>
            </a:solidFill>
            <a:prstDash val="solid"/>
            <a:round/>
            <a:headEnd type="none" w="sm" len="sm"/>
            <a:tailEnd type="none" w="sm" len="sm"/>
          </a:ln>
          <a:effectLst/>
        </p:spPr>
        <p:txBody>
          <a:bodyPr anchor="ctr"/>
          <a:lstStyle/>
          <a:p>
            <a:pPr algn="ctr">
              <a:defRPr/>
            </a:pPr>
            <a:r>
              <a:rPr lang="en-US" sz="1600" dirty="0">
                <a:solidFill>
                  <a:srgbClr val="000000"/>
                </a:solidFill>
                <a:ea typeface="+mn-ea"/>
                <a:cs typeface="+mn-cs"/>
              </a:rPr>
              <a:t>RBridge</a:t>
            </a:r>
          </a:p>
        </p:txBody>
      </p:sp>
      <p:sp>
        <p:nvSpPr>
          <p:cNvPr id="10" name="Rectangle 9"/>
          <p:cNvSpPr/>
          <p:nvPr/>
        </p:nvSpPr>
        <p:spPr bwMode="auto">
          <a:xfrm>
            <a:off x="4191000" y="1905000"/>
            <a:ext cx="1219200" cy="533400"/>
          </a:xfrm>
          <a:prstGeom prst="rect">
            <a:avLst/>
          </a:prstGeom>
          <a:noFill/>
          <a:ln w="12700" cap="flat" cmpd="sng" algn="ctr">
            <a:solidFill>
              <a:srgbClr val="000000"/>
            </a:solidFill>
            <a:prstDash val="solid"/>
            <a:round/>
            <a:headEnd type="none" w="sm" len="sm"/>
            <a:tailEnd type="none" w="sm" len="sm"/>
          </a:ln>
          <a:effectLst/>
        </p:spPr>
        <p:txBody>
          <a:bodyPr anchor="ctr"/>
          <a:lstStyle/>
          <a:p>
            <a:pPr algn="ctr">
              <a:defRPr/>
            </a:pPr>
            <a:r>
              <a:rPr lang="en-US" sz="1600" dirty="0">
                <a:solidFill>
                  <a:srgbClr val="000000"/>
                </a:solidFill>
                <a:ea typeface="+mn-ea"/>
                <a:cs typeface="+mn-cs"/>
              </a:rPr>
              <a:t>RBridge</a:t>
            </a:r>
          </a:p>
        </p:txBody>
      </p:sp>
      <p:sp>
        <p:nvSpPr>
          <p:cNvPr id="11" name="Rectangle 10"/>
          <p:cNvSpPr/>
          <p:nvPr/>
        </p:nvSpPr>
        <p:spPr bwMode="auto">
          <a:xfrm>
            <a:off x="2286000" y="4114800"/>
            <a:ext cx="990600" cy="533400"/>
          </a:xfrm>
          <a:prstGeom prst="rect">
            <a:avLst/>
          </a:prstGeom>
          <a:noFill/>
          <a:ln w="12700" cap="flat" cmpd="sng" algn="ctr">
            <a:solidFill>
              <a:srgbClr val="000000"/>
            </a:solidFill>
            <a:prstDash val="solid"/>
            <a:round/>
            <a:headEnd type="none" w="sm" len="sm"/>
            <a:tailEnd type="none" w="sm" len="sm"/>
          </a:ln>
          <a:effectLst/>
        </p:spPr>
        <p:txBody>
          <a:bodyPr anchor="ctr"/>
          <a:lstStyle/>
          <a:p>
            <a:pPr algn="ctr">
              <a:defRPr/>
            </a:pPr>
            <a:r>
              <a:rPr lang="en-US" sz="1600" dirty="0">
                <a:solidFill>
                  <a:srgbClr val="000000"/>
                </a:solidFill>
                <a:ea typeface="+mn-ea"/>
                <a:cs typeface="+mn-cs"/>
              </a:rPr>
              <a:t>RBridge</a:t>
            </a:r>
          </a:p>
        </p:txBody>
      </p:sp>
      <p:sp>
        <p:nvSpPr>
          <p:cNvPr id="12" name="Rectangle 11"/>
          <p:cNvSpPr/>
          <p:nvPr/>
        </p:nvSpPr>
        <p:spPr bwMode="auto">
          <a:xfrm>
            <a:off x="5791200" y="3048000"/>
            <a:ext cx="990600" cy="533400"/>
          </a:xfrm>
          <a:prstGeom prst="rect">
            <a:avLst/>
          </a:prstGeom>
          <a:noFill/>
          <a:ln w="12700" cap="flat" cmpd="sng" algn="ctr">
            <a:solidFill>
              <a:srgbClr val="000000"/>
            </a:solidFill>
            <a:prstDash val="solid"/>
            <a:round/>
            <a:headEnd type="none" w="sm" len="sm"/>
            <a:tailEnd type="none" w="sm" len="sm"/>
          </a:ln>
          <a:effectLst/>
        </p:spPr>
        <p:txBody>
          <a:bodyPr anchor="ctr"/>
          <a:lstStyle/>
          <a:p>
            <a:pPr algn="ctr">
              <a:defRPr/>
            </a:pPr>
            <a:r>
              <a:rPr lang="en-US" sz="1600" dirty="0">
                <a:solidFill>
                  <a:srgbClr val="000000"/>
                </a:solidFill>
                <a:ea typeface="+mn-ea"/>
                <a:cs typeface="+mn-cs"/>
              </a:rPr>
              <a:t>RBridge</a:t>
            </a:r>
          </a:p>
        </p:txBody>
      </p:sp>
      <p:sp>
        <p:nvSpPr>
          <p:cNvPr id="13" name="Rectangle 12"/>
          <p:cNvSpPr/>
          <p:nvPr/>
        </p:nvSpPr>
        <p:spPr bwMode="auto">
          <a:xfrm>
            <a:off x="4495800" y="4267200"/>
            <a:ext cx="990600" cy="533400"/>
          </a:xfrm>
          <a:prstGeom prst="rect">
            <a:avLst/>
          </a:prstGeom>
          <a:noFill/>
          <a:ln w="12700" cap="flat" cmpd="sng" algn="ctr">
            <a:solidFill>
              <a:srgbClr val="000000"/>
            </a:solidFill>
            <a:prstDash val="solid"/>
            <a:round/>
            <a:headEnd type="none" w="sm" len="sm"/>
            <a:tailEnd type="none" w="sm" len="sm"/>
          </a:ln>
          <a:effectLst/>
        </p:spPr>
        <p:txBody>
          <a:bodyPr anchor="ctr"/>
          <a:lstStyle/>
          <a:p>
            <a:pPr algn="ctr">
              <a:defRPr/>
            </a:pPr>
            <a:r>
              <a:rPr lang="en-US" sz="1600" dirty="0">
                <a:solidFill>
                  <a:srgbClr val="000000"/>
                </a:solidFill>
                <a:ea typeface="+mn-ea"/>
                <a:cs typeface="+mn-cs"/>
              </a:rPr>
              <a:t>RBridge</a:t>
            </a:r>
          </a:p>
        </p:txBody>
      </p:sp>
      <p:sp>
        <p:nvSpPr>
          <p:cNvPr id="14" name="Rectangle 13"/>
          <p:cNvSpPr/>
          <p:nvPr/>
        </p:nvSpPr>
        <p:spPr bwMode="auto">
          <a:xfrm>
            <a:off x="6477000" y="4724400"/>
            <a:ext cx="990600" cy="533400"/>
          </a:xfrm>
          <a:prstGeom prst="rect">
            <a:avLst/>
          </a:prstGeom>
          <a:noFill/>
          <a:ln w="12700" cap="flat" cmpd="sng" algn="ctr">
            <a:solidFill>
              <a:srgbClr val="000000"/>
            </a:solidFill>
            <a:prstDash val="solid"/>
            <a:round/>
            <a:headEnd type="none" w="sm" len="sm"/>
            <a:tailEnd type="none" w="sm" len="sm"/>
          </a:ln>
          <a:effectLst/>
        </p:spPr>
        <p:txBody>
          <a:bodyPr anchor="ctr"/>
          <a:lstStyle/>
          <a:p>
            <a:pPr algn="ctr">
              <a:defRPr/>
            </a:pPr>
            <a:r>
              <a:rPr lang="en-US" sz="1600" dirty="0">
                <a:solidFill>
                  <a:srgbClr val="000000"/>
                </a:solidFill>
                <a:ea typeface="+mn-ea"/>
                <a:cs typeface="+mn-cs"/>
              </a:rPr>
              <a:t>RBridge</a:t>
            </a:r>
          </a:p>
        </p:txBody>
      </p:sp>
      <p:cxnSp>
        <p:nvCxnSpPr>
          <p:cNvPr id="15" name="Straight Connector 28"/>
          <p:cNvCxnSpPr>
            <a:cxnSpLocks noChangeShapeType="1"/>
          </p:cNvCxnSpPr>
          <p:nvPr/>
        </p:nvCxnSpPr>
        <p:spPr bwMode="auto">
          <a:xfrm rot="16200000" flipH="1">
            <a:off x="5295900" y="2552700"/>
            <a:ext cx="609600" cy="381000"/>
          </a:xfrm>
          <a:prstGeom prst="line">
            <a:avLst/>
          </a:prstGeom>
          <a:noFill/>
          <a:ln w="19050">
            <a:solidFill>
              <a:schemeClr val="tx1"/>
            </a:solidFill>
            <a:round/>
            <a:headEnd type="triangle" w="lg" len="lg"/>
            <a:tailEnd type="triangle" w="lg" len="lg"/>
          </a:ln>
        </p:spPr>
      </p:cxnSp>
      <p:cxnSp>
        <p:nvCxnSpPr>
          <p:cNvPr id="16" name="Straight Connector 31"/>
          <p:cNvCxnSpPr>
            <a:cxnSpLocks noChangeShapeType="1"/>
            <a:stCxn id="8" idx="3"/>
            <a:endCxn id="10" idx="1"/>
          </p:cNvCxnSpPr>
          <p:nvPr/>
        </p:nvCxnSpPr>
        <p:spPr bwMode="auto">
          <a:xfrm flipV="1">
            <a:off x="3048000" y="2171700"/>
            <a:ext cx="1143000" cy="228600"/>
          </a:xfrm>
          <a:prstGeom prst="line">
            <a:avLst/>
          </a:prstGeom>
          <a:noFill/>
          <a:ln w="19050">
            <a:solidFill>
              <a:schemeClr val="tx1"/>
            </a:solidFill>
            <a:round/>
            <a:headEnd type="triangle" w="lg" len="lg"/>
            <a:tailEnd type="triangle" w="lg" len="lg"/>
          </a:ln>
        </p:spPr>
      </p:cxnSp>
      <p:cxnSp>
        <p:nvCxnSpPr>
          <p:cNvPr id="17" name="Straight Connector 35"/>
          <p:cNvCxnSpPr>
            <a:cxnSpLocks noChangeShapeType="1"/>
            <a:stCxn id="9" idx="3"/>
            <a:endCxn id="12" idx="1"/>
          </p:cNvCxnSpPr>
          <p:nvPr/>
        </p:nvCxnSpPr>
        <p:spPr bwMode="auto">
          <a:xfrm>
            <a:off x="4724400" y="3162300"/>
            <a:ext cx="1066800" cy="152400"/>
          </a:xfrm>
          <a:prstGeom prst="line">
            <a:avLst/>
          </a:prstGeom>
          <a:noFill/>
          <a:ln w="19050">
            <a:solidFill>
              <a:schemeClr val="tx1"/>
            </a:solidFill>
            <a:round/>
            <a:headEnd type="triangle" w="lg" len="lg"/>
            <a:tailEnd type="triangle" w="lg" len="lg"/>
          </a:ln>
        </p:spPr>
      </p:cxnSp>
      <p:cxnSp>
        <p:nvCxnSpPr>
          <p:cNvPr id="18" name="Straight Connector 38"/>
          <p:cNvCxnSpPr>
            <a:cxnSpLocks noChangeShapeType="1"/>
            <a:endCxn id="10" idx="2"/>
          </p:cNvCxnSpPr>
          <p:nvPr/>
        </p:nvCxnSpPr>
        <p:spPr bwMode="auto">
          <a:xfrm rot="5400000" flipH="1" flipV="1">
            <a:off x="4533900" y="2628900"/>
            <a:ext cx="457200" cy="76200"/>
          </a:xfrm>
          <a:prstGeom prst="line">
            <a:avLst/>
          </a:prstGeom>
          <a:noFill/>
          <a:ln w="19050">
            <a:solidFill>
              <a:schemeClr val="tx1"/>
            </a:solidFill>
            <a:round/>
            <a:headEnd type="triangle" w="lg" len="lg"/>
            <a:tailEnd type="triangle" w="lg" len="lg"/>
          </a:ln>
        </p:spPr>
      </p:cxnSp>
      <p:sp>
        <p:nvSpPr>
          <p:cNvPr id="19" name="Rectangle 18"/>
          <p:cNvSpPr/>
          <p:nvPr/>
        </p:nvSpPr>
        <p:spPr bwMode="auto">
          <a:xfrm>
            <a:off x="3048000" y="5181600"/>
            <a:ext cx="990600" cy="533400"/>
          </a:xfrm>
          <a:prstGeom prst="rect">
            <a:avLst/>
          </a:prstGeom>
          <a:noFill/>
          <a:ln w="12700" cap="flat" cmpd="sng" algn="ctr">
            <a:solidFill>
              <a:srgbClr val="000000"/>
            </a:solidFill>
            <a:prstDash val="solid"/>
            <a:round/>
            <a:headEnd type="none" w="sm" len="sm"/>
            <a:tailEnd type="none" w="sm" len="sm"/>
          </a:ln>
          <a:effectLst/>
        </p:spPr>
        <p:txBody>
          <a:bodyPr anchor="ctr"/>
          <a:lstStyle/>
          <a:p>
            <a:pPr algn="ctr">
              <a:defRPr/>
            </a:pPr>
            <a:r>
              <a:rPr lang="en-US" sz="1600" dirty="0">
                <a:solidFill>
                  <a:srgbClr val="000000"/>
                </a:solidFill>
                <a:ea typeface="+mn-ea"/>
                <a:cs typeface="+mn-cs"/>
              </a:rPr>
              <a:t>RBridge</a:t>
            </a:r>
          </a:p>
        </p:txBody>
      </p:sp>
      <p:cxnSp>
        <p:nvCxnSpPr>
          <p:cNvPr id="20" name="Straight Connector 44"/>
          <p:cNvCxnSpPr>
            <a:cxnSpLocks noChangeShapeType="1"/>
          </p:cNvCxnSpPr>
          <p:nvPr/>
        </p:nvCxnSpPr>
        <p:spPr bwMode="auto">
          <a:xfrm>
            <a:off x="3048000" y="2667000"/>
            <a:ext cx="685800" cy="228600"/>
          </a:xfrm>
          <a:prstGeom prst="line">
            <a:avLst/>
          </a:prstGeom>
          <a:noFill/>
          <a:ln w="19050">
            <a:solidFill>
              <a:schemeClr val="tx1"/>
            </a:solidFill>
            <a:round/>
            <a:headEnd type="triangle" w="lg" len="lg"/>
            <a:tailEnd type="triangle" w="lg" len="lg"/>
          </a:ln>
        </p:spPr>
      </p:cxnSp>
      <p:cxnSp>
        <p:nvCxnSpPr>
          <p:cNvPr id="21" name="Straight Connector 46"/>
          <p:cNvCxnSpPr>
            <a:cxnSpLocks noChangeShapeType="1"/>
          </p:cNvCxnSpPr>
          <p:nvPr/>
        </p:nvCxnSpPr>
        <p:spPr bwMode="auto">
          <a:xfrm rot="5400000" flipH="1" flipV="1">
            <a:off x="3124200" y="3581400"/>
            <a:ext cx="762000" cy="457200"/>
          </a:xfrm>
          <a:prstGeom prst="line">
            <a:avLst/>
          </a:prstGeom>
          <a:noFill/>
          <a:ln w="19050">
            <a:solidFill>
              <a:schemeClr val="tx1"/>
            </a:solidFill>
            <a:round/>
            <a:headEnd type="triangle" w="lg" len="lg"/>
            <a:tailEnd type="triangle" w="lg" len="lg"/>
          </a:ln>
        </p:spPr>
      </p:cxnSp>
      <p:cxnSp>
        <p:nvCxnSpPr>
          <p:cNvPr id="22" name="Straight Connector 50"/>
          <p:cNvCxnSpPr>
            <a:cxnSpLocks noChangeShapeType="1"/>
            <a:stCxn id="13" idx="3"/>
          </p:cNvCxnSpPr>
          <p:nvPr/>
        </p:nvCxnSpPr>
        <p:spPr bwMode="auto">
          <a:xfrm>
            <a:off x="5486400" y="4533900"/>
            <a:ext cx="990600" cy="190500"/>
          </a:xfrm>
          <a:prstGeom prst="line">
            <a:avLst/>
          </a:prstGeom>
          <a:noFill/>
          <a:ln w="19050">
            <a:solidFill>
              <a:schemeClr val="tx1"/>
            </a:solidFill>
            <a:round/>
            <a:headEnd type="triangle" w="lg" len="lg"/>
            <a:tailEnd type="triangle" w="lg" len="lg"/>
          </a:ln>
        </p:spPr>
      </p:cxnSp>
      <p:cxnSp>
        <p:nvCxnSpPr>
          <p:cNvPr id="23" name="Straight Connector 52"/>
          <p:cNvCxnSpPr>
            <a:cxnSpLocks noChangeShapeType="1"/>
            <a:stCxn id="12" idx="2"/>
            <a:endCxn id="14" idx="0"/>
          </p:cNvCxnSpPr>
          <p:nvPr/>
        </p:nvCxnSpPr>
        <p:spPr bwMode="auto">
          <a:xfrm rot="16200000" flipH="1">
            <a:off x="6057900" y="3810000"/>
            <a:ext cx="1143000" cy="685800"/>
          </a:xfrm>
          <a:prstGeom prst="line">
            <a:avLst/>
          </a:prstGeom>
          <a:noFill/>
          <a:ln w="19050">
            <a:solidFill>
              <a:schemeClr val="tx1"/>
            </a:solidFill>
            <a:round/>
            <a:headEnd type="triangle" w="lg" len="lg"/>
            <a:tailEnd type="triangle" w="lg" len="lg"/>
          </a:ln>
        </p:spPr>
      </p:cxnSp>
      <p:cxnSp>
        <p:nvCxnSpPr>
          <p:cNvPr id="24" name="Straight Connector 55"/>
          <p:cNvCxnSpPr>
            <a:cxnSpLocks noChangeShapeType="1"/>
          </p:cNvCxnSpPr>
          <p:nvPr/>
        </p:nvCxnSpPr>
        <p:spPr bwMode="auto">
          <a:xfrm rot="5400000" flipH="1" flipV="1">
            <a:off x="5295900" y="3771900"/>
            <a:ext cx="685800" cy="304800"/>
          </a:xfrm>
          <a:prstGeom prst="line">
            <a:avLst/>
          </a:prstGeom>
          <a:noFill/>
          <a:ln w="19050">
            <a:solidFill>
              <a:schemeClr val="tx1"/>
            </a:solidFill>
            <a:round/>
            <a:headEnd type="triangle" w="lg" len="lg"/>
            <a:tailEnd type="triangle" w="lg" len="lg"/>
          </a:ln>
        </p:spPr>
      </p:cxnSp>
      <p:cxnSp>
        <p:nvCxnSpPr>
          <p:cNvPr id="25" name="Straight Connector 58"/>
          <p:cNvCxnSpPr>
            <a:cxnSpLocks noChangeShapeType="1"/>
            <a:stCxn id="9" idx="2"/>
          </p:cNvCxnSpPr>
          <p:nvPr/>
        </p:nvCxnSpPr>
        <p:spPr bwMode="auto">
          <a:xfrm rot="16200000" flipH="1">
            <a:off x="3943350" y="3714750"/>
            <a:ext cx="838200" cy="266700"/>
          </a:xfrm>
          <a:prstGeom prst="line">
            <a:avLst/>
          </a:prstGeom>
          <a:noFill/>
          <a:ln w="19050">
            <a:solidFill>
              <a:schemeClr val="tx1"/>
            </a:solidFill>
            <a:round/>
            <a:headEnd type="triangle" w="lg" len="lg"/>
            <a:tailEnd type="triangle" w="lg" len="lg"/>
          </a:ln>
        </p:spPr>
      </p:cxnSp>
      <p:cxnSp>
        <p:nvCxnSpPr>
          <p:cNvPr id="26" name="Straight Connector 61"/>
          <p:cNvCxnSpPr>
            <a:cxnSpLocks noChangeShapeType="1"/>
            <a:stCxn id="8" idx="2"/>
            <a:endCxn id="11" idx="0"/>
          </p:cNvCxnSpPr>
          <p:nvPr/>
        </p:nvCxnSpPr>
        <p:spPr bwMode="auto">
          <a:xfrm rot="16200000" flipH="1">
            <a:off x="1943100" y="3276600"/>
            <a:ext cx="1447800" cy="228600"/>
          </a:xfrm>
          <a:prstGeom prst="line">
            <a:avLst/>
          </a:prstGeom>
          <a:noFill/>
          <a:ln w="19050">
            <a:solidFill>
              <a:schemeClr val="tx1"/>
            </a:solidFill>
            <a:round/>
            <a:headEnd type="triangle" w="lg" len="lg"/>
            <a:tailEnd type="triangle" w="lg" len="lg"/>
          </a:ln>
        </p:spPr>
      </p:cxnSp>
      <p:cxnSp>
        <p:nvCxnSpPr>
          <p:cNvPr id="27" name="Straight Connector 64"/>
          <p:cNvCxnSpPr>
            <a:cxnSpLocks noChangeShapeType="1"/>
            <a:stCxn id="11" idx="3"/>
            <a:endCxn id="13" idx="1"/>
          </p:cNvCxnSpPr>
          <p:nvPr/>
        </p:nvCxnSpPr>
        <p:spPr bwMode="auto">
          <a:xfrm>
            <a:off x="3276600" y="4381500"/>
            <a:ext cx="1219200" cy="152400"/>
          </a:xfrm>
          <a:prstGeom prst="line">
            <a:avLst/>
          </a:prstGeom>
          <a:noFill/>
          <a:ln w="19050">
            <a:solidFill>
              <a:schemeClr val="tx1"/>
            </a:solidFill>
            <a:round/>
            <a:headEnd type="triangle" w="lg" len="lg"/>
            <a:tailEnd type="triangle" w="lg" len="lg"/>
          </a:ln>
        </p:spPr>
      </p:cxnSp>
      <p:cxnSp>
        <p:nvCxnSpPr>
          <p:cNvPr id="28" name="Straight Connector 67"/>
          <p:cNvCxnSpPr>
            <a:cxnSpLocks noChangeShapeType="1"/>
          </p:cNvCxnSpPr>
          <p:nvPr/>
        </p:nvCxnSpPr>
        <p:spPr bwMode="auto">
          <a:xfrm flipV="1">
            <a:off x="4038600" y="4800600"/>
            <a:ext cx="457200" cy="381000"/>
          </a:xfrm>
          <a:prstGeom prst="line">
            <a:avLst/>
          </a:prstGeom>
          <a:noFill/>
          <a:ln w="19050">
            <a:solidFill>
              <a:schemeClr val="tx1"/>
            </a:solidFill>
            <a:round/>
            <a:headEnd type="triangle" w="lg" len="lg"/>
            <a:tailEnd type="triangle" w="lg" len="lg"/>
          </a:ln>
        </p:spPr>
      </p:cxnSp>
      <p:cxnSp>
        <p:nvCxnSpPr>
          <p:cNvPr id="29" name="Straight Connector 72"/>
          <p:cNvCxnSpPr>
            <a:cxnSpLocks noChangeShapeType="1"/>
            <a:stCxn id="11" idx="2"/>
          </p:cNvCxnSpPr>
          <p:nvPr/>
        </p:nvCxnSpPr>
        <p:spPr bwMode="auto">
          <a:xfrm rot="16200000" flipH="1">
            <a:off x="2647950" y="4781550"/>
            <a:ext cx="533400" cy="266700"/>
          </a:xfrm>
          <a:prstGeom prst="line">
            <a:avLst/>
          </a:prstGeom>
          <a:noFill/>
          <a:ln w="19050">
            <a:solidFill>
              <a:schemeClr val="tx1"/>
            </a:solidFill>
            <a:round/>
            <a:headEnd type="triangle" w="lg" len="lg"/>
            <a:tailEnd type="triangle" w="lg" len="lg"/>
          </a:ln>
        </p:spPr>
      </p:cxnSp>
      <p:sp>
        <p:nvSpPr>
          <p:cNvPr id="30" name="Oval 75"/>
          <p:cNvSpPr>
            <a:spLocks noChangeArrowheads="1"/>
          </p:cNvSpPr>
          <p:nvPr/>
        </p:nvSpPr>
        <p:spPr bwMode="auto">
          <a:xfrm>
            <a:off x="1066800" y="685800"/>
            <a:ext cx="990600" cy="838200"/>
          </a:xfrm>
          <a:prstGeom prst="ellipse">
            <a:avLst/>
          </a:prstGeom>
          <a:solidFill>
            <a:srgbClr val="008000"/>
          </a:solidFill>
          <a:ln w="12700">
            <a:solidFill>
              <a:srgbClr val="000000"/>
            </a:solidFill>
            <a:round/>
            <a:headEnd type="none" w="sm" len="sm"/>
            <a:tailEnd type="none" w="sm" len="sm"/>
          </a:ln>
        </p:spPr>
        <p:txBody>
          <a:bodyPr anchor="ctr"/>
          <a:lstStyle/>
          <a:p>
            <a:pPr algn="ctr"/>
            <a:r>
              <a:rPr lang="en-US" sz="1400" dirty="0"/>
              <a:t>End Station</a:t>
            </a:r>
          </a:p>
        </p:txBody>
      </p:sp>
      <p:sp>
        <p:nvSpPr>
          <p:cNvPr id="31" name="Oval 76"/>
          <p:cNvSpPr>
            <a:spLocks noChangeArrowheads="1"/>
          </p:cNvSpPr>
          <p:nvPr/>
        </p:nvSpPr>
        <p:spPr bwMode="auto">
          <a:xfrm>
            <a:off x="7696200" y="3352800"/>
            <a:ext cx="990600" cy="838200"/>
          </a:xfrm>
          <a:prstGeom prst="ellipse">
            <a:avLst/>
          </a:prstGeom>
          <a:solidFill>
            <a:srgbClr val="008000"/>
          </a:solidFill>
          <a:ln w="12700">
            <a:solidFill>
              <a:srgbClr val="000000"/>
            </a:solidFill>
            <a:round/>
            <a:headEnd type="none" w="sm" len="sm"/>
            <a:tailEnd type="none" w="sm" len="sm"/>
          </a:ln>
        </p:spPr>
        <p:txBody>
          <a:bodyPr anchor="ctr"/>
          <a:lstStyle/>
          <a:p>
            <a:pPr algn="ctr"/>
            <a:r>
              <a:rPr lang="en-US" sz="1400" dirty="0"/>
              <a:t>End Station</a:t>
            </a:r>
          </a:p>
        </p:txBody>
      </p:sp>
      <p:sp>
        <p:nvSpPr>
          <p:cNvPr id="32" name="Oval 78"/>
          <p:cNvSpPr>
            <a:spLocks noChangeArrowheads="1"/>
          </p:cNvSpPr>
          <p:nvPr/>
        </p:nvSpPr>
        <p:spPr bwMode="auto">
          <a:xfrm>
            <a:off x="7848600" y="5257800"/>
            <a:ext cx="990600" cy="838200"/>
          </a:xfrm>
          <a:prstGeom prst="ellipse">
            <a:avLst/>
          </a:prstGeom>
          <a:solidFill>
            <a:srgbClr val="008000"/>
          </a:solidFill>
          <a:ln w="12700">
            <a:solidFill>
              <a:srgbClr val="000000"/>
            </a:solidFill>
            <a:round/>
            <a:headEnd type="none" w="sm" len="sm"/>
            <a:tailEnd type="none" w="sm" len="sm"/>
          </a:ln>
        </p:spPr>
        <p:txBody>
          <a:bodyPr anchor="ctr"/>
          <a:lstStyle/>
          <a:p>
            <a:pPr algn="ctr"/>
            <a:r>
              <a:rPr lang="en-US" sz="1400" dirty="0"/>
              <a:t>End Station</a:t>
            </a:r>
          </a:p>
        </p:txBody>
      </p:sp>
      <p:sp>
        <p:nvSpPr>
          <p:cNvPr id="33" name="Oval 79"/>
          <p:cNvSpPr>
            <a:spLocks noChangeArrowheads="1"/>
          </p:cNvSpPr>
          <p:nvPr/>
        </p:nvSpPr>
        <p:spPr bwMode="auto">
          <a:xfrm>
            <a:off x="4953000" y="5257800"/>
            <a:ext cx="990600" cy="838200"/>
          </a:xfrm>
          <a:prstGeom prst="ellipse">
            <a:avLst/>
          </a:prstGeom>
          <a:solidFill>
            <a:srgbClr val="008000"/>
          </a:solidFill>
          <a:ln w="12700">
            <a:solidFill>
              <a:srgbClr val="000000"/>
            </a:solidFill>
            <a:round/>
            <a:headEnd type="none" w="sm" len="sm"/>
            <a:tailEnd type="none" w="sm" len="sm"/>
          </a:ln>
        </p:spPr>
        <p:txBody>
          <a:bodyPr anchor="ctr"/>
          <a:lstStyle/>
          <a:p>
            <a:pPr algn="ctr"/>
            <a:r>
              <a:rPr lang="en-US" sz="1400" dirty="0"/>
              <a:t>End Station</a:t>
            </a:r>
          </a:p>
        </p:txBody>
      </p:sp>
      <p:sp>
        <p:nvSpPr>
          <p:cNvPr id="34" name="Oval 80"/>
          <p:cNvSpPr>
            <a:spLocks noChangeArrowheads="1"/>
          </p:cNvSpPr>
          <p:nvPr/>
        </p:nvSpPr>
        <p:spPr bwMode="auto">
          <a:xfrm>
            <a:off x="457200" y="5181600"/>
            <a:ext cx="990600" cy="838200"/>
          </a:xfrm>
          <a:prstGeom prst="ellipse">
            <a:avLst/>
          </a:prstGeom>
          <a:solidFill>
            <a:srgbClr val="008000"/>
          </a:solidFill>
          <a:ln w="12700">
            <a:solidFill>
              <a:srgbClr val="000000"/>
            </a:solidFill>
            <a:round/>
            <a:headEnd type="none" w="sm" len="sm"/>
            <a:tailEnd type="none" w="sm" len="sm"/>
          </a:ln>
        </p:spPr>
        <p:txBody>
          <a:bodyPr anchor="ctr"/>
          <a:lstStyle/>
          <a:p>
            <a:pPr algn="ctr"/>
            <a:r>
              <a:rPr lang="en-US" sz="1400" dirty="0"/>
              <a:t>End Station</a:t>
            </a:r>
          </a:p>
        </p:txBody>
      </p:sp>
      <p:sp>
        <p:nvSpPr>
          <p:cNvPr id="35" name="Oval 81"/>
          <p:cNvSpPr>
            <a:spLocks noChangeArrowheads="1"/>
          </p:cNvSpPr>
          <p:nvPr/>
        </p:nvSpPr>
        <p:spPr bwMode="auto">
          <a:xfrm>
            <a:off x="533400" y="2057400"/>
            <a:ext cx="990600" cy="838200"/>
          </a:xfrm>
          <a:prstGeom prst="ellipse">
            <a:avLst/>
          </a:prstGeom>
          <a:solidFill>
            <a:srgbClr val="FF6600"/>
          </a:solidFill>
          <a:ln w="12700">
            <a:solidFill>
              <a:srgbClr val="000000"/>
            </a:solidFill>
            <a:round/>
            <a:headEnd type="none" w="sm" len="sm"/>
            <a:tailEnd type="none" w="sm" len="sm"/>
          </a:ln>
        </p:spPr>
        <p:txBody>
          <a:bodyPr anchor="ctr"/>
          <a:lstStyle/>
          <a:p>
            <a:pPr algn="ctr"/>
            <a:r>
              <a:rPr lang="en-US" sz="1400" dirty="0"/>
              <a:t>End Station</a:t>
            </a:r>
          </a:p>
        </p:txBody>
      </p:sp>
      <p:sp>
        <p:nvSpPr>
          <p:cNvPr id="36" name="Oval 84"/>
          <p:cNvSpPr>
            <a:spLocks noChangeArrowheads="1"/>
          </p:cNvSpPr>
          <p:nvPr/>
        </p:nvSpPr>
        <p:spPr bwMode="auto">
          <a:xfrm>
            <a:off x="457200" y="3429000"/>
            <a:ext cx="990600" cy="838200"/>
          </a:xfrm>
          <a:prstGeom prst="ellipse">
            <a:avLst/>
          </a:prstGeom>
          <a:solidFill>
            <a:srgbClr val="FF6600"/>
          </a:solidFill>
          <a:ln w="12700">
            <a:solidFill>
              <a:srgbClr val="000000"/>
            </a:solidFill>
            <a:round/>
            <a:headEnd type="none" w="sm" len="sm"/>
            <a:tailEnd type="none" w="sm" len="sm"/>
          </a:ln>
        </p:spPr>
        <p:txBody>
          <a:bodyPr anchor="ctr"/>
          <a:lstStyle/>
          <a:p>
            <a:pPr algn="ctr"/>
            <a:r>
              <a:rPr lang="en-US" sz="1400" dirty="0"/>
              <a:t>End Station</a:t>
            </a:r>
          </a:p>
        </p:txBody>
      </p:sp>
      <p:sp>
        <p:nvSpPr>
          <p:cNvPr id="37" name="Oval 85"/>
          <p:cNvSpPr>
            <a:spLocks noChangeArrowheads="1"/>
          </p:cNvSpPr>
          <p:nvPr/>
        </p:nvSpPr>
        <p:spPr bwMode="auto">
          <a:xfrm>
            <a:off x="6629400" y="990600"/>
            <a:ext cx="990600" cy="838200"/>
          </a:xfrm>
          <a:prstGeom prst="ellipse">
            <a:avLst/>
          </a:prstGeom>
          <a:solidFill>
            <a:srgbClr val="FF6600"/>
          </a:solidFill>
          <a:ln w="12700">
            <a:solidFill>
              <a:srgbClr val="000000"/>
            </a:solidFill>
            <a:round/>
            <a:headEnd type="none" w="sm" len="sm"/>
            <a:tailEnd type="none" w="sm" len="sm"/>
          </a:ln>
        </p:spPr>
        <p:txBody>
          <a:bodyPr anchor="ctr"/>
          <a:lstStyle/>
          <a:p>
            <a:pPr algn="ctr"/>
            <a:r>
              <a:rPr lang="en-US" sz="1400" dirty="0"/>
              <a:t>End Station</a:t>
            </a:r>
          </a:p>
        </p:txBody>
      </p:sp>
      <p:sp>
        <p:nvSpPr>
          <p:cNvPr id="38" name="Oval 86"/>
          <p:cNvSpPr>
            <a:spLocks noChangeArrowheads="1"/>
          </p:cNvSpPr>
          <p:nvPr/>
        </p:nvSpPr>
        <p:spPr bwMode="auto">
          <a:xfrm>
            <a:off x="7772400" y="1905000"/>
            <a:ext cx="990600" cy="838200"/>
          </a:xfrm>
          <a:prstGeom prst="ellipse">
            <a:avLst/>
          </a:prstGeom>
          <a:solidFill>
            <a:srgbClr val="FF6600"/>
          </a:solidFill>
          <a:ln w="12700">
            <a:solidFill>
              <a:srgbClr val="000000"/>
            </a:solidFill>
            <a:round/>
            <a:headEnd type="none" w="sm" len="sm"/>
            <a:tailEnd type="none" w="sm" len="sm"/>
          </a:ln>
        </p:spPr>
        <p:txBody>
          <a:bodyPr anchor="ctr"/>
          <a:lstStyle/>
          <a:p>
            <a:pPr algn="ctr"/>
            <a:r>
              <a:rPr lang="en-US" sz="1400" dirty="0"/>
              <a:t>End Station</a:t>
            </a:r>
          </a:p>
        </p:txBody>
      </p:sp>
      <p:sp>
        <p:nvSpPr>
          <p:cNvPr id="39" name="Oval 36"/>
          <p:cNvSpPr>
            <a:spLocks noChangeArrowheads="1"/>
          </p:cNvSpPr>
          <p:nvPr/>
        </p:nvSpPr>
        <p:spPr bwMode="auto">
          <a:xfrm>
            <a:off x="2819400" y="1066800"/>
            <a:ext cx="990600" cy="838200"/>
          </a:xfrm>
          <a:prstGeom prst="ellipse">
            <a:avLst/>
          </a:prstGeom>
          <a:solidFill>
            <a:srgbClr val="3366FF"/>
          </a:solidFill>
          <a:ln w="12700">
            <a:solidFill>
              <a:srgbClr val="000000"/>
            </a:solidFill>
            <a:round/>
            <a:headEnd type="none" w="sm" len="sm"/>
            <a:tailEnd type="none" w="sm" len="sm"/>
          </a:ln>
        </p:spPr>
        <p:txBody>
          <a:bodyPr anchor="ctr"/>
          <a:lstStyle/>
          <a:p>
            <a:pPr algn="ctr"/>
            <a:r>
              <a:rPr lang="en-US" sz="1400" dirty="0"/>
              <a:t>End Station</a:t>
            </a:r>
          </a:p>
        </p:txBody>
      </p:sp>
      <p:sp>
        <p:nvSpPr>
          <p:cNvPr id="40" name="Oval 37"/>
          <p:cNvSpPr>
            <a:spLocks noChangeArrowheads="1"/>
          </p:cNvSpPr>
          <p:nvPr/>
        </p:nvSpPr>
        <p:spPr bwMode="auto">
          <a:xfrm>
            <a:off x="1905000" y="5791200"/>
            <a:ext cx="990600" cy="838200"/>
          </a:xfrm>
          <a:prstGeom prst="ellipse">
            <a:avLst/>
          </a:prstGeom>
          <a:solidFill>
            <a:srgbClr val="3366FF"/>
          </a:solidFill>
          <a:ln w="12700">
            <a:solidFill>
              <a:srgbClr val="000000"/>
            </a:solidFill>
            <a:round/>
            <a:headEnd type="none" w="sm" len="sm"/>
            <a:tailEnd type="none" w="sm" len="sm"/>
          </a:ln>
        </p:spPr>
        <p:txBody>
          <a:bodyPr anchor="ctr"/>
          <a:lstStyle/>
          <a:p>
            <a:pPr algn="ctr"/>
            <a:r>
              <a:rPr lang="en-US" sz="1400" dirty="0"/>
              <a:t>End Station</a:t>
            </a:r>
          </a:p>
        </p:txBody>
      </p:sp>
      <p:sp>
        <p:nvSpPr>
          <p:cNvPr id="41" name="Oval 39"/>
          <p:cNvSpPr>
            <a:spLocks noChangeArrowheads="1"/>
          </p:cNvSpPr>
          <p:nvPr/>
        </p:nvSpPr>
        <p:spPr bwMode="auto">
          <a:xfrm>
            <a:off x="6553200" y="5715000"/>
            <a:ext cx="990600" cy="838200"/>
          </a:xfrm>
          <a:prstGeom prst="ellipse">
            <a:avLst/>
          </a:prstGeom>
          <a:solidFill>
            <a:srgbClr val="3366FF"/>
          </a:solidFill>
          <a:ln w="12700">
            <a:solidFill>
              <a:srgbClr val="000000"/>
            </a:solidFill>
            <a:round/>
            <a:headEnd type="none" w="sm" len="sm"/>
            <a:tailEnd type="none" w="sm" len="sm"/>
          </a:ln>
        </p:spPr>
        <p:txBody>
          <a:bodyPr anchor="ctr"/>
          <a:lstStyle/>
          <a:p>
            <a:pPr algn="ctr"/>
            <a:r>
              <a:rPr lang="en-US" sz="1400" dirty="0"/>
              <a:t>End Station</a:t>
            </a:r>
          </a:p>
        </p:txBody>
      </p:sp>
      <p:cxnSp>
        <p:nvCxnSpPr>
          <p:cNvPr id="42" name="Straight Connector 40"/>
          <p:cNvCxnSpPr>
            <a:cxnSpLocks noChangeShapeType="1"/>
            <a:stCxn id="30" idx="5"/>
          </p:cNvCxnSpPr>
          <p:nvPr/>
        </p:nvCxnSpPr>
        <p:spPr bwMode="auto">
          <a:xfrm rot="16200000" flipH="1">
            <a:off x="1619250" y="1695451"/>
            <a:ext cx="731837" cy="144462"/>
          </a:xfrm>
          <a:prstGeom prst="line">
            <a:avLst/>
          </a:prstGeom>
          <a:noFill/>
          <a:ln w="19050">
            <a:solidFill>
              <a:schemeClr val="tx1"/>
            </a:solidFill>
            <a:round/>
            <a:headEnd type="triangle" w="lg" len="lg"/>
            <a:tailEnd type="triangle" w="lg" len="lg"/>
          </a:ln>
        </p:spPr>
      </p:cxnSp>
      <p:cxnSp>
        <p:nvCxnSpPr>
          <p:cNvPr id="43" name="Straight Connector 45"/>
          <p:cNvCxnSpPr>
            <a:cxnSpLocks noChangeShapeType="1"/>
            <a:stCxn id="35" idx="6"/>
            <a:endCxn id="8" idx="1"/>
          </p:cNvCxnSpPr>
          <p:nvPr/>
        </p:nvCxnSpPr>
        <p:spPr bwMode="auto">
          <a:xfrm flipV="1">
            <a:off x="1524000" y="2400300"/>
            <a:ext cx="533400" cy="76200"/>
          </a:xfrm>
          <a:prstGeom prst="line">
            <a:avLst/>
          </a:prstGeom>
          <a:noFill/>
          <a:ln w="19050">
            <a:solidFill>
              <a:schemeClr val="tx1"/>
            </a:solidFill>
            <a:round/>
            <a:headEnd type="triangle" w="lg" len="lg"/>
            <a:tailEnd type="triangle" w="lg" len="lg"/>
          </a:ln>
        </p:spPr>
      </p:cxnSp>
      <p:cxnSp>
        <p:nvCxnSpPr>
          <p:cNvPr id="44" name="Straight Connector 49"/>
          <p:cNvCxnSpPr>
            <a:cxnSpLocks noChangeShapeType="1"/>
            <a:stCxn id="36" idx="6"/>
          </p:cNvCxnSpPr>
          <p:nvPr/>
        </p:nvCxnSpPr>
        <p:spPr bwMode="auto">
          <a:xfrm>
            <a:off x="1447800" y="3848100"/>
            <a:ext cx="838200" cy="266700"/>
          </a:xfrm>
          <a:prstGeom prst="line">
            <a:avLst/>
          </a:prstGeom>
          <a:noFill/>
          <a:ln w="19050">
            <a:solidFill>
              <a:schemeClr val="tx1"/>
            </a:solidFill>
            <a:round/>
            <a:headEnd type="triangle" w="lg" len="lg"/>
            <a:tailEnd type="triangle" w="lg" len="lg"/>
          </a:ln>
        </p:spPr>
      </p:cxnSp>
      <p:cxnSp>
        <p:nvCxnSpPr>
          <p:cNvPr id="45" name="Straight Connector 54"/>
          <p:cNvCxnSpPr>
            <a:cxnSpLocks noChangeShapeType="1"/>
            <a:stCxn id="34" idx="7"/>
          </p:cNvCxnSpPr>
          <p:nvPr/>
        </p:nvCxnSpPr>
        <p:spPr bwMode="auto">
          <a:xfrm rot="5400000" flipH="1" flipV="1">
            <a:off x="1466850" y="4484688"/>
            <a:ext cx="655638" cy="982662"/>
          </a:xfrm>
          <a:prstGeom prst="line">
            <a:avLst/>
          </a:prstGeom>
          <a:noFill/>
          <a:ln w="19050">
            <a:solidFill>
              <a:schemeClr val="tx1"/>
            </a:solidFill>
            <a:round/>
            <a:headEnd type="triangle" w="lg" len="lg"/>
            <a:tailEnd type="triangle" w="lg" len="lg"/>
          </a:ln>
        </p:spPr>
      </p:cxnSp>
      <p:cxnSp>
        <p:nvCxnSpPr>
          <p:cNvPr id="46" name="Straight Connector 59"/>
          <p:cNvCxnSpPr>
            <a:cxnSpLocks noChangeShapeType="1"/>
            <a:stCxn id="39" idx="3"/>
            <a:endCxn id="8" idx="0"/>
          </p:cNvCxnSpPr>
          <p:nvPr/>
        </p:nvCxnSpPr>
        <p:spPr bwMode="auto">
          <a:xfrm rot="5400000">
            <a:off x="2582863" y="1752600"/>
            <a:ext cx="350837" cy="411163"/>
          </a:xfrm>
          <a:prstGeom prst="line">
            <a:avLst/>
          </a:prstGeom>
          <a:noFill/>
          <a:ln w="19050">
            <a:solidFill>
              <a:schemeClr val="tx1"/>
            </a:solidFill>
            <a:round/>
            <a:headEnd type="triangle" w="lg" len="lg"/>
            <a:tailEnd type="triangle" w="lg" len="lg"/>
          </a:ln>
        </p:spPr>
      </p:cxnSp>
      <p:cxnSp>
        <p:nvCxnSpPr>
          <p:cNvPr id="47" name="Straight Connector 63"/>
          <p:cNvCxnSpPr>
            <a:cxnSpLocks noChangeShapeType="1"/>
            <a:endCxn id="11" idx="1"/>
          </p:cNvCxnSpPr>
          <p:nvPr/>
        </p:nvCxnSpPr>
        <p:spPr bwMode="auto">
          <a:xfrm flipV="1">
            <a:off x="1066800" y="4381500"/>
            <a:ext cx="1219200" cy="342900"/>
          </a:xfrm>
          <a:prstGeom prst="line">
            <a:avLst/>
          </a:prstGeom>
          <a:noFill/>
          <a:ln w="19050">
            <a:solidFill>
              <a:schemeClr val="tx1"/>
            </a:solidFill>
            <a:round/>
            <a:headEnd type="triangle" w="lg" len="lg"/>
            <a:tailEnd type="triangle" w="lg" len="lg"/>
          </a:ln>
        </p:spPr>
      </p:cxnSp>
      <p:cxnSp>
        <p:nvCxnSpPr>
          <p:cNvPr id="48" name="Straight Connector 68"/>
          <p:cNvCxnSpPr>
            <a:cxnSpLocks noChangeShapeType="1"/>
            <a:stCxn id="40" idx="7"/>
          </p:cNvCxnSpPr>
          <p:nvPr/>
        </p:nvCxnSpPr>
        <p:spPr bwMode="auto">
          <a:xfrm rot="5400000" flipH="1" flipV="1">
            <a:off x="2800350" y="5665788"/>
            <a:ext cx="198438" cy="296862"/>
          </a:xfrm>
          <a:prstGeom prst="line">
            <a:avLst/>
          </a:prstGeom>
          <a:noFill/>
          <a:ln w="19050">
            <a:solidFill>
              <a:schemeClr val="tx1"/>
            </a:solidFill>
            <a:round/>
            <a:headEnd type="triangle" w="lg" len="lg"/>
            <a:tailEnd type="triangle" w="lg" len="lg"/>
          </a:ln>
        </p:spPr>
      </p:cxnSp>
      <p:cxnSp>
        <p:nvCxnSpPr>
          <p:cNvPr id="49" name="Straight Connector 82"/>
          <p:cNvCxnSpPr>
            <a:cxnSpLocks noChangeShapeType="1"/>
          </p:cNvCxnSpPr>
          <p:nvPr/>
        </p:nvCxnSpPr>
        <p:spPr bwMode="auto">
          <a:xfrm flipV="1">
            <a:off x="2133600" y="5410200"/>
            <a:ext cx="914400" cy="76200"/>
          </a:xfrm>
          <a:prstGeom prst="line">
            <a:avLst/>
          </a:prstGeom>
          <a:noFill/>
          <a:ln w="19050">
            <a:solidFill>
              <a:schemeClr val="tx1"/>
            </a:solidFill>
            <a:round/>
            <a:headEnd type="triangle" w="lg" len="lg"/>
            <a:tailEnd type="triangle" w="lg" len="lg"/>
          </a:ln>
        </p:spPr>
      </p:cxnSp>
      <p:cxnSp>
        <p:nvCxnSpPr>
          <p:cNvPr id="50" name="Straight Connector 87"/>
          <p:cNvCxnSpPr>
            <a:cxnSpLocks noChangeShapeType="1"/>
            <a:stCxn id="12" idx="0"/>
            <a:endCxn id="37" idx="3"/>
          </p:cNvCxnSpPr>
          <p:nvPr/>
        </p:nvCxnSpPr>
        <p:spPr bwMode="auto">
          <a:xfrm rot="5400000" flipH="1" flipV="1">
            <a:off x="5859463" y="2133600"/>
            <a:ext cx="1341437" cy="487363"/>
          </a:xfrm>
          <a:prstGeom prst="line">
            <a:avLst/>
          </a:prstGeom>
          <a:noFill/>
          <a:ln w="19050">
            <a:solidFill>
              <a:schemeClr val="tx1"/>
            </a:solidFill>
            <a:round/>
            <a:headEnd type="triangle" w="lg" len="lg"/>
            <a:tailEnd type="triangle" w="lg" len="lg"/>
          </a:ln>
        </p:spPr>
      </p:cxnSp>
      <p:cxnSp>
        <p:nvCxnSpPr>
          <p:cNvPr id="51" name="Straight Connector 90"/>
          <p:cNvCxnSpPr>
            <a:cxnSpLocks noChangeShapeType="1"/>
            <a:endCxn id="38" idx="2"/>
          </p:cNvCxnSpPr>
          <p:nvPr/>
        </p:nvCxnSpPr>
        <p:spPr bwMode="auto">
          <a:xfrm flipV="1">
            <a:off x="6781800" y="2324100"/>
            <a:ext cx="990600" cy="723900"/>
          </a:xfrm>
          <a:prstGeom prst="line">
            <a:avLst/>
          </a:prstGeom>
          <a:noFill/>
          <a:ln w="19050">
            <a:solidFill>
              <a:schemeClr val="tx1"/>
            </a:solidFill>
            <a:round/>
            <a:headEnd type="triangle" w="lg" len="lg"/>
            <a:tailEnd type="triangle" w="lg" len="lg"/>
          </a:ln>
        </p:spPr>
      </p:cxnSp>
      <p:cxnSp>
        <p:nvCxnSpPr>
          <p:cNvPr id="52" name="Straight Connector 93"/>
          <p:cNvCxnSpPr>
            <a:cxnSpLocks noChangeShapeType="1"/>
            <a:endCxn id="31" idx="2"/>
          </p:cNvCxnSpPr>
          <p:nvPr/>
        </p:nvCxnSpPr>
        <p:spPr bwMode="auto">
          <a:xfrm>
            <a:off x="6781800" y="3581400"/>
            <a:ext cx="914400" cy="190500"/>
          </a:xfrm>
          <a:prstGeom prst="line">
            <a:avLst/>
          </a:prstGeom>
          <a:noFill/>
          <a:ln w="19050">
            <a:solidFill>
              <a:schemeClr val="tx1"/>
            </a:solidFill>
            <a:round/>
            <a:headEnd type="triangle" w="lg" len="lg"/>
            <a:tailEnd type="triangle" w="lg" len="lg"/>
          </a:ln>
        </p:spPr>
      </p:cxnSp>
      <p:cxnSp>
        <p:nvCxnSpPr>
          <p:cNvPr id="53" name="Straight Connector 96"/>
          <p:cNvCxnSpPr>
            <a:cxnSpLocks noChangeShapeType="1"/>
            <a:stCxn id="12" idx="3"/>
          </p:cNvCxnSpPr>
          <p:nvPr/>
        </p:nvCxnSpPr>
        <p:spPr bwMode="auto">
          <a:xfrm flipV="1">
            <a:off x="6781800" y="3124200"/>
            <a:ext cx="1143000" cy="190500"/>
          </a:xfrm>
          <a:prstGeom prst="line">
            <a:avLst/>
          </a:prstGeom>
          <a:noFill/>
          <a:ln w="19050">
            <a:solidFill>
              <a:schemeClr val="tx1"/>
            </a:solidFill>
            <a:round/>
            <a:headEnd type="triangle" w="lg" len="lg"/>
            <a:tailEnd type="triangle" w="lg" len="lg"/>
          </a:ln>
        </p:spPr>
      </p:cxnSp>
      <p:cxnSp>
        <p:nvCxnSpPr>
          <p:cNvPr id="54" name="Straight Connector 98"/>
          <p:cNvCxnSpPr>
            <a:cxnSpLocks noChangeShapeType="1"/>
          </p:cNvCxnSpPr>
          <p:nvPr/>
        </p:nvCxnSpPr>
        <p:spPr bwMode="auto">
          <a:xfrm rot="5400000" flipH="1" flipV="1">
            <a:off x="1524000" y="2667000"/>
            <a:ext cx="533400" cy="533400"/>
          </a:xfrm>
          <a:prstGeom prst="line">
            <a:avLst/>
          </a:prstGeom>
          <a:noFill/>
          <a:ln w="19050">
            <a:solidFill>
              <a:schemeClr val="tx1"/>
            </a:solidFill>
            <a:round/>
            <a:headEnd type="triangle" w="lg" len="lg"/>
            <a:tailEnd type="triangle" w="lg" len="lg"/>
          </a:ln>
        </p:spPr>
      </p:cxnSp>
      <p:cxnSp>
        <p:nvCxnSpPr>
          <p:cNvPr id="55" name="Straight Connector 101"/>
          <p:cNvCxnSpPr>
            <a:cxnSpLocks noChangeShapeType="1"/>
            <a:endCxn id="32" idx="1"/>
          </p:cNvCxnSpPr>
          <p:nvPr/>
        </p:nvCxnSpPr>
        <p:spPr bwMode="auto">
          <a:xfrm>
            <a:off x="7467600" y="5257800"/>
            <a:ext cx="525463" cy="122238"/>
          </a:xfrm>
          <a:prstGeom prst="line">
            <a:avLst/>
          </a:prstGeom>
          <a:noFill/>
          <a:ln w="19050">
            <a:solidFill>
              <a:schemeClr val="tx1"/>
            </a:solidFill>
            <a:round/>
            <a:headEnd type="triangle" w="lg" len="lg"/>
            <a:tailEnd type="triangle" w="lg" len="lg"/>
          </a:ln>
        </p:spPr>
      </p:cxnSp>
      <p:cxnSp>
        <p:nvCxnSpPr>
          <p:cNvPr id="56" name="Straight Connector 103"/>
          <p:cNvCxnSpPr>
            <a:cxnSpLocks noChangeShapeType="1"/>
            <a:stCxn id="14" idx="3"/>
          </p:cNvCxnSpPr>
          <p:nvPr/>
        </p:nvCxnSpPr>
        <p:spPr bwMode="auto">
          <a:xfrm flipV="1">
            <a:off x="7467600" y="4724400"/>
            <a:ext cx="914400" cy="266700"/>
          </a:xfrm>
          <a:prstGeom prst="line">
            <a:avLst/>
          </a:prstGeom>
          <a:noFill/>
          <a:ln w="19050">
            <a:solidFill>
              <a:schemeClr val="tx1"/>
            </a:solidFill>
            <a:round/>
            <a:headEnd type="triangle" w="lg" len="lg"/>
            <a:tailEnd type="triangle" w="lg" len="lg"/>
          </a:ln>
        </p:spPr>
      </p:cxnSp>
      <p:cxnSp>
        <p:nvCxnSpPr>
          <p:cNvPr id="57" name="Straight Connector 106"/>
          <p:cNvCxnSpPr>
            <a:cxnSpLocks noChangeShapeType="1"/>
          </p:cNvCxnSpPr>
          <p:nvPr/>
        </p:nvCxnSpPr>
        <p:spPr bwMode="auto">
          <a:xfrm rot="5400000" flipH="1" flipV="1">
            <a:off x="7429500" y="4381500"/>
            <a:ext cx="381000" cy="304800"/>
          </a:xfrm>
          <a:prstGeom prst="line">
            <a:avLst/>
          </a:prstGeom>
          <a:noFill/>
          <a:ln w="19050">
            <a:solidFill>
              <a:schemeClr val="tx1"/>
            </a:solidFill>
            <a:round/>
            <a:headEnd type="triangle" w="lg" len="lg"/>
            <a:tailEnd type="triangle" w="lg" len="lg"/>
          </a:ln>
        </p:spPr>
      </p:cxnSp>
      <p:cxnSp>
        <p:nvCxnSpPr>
          <p:cNvPr id="58" name="Straight Connector 109"/>
          <p:cNvCxnSpPr>
            <a:cxnSpLocks noChangeShapeType="1"/>
            <a:stCxn id="41" idx="0"/>
            <a:endCxn id="14" idx="2"/>
          </p:cNvCxnSpPr>
          <p:nvPr/>
        </p:nvCxnSpPr>
        <p:spPr bwMode="auto">
          <a:xfrm rot="16200000" flipV="1">
            <a:off x="6781800" y="5448300"/>
            <a:ext cx="457200" cy="76200"/>
          </a:xfrm>
          <a:prstGeom prst="line">
            <a:avLst/>
          </a:prstGeom>
          <a:noFill/>
          <a:ln w="19050">
            <a:solidFill>
              <a:schemeClr val="tx1"/>
            </a:solidFill>
            <a:round/>
            <a:headEnd type="triangle" w="lg" len="lg"/>
            <a:tailEnd type="triangle" w="lg" len="lg"/>
          </a:ln>
        </p:spPr>
      </p:cxnSp>
      <p:cxnSp>
        <p:nvCxnSpPr>
          <p:cNvPr id="59" name="Straight Connector 112"/>
          <p:cNvCxnSpPr>
            <a:cxnSpLocks noChangeShapeType="1"/>
            <a:stCxn id="33" idx="7"/>
          </p:cNvCxnSpPr>
          <p:nvPr/>
        </p:nvCxnSpPr>
        <p:spPr bwMode="auto">
          <a:xfrm rot="5400000" flipH="1" flipV="1">
            <a:off x="6076950" y="4979988"/>
            <a:ext cx="122238" cy="677862"/>
          </a:xfrm>
          <a:prstGeom prst="line">
            <a:avLst/>
          </a:prstGeom>
          <a:noFill/>
          <a:ln w="19050">
            <a:solidFill>
              <a:schemeClr val="tx1"/>
            </a:solidFill>
            <a:round/>
            <a:headEnd type="triangle" w="lg" len="lg"/>
            <a:tailEnd type="triangle" w="lg" len="lg"/>
          </a:ln>
        </p:spPr>
      </p:cxnSp>
      <p:cxnSp>
        <p:nvCxnSpPr>
          <p:cNvPr id="60" name="Straight Connector 115"/>
          <p:cNvCxnSpPr>
            <a:cxnSpLocks noChangeShapeType="1"/>
            <a:endCxn id="19" idx="2"/>
          </p:cNvCxnSpPr>
          <p:nvPr/>
        </p:nvCxnSpPr>
        <p:spPr bwMode="auto">
          <a:xfrm rot="16200000" flipV="1">
            <a:off x="3295650" y="5962650"/>
            <a:ext cx="533400" cy="38100"/>
          </a:xfrm>
          <a:prstGeom prst="line">
            <a:avLst/>
          </a:prstGeom>
          <a:noFill/>
          <a:ln w="19050">
            <a:solidFill>
              <a:schemeClr val="tx1"/>
            </a:solidFill>
            <a:round/>
            <a:headEnd type="triangle" w="lg" len="lg"/>
            <a:tailEnd type="triangle" w="lg" len="lg"/>
          </a:ln>
        </p:spPr>
      </p:cxnSp>
      <p:cxnSp>
        <p:nvCxnSpPr>
          <p:cNvPr id="61" name="Straight Connector 118"/>
          <p:cNvCxnSpPr>
            <a:cxnSpLocks noChangeShapeType="1"/>
          </p:cNvCxnSpPr>
          <p:nvPr/>
        </p:nvCxnSpPr>
        <p:spPr bwMode="auto">
          <a:xfrm>
            <a:off x="4038600" y="5715000"/>
            <a:ext cx="457200" cy="381000"/>
          </a:xfrm>
          <a:prstGeom prst="line">
            <a:avLst/>
          </a:prstGeom>
          <a:noFill/>
          <a:ln w="19050">
            <a:solidFill>
              <a:schemeClr val="tx1"/>
            </a:solidFill>
            <a:round/>
            <a:headEnd type="triangle" w="lg" len="lg"/>
            <a:tailEnd type="triangle" w="lg" len="lg"/>
          </a:ln>
        </p:spPr>
      </p:cxnSp>
      <p:cxnSp>
        <p:nvCxnSpPr>
          <p:cNvPr id="62" name="Straight Connector 60"/>
          <p:cNvCxnSpPr>
            <a:cxnSpLocks noChangeShapeType="1"/>
          </p:cNvCxnSpPr>
          <p:nvPr/>
        </p:nvCxnSpPr>
        <p:spPr bwMode="auto">
          <a:xfrm flipV="1">
            <a:off x="5410200" y="1600200"/>
            <a:ext cx="762000" cy="304800"/>
          </a:xfrm>
          <a:prstGeom prst="line">
            <a:avLst/>
          </a:prstGeom>
          <a:noFill/>
          <a:ln w="19050">
            <a:solidFill>
              <a:schemeClr val="tx1"/>
            </a:solidFill>
            <a:round/>
            <a:headEnd type="triangle" w="lg" len="lg"/>
            <a:tailEnd type="triangle" w="lg" len="lg"/>
          </a:ln>
        </p:spPr>
      </p:cxnSp>
      <p:cxnSp>
        <p:nvCxnSpPr>
          <p:cNvPr id="63" name="Straight Connector 62"/>
          <p:cNvCxnSpPr>
            <a:cxnSpLocks noChangeShapeType="1"/>
            <a:stCxn id="10" idx="0"/>
            <a:endCxn id="64" idx="3"/>
          </p:cNvCxnSpPr>
          <p:nvPr/>
        </p:nvCxnSpPr>
        <p:spPr bwMode="auto">
          <a:xfrm rot="5400000" flipH="1" flipV="1">
            <a:off x="4659313" y="1466850"/>
            <a:ext cx="579437" cy="296863"/>
          </a:xfrm>
          <a:prstGeom prst="line">
            <a:avLst/>
          </a:prstGeom>
          <a:noFill/>
          <a:ln w="19050">
            <a:solidFill>
              <a:schemeClr val="tx1"/>
            </a:solidFill>
            <a:round/>
            <a:headEnd type="triangle" w="lg" len="lg"/>
            <a:tailEnd type="triangle" w="lg" len="lg"/>
          </a:ln>
        </p:spPr>
      </p:cxnSp>
      <p:sp>
        <p:nvSpPr>
          <p:cNvPr id="64" name="Oval 65"/>
          <p:cNvSpPr>
            <a:spLocks noChangeArrowheads="1"/>
          </p:cNvSpPr>
          <p:nvPr/>
        </p:nvSpPr>
        <p:spPr bwMode="auto">
          <a:xfrm>
            <a:off x="4953000" y="609600"/>
            <a:ext cx="990600" cy="838200"/>
          </a:xfrm>
          <a:prstGeom prst="ellipse">
            <a:avLst/>
          </a:prstGeom>
          <a:solidFill>
            <a:srgbClr val="008000"/>
          </a:solidFill>
          <a:ln w="12700">
            <a:solidFill>
              <a:srgbClr val="000000"/>
            </a:solidFill>
            <a:round/>
            <a:headEnd type="none" w="sm" len="sm"/>
            <a:tailEnd type="none" w="sm" len="sm"/>
          </a:ln>
        </p:spPr>
        <p:txBody>
          <a:bodyPr anchor="ctr"/>
          <a:lstStyle/>
          <a:p>
            <a:pPr algn="ctr"/>
            <a:r>
              <a:rPr lang="en-US" sz="1400" dirty="0"/>
              <a:t>End Station</a:t>
            </a:r>
          </a:p>
        </p:txBody>
      </p:sp>
      <p:cxnSp>
        <p:nvCxnSpPr>
          <p:cNvPr id="65" name="Straight Connector 74"/>
          <p:cNvCxnSpPr>
            <a:cxnSpLocks noChangeShapeType="1"/>
          </p:cNvCxnSpPr>
          <p:nvPr/>
        </p:nvCxnSpPr>
        <p:spPr bwMode="auto">
          <a:xfrm rot="5400000" flipH="1" flipV="1">
            <a:off x="3733801" y="1447800"/>
            <a:ext cx="914400" cy="3175"/>
          </a:xfrm>
          <a:prstGeom prst="line">
            <a:avLst/>
          </a:prstGeom>
          <a:noFill/>
          <a:ln w="19050">
            <a:solidFill>
              <a:schemeClr val="tx1"/>
            </a:solidFill>
            <a:round/>
            <a:headEnd type="triangle" w="lg" len="lg"/>
            <a:tailEnd type="triangle" w="lg" len="lg"/>
          </a:ln>
        </p:spPr>
      </p:cxnSp>
      <p:cxnSp>
        <p:nvCxnSpPr>
          <p:cNvPr id="66" name="Straight Connector 69"/>
          <p:cNvCxnSpPr>
            <a:cxnSpLocks noChangeShapeType="1"/>
          </p:cNvCxnSpPr>
          <p:nvPr/>
        </p:nvCxnSpPr>
        <p:spPr bwMode="auto">
          <a:xfrm flipV="1">
            <a:off x="2743200" y="2514600"/>
            <a:ext cx="3124200" cy="914400"/>
          </a:xfrm>
          <a:prstGeom prst="line">
            <a:avLst/>
          </a:prstGeom>
          <a:noFill/>
          <a:ln w="76200">
            <a:solidFill>
              <a:srgbClr val="FF6600"/>
            </a:solidFill>
            <a:prstDash val="sysDash"/>
            <a:round/>
            <a:headEnd type="none" w="sm" len="sm"/>
            <a:tailEnd type="none" w="sm" len="sm"/>
          </a:ln>
        </p:spPr>
      </p:cxnSp>
      <p:cxnSp>
        <p:nvCxnSpPr>
          <p:cNvPr id="67" name="Straight Connector 77"/>
          <p:cNvCxnSpPr>
            <a:cxnSpLocks noChangeShapeType="1"/>
          </p:cNvCxnSpPr>
          <p:nvPr/>
        </p:nvCxnSpPr>
        <p:spPr bwMode="auto">
          <a:xfrm rot="16200000" flipV="1">
            <a:off x="2097088" y="2782888"/>
            <a:ext cx="989012" cy="303212"/>
          </a:xfrm>
          <a:prstGeom prst="line">
            <a:avLst/>
          </a:prstGeom>
          <a:noFill/>
          <a:ln w="57150">
            <a:solidFill>
              <a:srgbClr val="FF6600"/>
            </a:solidFill>
            <a:prstDash val="sysDash"/>
            <a:round/>
            <a:headEnd type="none" w="sm" len="sm"/>
            <a:tailEnd type="oval" w="lg" len="lg"/>
          </a:ln>
        </p:spPr>
      </p:cxnSp>
      <p:cxnSp>
        <p:nvCxnSpPr>
          <p:cNvPr id="68" name="Straight Connector 89"/>
          <p:cNvCxnSpPr>
            <a:cxnSpLocks noChangeShapeType="1"/>
          </p:cNvCxnSpPr>
          <p:nvPr/>
        </p:nvCxnSpPr>
        <p:spPr bwMode="auto">
          <a:xfrm rot="16200000" flipH="1">
            <a:off x="2514600" y="3810000"/>
            <a:ext cx="914400" cy="152400"/>
          </a:xfrm>
          <a:prstGeom prst="line">
            <a:avLst/>
          </a:prstGeom>
          <a:noFill/>
          <a:ln w="57150">
            <a:solidFill>
              <a:srgbClr val="FF6600"/>
            </a:solidFill>
            <a:prstDash val="sysDash"/>
            <a:round/>
            <a:headEnd type="none" w="sm" len="sm"/>
            <a:tailEnd type="oval" w="lg" len="lg"/>
          </a:ln>
        </p:spPr>
      </p:cxnSp>
      <p:cxnSp>
        <p:nvCxnSpPr>
          <p:cNvPr id="69" name="Straight Connector 99"/>
          <p:cNvCxnSpPr>
            <a:cxnSpLocks noChangeShapeType="1"/>
          </p:cNvCxnSpPr>
          <p:nvPr/>
        </p:nvCxnSpPr>
        <p:spPr bwMode="auto">
          <a:xfrm rot="16200000" flipH="1">
            <a:off x="5524500" y="2857500"/>
            <a:ext cx="915988" cy="230188"/>
          </a:xfrm>
          <a:prstGeom prst="line">
            <a:avLst/>
          </a:prstGeom>
          <a:noFill/>
          <a:ln w="57150">
            <a:solidFill>
              <a:srgbClr val="FF6600"/>
            </a:solidFill>
            <a:prstDash val="sysDash"/>
            <a:round/>
            <a:headEnd type="none" w="sm" len="sm"/>
            <a:tailEnd type="oval" w="lg" len="lg"/>
          </a:ln>
        </p:spPr>
      </p:cxnSp>
      <p:sp>
        <p:nvSpPr>
          <p:cNvPr id="70" name="TextBox 95"/>
          <p:cNvSpPr txBox="1">
            <a:spLocks noChangeArrowheads="1"/>
          </p:cNvSpPr>
          <p:nvPr/>
        </p:nvSpPr>
        <p:spPr bwMode="auto">
          <a:xfrm>
            <a:off x="2133600" y="184484"/>
            <a:ext cx="2895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37931725" indent="-37474525">
              <a:defRPr sz="2400">
                <a:solidFill>
                  <a:schemeClr val="tx1"/>
                </a:solidFill>
                <a:latin typeface="Times New Roman" charset="0"/>
                <a:ea typeface="ＭＳ Ｐゴシック" charset="0"/>
              </a:defRPr>
            </a:lvl2pPr>
            <a:lvl3pPr>
              <a:defRPr sz="2400">
                <a:solidFill>
                  <a:schemeClr val="tx1"/>
                </a:solidFill>
                <a:latin typeface="Times New Roman" charset="0"/>
                <a:ea typeface="ＭＳ Ｐゴシック" charset="0"/>
              </a:defRPr>
            </a:lvl3pPr>
            <a:lvl4pPr>
              <a:defRPr sz="2400">
                <a:solidFill>
                  <a:schemeClr val="tx1"/>
                </a:solidFill>
                <a:latin typeface="Times New Roman" charset="0"/>
                <a:ea typeface="ＭＳ Ｐゴシック" charset="0"/>
              </a:defRPr>
            </a:lvl4pPr>
            <a:lvl5pPr>
              <a:defRPr sz="2400">
                <a:solidFill>
                  <a:schemeClr val="tx1"/>
                </a:solidFill>
                <a:latin typeface="Times New Roman" charset="0"/>
                <a:ea typeface="ＭＳ Ｐゴシック" charset="0"/>
              </a:defRPr>
            </a:lvl5pPr>
            <a:lvl6pPr marL="457200" eaLnBrk="0" fontAlgn="base" hangingPunct="0">
              <a:spcBef>
                <a:spcPct val="0"/>
              </a:spcBef>
              <a:spcAft>
                <a:spcPct val="0"/>
              </a:spcAft>
              <a:defRPr sz="2400">
                <a:solidFill>
                  <a:schemeClr val="tx1"/>
                </a:solidFill>
                <a:latin typeface="Times New Roman" charset="0"/>
                <a:ea typeface="ＭＳ Ｐゴシック" charset="0"/>
              </a:defRPr>
            </a:lvl6pPr>
            <a:lvl7pPr marL="914400" eaLnBrk="0" fontAlgn="base" hangingPunct="0">
              <a:spcBef>
                <a:spcPct val="0"/>
              </a:spcBef>
              <a:spcAft>
                <a:spcPct val="0"/>
              </a:spcAft>
              <a:defRPr sz="2400">
                <a:solidFill>
                  <a:schemeClr val="tx1"/>
                </a:solidFill>
                <a:latin typeface="Times New Roman" charset="0"/>
                <a:ea typeface="ＭＳ Ｐゴシック" charset="0"/>
              </a:defRPr>
            </a:lvl7pPr>
            <a:lvl8pPr marL="1371600" eaLnBrk="0" fontAlgn="base" hangingPunct="0">
              <a:spcBef>
                <a:spcPct val="0"/>
              </a:spcBef>
              <a:spcAft>
                <a:spcPct val="0"/>
              </a:spcAft>
              <a:defRPr sz="2400">
                <a:solidFill>
                  <a:schemeClr val="tx1"/>
                </a:solidFill>
                <a:latin typeface="Times New Roman" charset="0"/>
                <a:ea typeface="ＭＳ Ｐゴシック" charset="0"/>
              </a:defRPr>
            </a:lvl8pPr>
            <a:lvl9pPr marL="18288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800" dirty="0" smtClean="0"/>
              <a:t>Color = VLAN</a:t>
            </a:r>
          </a:p>
          <a:p>
            <a:r>
              <a:rPr lang="en-US" sz="1800" dirty="0" smtClean="0"/>
              <a:t>Orange </a:t>
            </a:r>
            <a:r>
              <a:rPr lang="en-US" sz="1800" dirty="0"/>
              <a:t>ESDAI Virtual Link</a:t>
            </a:r>
          </a:p>
        </p:txBody>
      </p:sp>
    </p:spTree>
    <p:extLst>
      <p:ext uri="{BB962C8B-B14F-4D97-AF65-F5344CB8AC3E}">
        <p14:creationId xmlns:p14="http://schemas.microsoft.com/office/powerpoint/2010/main" val="3425513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6</a:t>
            </a:fld>
            <a:endParaRPr lang="en-US" dirty="0"/>
          </a:p>
        </p:txBody>
      </p:sp>
      <p:sp>
        <p:nvSpPr>
          <p:cNvPr id="9" name="Rectangle 8"/>
          <p:cNvSpPr/>
          <p:nvPr/>
        </p:nvSpPr>
        <p:spPr bwMode="auto">
          <a:xfrm>
            <a:off x="2057400" y="2133600"/>
            <a:ext cx="990600" cy="533400"/>
          </a:xfrm>
          <a:prstGeom prst="rect">
            <a:avLst/>
          </a:prstGeom>
          <a:noFill/>
          <a:ln w="12700" cap="flat" cmpd="sng" algn="ctr">
            <a:solidFill>
              <a:srgbClr val="000000"/>
            </a:solidFill>
            <a:prstDash val="solid"/>
            <a:round/>
            <a:headEnd type="none" w="sm" len="sm"/>
            <a:tailEnd type="none" w="sm" len="sm"/>
          </a:ln>
          <a:effectLst/>
        </p:spPr>
        <p:txBody>
          <a:bodyPr anchor="ctr"/>
          <a:lstStyle/>
          <a:p>
            <a:pPr algn="ctr">
              <a:defRPr/>
            </a:pPr>
            <a:r>
              <a:rPr lang="en-US" sz="1600" dirty="0">
                <a:ea typeface="+mn-ea"/>
                <a:cs typeface="+mn-cs"/>
              </a:rPr>
              <a:t>RBridge</a:t>
            </a:r>
          </a:p>
        </p:txBody>
      </p:sp>
      <p:sp>
        <p:nvSpPr>
          <p:cNvPr id="10" name="Rectangle 9"/>
          <p:cNvSpPr/>
          <p:nvPr/>
        </p:nvSpPr>
        <p:spPr bwMode="auto">
          <a:xfrm>
            <a:off x="3733800" y="2895600"/>
            <a:ext cx="990600" cy="533400"/>
          </a:xfrm>
          <a:prstGeom prst="rect">
            <a:avLst/>
          </a:prstGeom>
          <a:noFill/>
          <a:ln w="12700" cap="flat" cmpd="sng" algn="ctr">
            <a:solidFill>
              <a:srgbClr val="000000"/>
            </a:solidFill>
            <a:prstDash val="solid"/>
            <a:round/>
            <a:headEnd type="none" w="sm" len="sm"/>
            <a:tailEnd type="none" w="sm" len="sm"/>
          </a:ln>
          <a:effectLst/>
        </p:spPr>
        <p:txBody>
          <a:bodyPr anchor="ctr"/>
          <a:lstStyle/>
          <a:p>
            <a:pPr algn="ctr">
              <a:defRPr/>
            </a:pPr>
            <a:r>
              <a:rPr lang="en-US" sz="1600" dirty="0">
                <a:solidFill>
                  <a:srgbClr val="000000"/>
                </a:solidFill>
                <a:ea typeface="+mn-ea"/>
                <a:cs typeface="+mn-cs"/>
              </a:rPr>
              <a:t>RBridge</a:t>
            </a:r>
          </a:p>
        </p:txBody>
      </p:sp>
      <p:sp>
        <p:nvSpPr>
          <p:cNvPr id="11" name="Rectangle 10"/>
          <p:cNvSpPr/>
          <p:nvPr/>
        </p:nvSpPr>
        <p:spPr bwMode="auto">
          <a:xfrm>
            <a:off x="4191000" y="1905000"/>
            <a:ext cx="1219200" cy="533400"/>
          </a:xfrm>
          <a:prstGeom prst="rect">
            <a:avLst/>
          </a:prstGeom>
          <a:noFill/>
          <a:ln w="12700" cap="flat" cmpd="sng" algn="ctr">
            <a:solidFill>
              <a:srgbClr val="000000"/>
            </a:solidFill>
            <a:prstDash val="solid"/>
            <a:round/>
            <a:headEnd type="none" w="sm" len="sm"/>
            <a:tailEnd type="none" w="sm" len="sm"/>
          </a:ln>
          <a:effectLst/>
        </p:spPr>
        <p:txBody>
          <a:bodyPr anchor="ctr"/>
          <a:lstStyle/>
          <a:p>
            <a:pPr algn="ctr">
              <a:defRPr/>
            </a:pPr>
            <a:r>
              <a:rPr lang="en-US" sz="1600" dirty="0">
                <a:solidFill>
                  <a:srgbClr val="000000"/>
                </a:solidFill>
                <a:ea typeface="+mn-ea"/>
                <a:cs typeface="+mn-cs"/>
              </a:rPr>
              <a:t>RBridge</a:t>
            </a:r>
          </a:p>
        </p:txBody>
      </p:sp>
      <p:sp>
        <p:nvSpPr>
          <p:cNvPr id="12" name="Rectangle 11"/>
          <p:cNvSpPr/>
          <p:nvPr/>
        </p:nvSpPr>
        <p:spPr bwMode="auto">
          <a:xfrm>
            <a:off x="2286000" y="4114800"/>
            <a:ext cx="990600" cy="533400"/>
          </a:xfrm>
          <a:prstGeom prst="rect">
            <a:avLst/>
          </a:prstGeom>
          <a:noFill/>
          <a:ln w="12700" cap="flat" cmpd="sng" algn="ctr">
            <a:solidFill>
              <a:srgbClr val="000000"/>
            </a:solidFill>
            <a:prstDash val="solid"/>
            <a:round/>
            <a:headEnd type="none" w="sm" len="sm"/>
            <a:tailEnd type="none" w="sm" len="sm"/>
          </a:ln>
          <a:effectLst/>
        </p:spPr>
        <p:txBody>
          <a:bodyPr anchor="ctr"/>
          <a:lstStyle/>
          <a:p>
            <a:pPr algn="ctr">
              <a:defRPr/>
            </a:pPr>
            <a:r>
              <a:rPr lang="en-US" sz="1600" dirty="0">
                <a:solidFill>
                  <a:srgbClr val="000000"/>
                </a:solidFill>
                <a:ea typeface="+mn-ea"/>
                <a:cs typeface="+mn-cs"/>
              </a:rPr>
              <a:t>RBridge</a:t>
            </a:r>
          </a:p>
        </p:txBody>
      </p:sp>
      <p:sp>
        <p:nvSpPr>
          <p:cNvPr id="13" name="Rectangle 12"/>
          <p:cNvSpPr/>
          <p:nvPr/>
        </p:nvSpPr>
        <p:spPr bwMode="auto">
          <a:xfrm>
            <a:off x="5791200" y="3048000"/>
            <a:ext cx="990600" cy="533400"/>
          </a:xfrm>
          <a:prstGeom prst="rect">
            <a:avLst/>
          </a:prstGeom>
          <a:noFill/>
          <a:ln w="12700" cap="flat" cmpd="sng" algn="ctr">
            <a:solidFill>
              <a:srgbClr val="000000"/>
            </a:solidFill>
            <a:prstDash val="solid"/>
            <a:round/>
            <a:headEnd type="none" w="sm" len="sm"/>
            <a:tailEnd type="none" w="sm" len="sm"/>
          </a:ln>
          <a:effectLst/>
        </p:spPr>
        <p:txBody>
          <a:bodyPr anchor="ctr"/>
          <a:lstStyle/>
          <a:p>
            <a:pPr algn="ctr">
              <a:defRPr/>
            </a:pPr>
            <a:r>
              <a:rPr lang="en-US" sz="1600" dirty="0">
                <a:solidFill>
                  <a:srgbClr val="000000"/>
                </a:solidFill>
                <a:ea typeface="+mn-ea"/>
                <a:cs typeface="+mn-cs"/>
              </a:rPr>
              <a:t>RBridge</a:t>
            </a:r>
          </a:p>
        </p:txBody>
      </p:sp>
      <p:sp>
        <p:nvSpPr>
          <p:cNvPr id="14" name="Rectangle 13"/>
          <p:cNvSpPr/>
          <p:nvPr/>
        </p:nvSpPr>
        <p:spPr bwMode="auto">
          <a:xfrm>
            <a:off x="4495800" y="4267200"/>
            <a:ext cx="990600" cy="533400"/>
          </a:xfrm>
          <a:prstGeom prst="rect">
            <a:avLst/>
          </a:prstGeom>
          <a:noFill/>
          <a:ln w="12700" cap="flat" cmpd="sng" algn="ctr">
            <a:solidFill>
              <a:srgbClr val="000000"/>
            </a:solidFill>
            <a:prstDash val="solid"/>
            <a:round/>
            <a:headEnd type="none" w="sm" len="sm"/>
            <a:tailEnd type="none" w="sm" len="sm"/>
          </a:ln>
          <a:effectLst/>
        </p:spPr>
        <p:txBody>
          <a:bodyPr anchor="ctr"/>
          <a:lstStyle/>
          <a:p>
            <a:pPr algn="ctr">
              <a:defRPr/>
            </a:pPr>
            <a:r>
              <a:rPr lang="en-US" sz="1600" dirty="0">
                <a:solidFill>
                  <a:srgbClr val="000000"/>
                </a:solidFill>
                <a:ea typeface="+mn-ea"/>
                <a:cs typeface="+mn-cs"/>
              </a:rPr>
              <a:t>RBridge</a:t>
            </a:r>
          </a:p>
        </p:txBody>
      </p:sp>
      <p:sp>
        <p:nvSpPr>
          <p:cNvPr id="15" name="Rectangle 14"/>
          <p:cNvSpPr/>
          <p:nvPr/>
        </p:nvSpPr>
        <p:spPr bwMode="auto">
          <a:xfrm>
            <a:off x="6477000" y="4724400"/>
            <a:ext cx="990600" cy="533400"/>
          </a:xfrm>
          <a:prstGeom prst="rect">
            <a:avLst/>
          </a:prstGeom>
          <a:noFill/>
          <a:ln w="12700" cap="flat" cmpd="sng" algn="ctr">
            <a:solidFill>
              <a:srgbClr val="000000"/>
            </a:solidFill>
            <a:prstDash val="solid"/>
            <a:round/>
            <a:headEnd type="none" w="sm" len="sm"/>
            <a:tailEnd type="none" w="sm" len="sm"/>
          </a:ln>
          <a:effectLst/>
        </p:spPr>
        <p:txBody>
          <a:bodyPr anchor="ctr"/>
          <a:lstStyle/>
          <a:p>
            <a:pPr algn="ctr">
              <a:defRPr/>
            </a:pPr>
            <a:r>
              <a:rPr lang="en-US" sz="1600" dirty="0">
                <a:solidFill>
                  <a:srgbClr val="000000"/>
                </a:solidFill>
                <a:ea typeface="+mn-ea"/>
                <a:cs typeface="+mn-cs"/>
              </a:rPr>
              <a:t>RBridge</a:t>
            </a:r>
          </a:p>
        </p:txBody>
      </p:sp>
      <p:cxnSp>
        <p:nvCxnSpPr>
          <p:cNvPr id="16" name="Straight Connector 28"/>
          <p:cNvCxnSpPr>
            <a:cxnSpLocks noChangeShapeType="1"/>
          </p:cNvCxnSpPr>
          <p:nvPr/>
        </p:nvCxnSpPr>
        <p:spPr bwMode="auto">
          <a:xfrm rot="16200000" flipH="1">
            <a:off x="5295900" y="2552700"/>
            <a:ext cx="609600" cy="381000"/>
          </a:xfrm>
          <a:prstGeom prst="line">
            <a:avLst/>
          </a:prstGeom>
          <a:noFill/>
          <a:ln w="19050">
            <a:solidFill>
              <a:schemeClr val="tx1"/>
            </a:solidFill>
            <a:round/>
            <a:headEnd type="triangle" w="lg" len="lg"/>
            <a:tailEnd type="triangle" w="lg" len="lg"/>
          </a:ln>
        </p:spPr>
      </p:cxnSp>
      <p:cxnSp>
        <p:nvCxnSpPr>
          <p:cNvPr id="17" name="Straight Connector 31"/>
          <p:cNvCxnSpPr>
            <a:cxnSpLocks noChangeShapeType="1"/>
            <a:stCxn id="9" idx="3"/>
            <a:endCxn id="11" idx="1"/>
          </p:cNvCxnSpPr>
          <p:nvPr/>
        </p:nvCxnSpPr>
        <p:spPr bwMode="auto">
          <a:xfrm flipV="1">
            <a:off x="3048000" y="2171700"/>
            <a:ext cx="1143000" cy="228600"/>
          </a:xfrm>
          <a:prstGeom prst="line">
            <a:avLst/>
          </a:prstGeom>
          <a:noFill/>
          <a:ln w="19050">
            <a:solidFill>
              <a:schemeClr val="tx1"/>
            </a:solidFill>
            <a:round/>
            <a:headEnd type="triangle" w="lg" len="lg"/>
            <a:tailEnd type="triangle" w="lg" len="lg"/>
          </a:ln>
        </p:spPr>
      </p:cxnSp>
      <p:cxnSp>
        <p:nvCxnSpPr>
          <p:cNvPr id="18" name="Straight Connector 35"/>
          <p:cNvCxnSpPr>
            <a:cxnSpLocks noChangeShapeType="1"/>
            <a:stCxn id="10" idx="3"/>
            <a:endCxn id="13" idx="1"/>
          </p:cNvCxnSpPr>
          <p:nvPr/>
        </p:nvCxnSpPr>
        <p:spPr bwMode="auto">
          <a:xfrm>
            <a:off x="4724400" y="3162300"/>
            <a:ext cx="1066800" cy="152400"/>
          </a:xfrm>
          <a:prstGeom prst="line">
            <a:avLst/>
          </a:prstGeom>
          <a:noFill/>
          <a:ln w="19050">
            <a:solidFill>
              <a:schemeClr val="tx1"/>
            </a:solidFill>
            <a:round/>
            <a:headEnd type="triangle" w="lg" len="lg"/>
            <a:tailEnd type="triangle" w="lg" len="lg"/>
          </a:ln>
        </p:spPr>
      </p:cxnSp>
      <p:cxnSp>
        <p:nvCxnSpPr>
          <p:cNvPr id="19" name="Straight Connector 38"/>
          <p:cNvCxnSpPr>
            <a:cxnSpLocks noChangeShapeType="1"/>
            <a:endCxn id="11" idx="2"/>
          </p:cNvCxnSpPr>
          <p:nvPr/>
        </p:nvCxnSpPr>
        <p:spPr bwMode="auto">
          <a:xfrm rot="5400000" flipH="1" flipV="1">
            <a:off x="4533900" y="2628900"/>
            <a:ext cx="457200" cy="76200"/>
          </a:xfrm>
          <a:prstGeom prst="line">
            <a:avLst/>
          </a:prstGeom>
          <a:noFill/>
          <a:ln w="19050">
            <a:solidFill>
              <a:schemeClr val="tx1"/>
            </a:solidFill>
            <a:round/>
            <a:headEnd type="triangle" w="lg" len="lg"/>
            <a:tailEnd type="triangle" w="lg" len="lg"/>
          </a:ln>
        </p:spPr>
      </p:cxnSp>
      <p:sp>
        <p:nvSpPr>
          <p:cNvPr id="20" name="Rectangle 19"/>
          <p:cNvSpPr/>
          <p:nvPr/>
        </p:nvSpPr>
        <p:spPr bwMode="auto">
          <a:xfrm>
            <a:off x="3048000" y="5181600"/>
            <a:ext cx="990600" cy="533400"/>
          </a:xfrm>
          <a:prstGeom prst="rect">
            <a:avLst/>
          </a:prstGeom>
          <a:noFill/>
          <a:ln w="12700" cap="flat" cmpd="sng" algn="ctr">
            <a:solidFill>
              <a:srgbClr val="000000"/>
            </a:solidFill>
            <a:prstDash val="solid"/>
            <a:round/>
            <a:headEnd type="none" w="sm" len="sm"/>
            <a:tailEnd type="none" w="sm" len="sm"/>
          </a:ln>
          <a:effectLst/>
        </p:spPr>
        <p:txBody>
          <a:bodyPr anchor="ctr"/>
          <a:lstStyle/>
          <a:p>
            <a:pPr algn="ctr">
              <a:defRPr/>
            </a:pPr>
            <a:r>
              <a:rPr lang="en-US" sz="1600" dirty="0">
                <a:solidFill>
                  <a:srgbClr val="000000"/>
                </a:solidFill>
                <a:ea typeface="+mn-ea"/>
                <a:cs typeface="+mn-cs"/>
              </a:rPr>
              <a:t>RBridge</a:t>
            </a:r>
          </a:p>
        </p:txBody>
      </p:sp>
      <p:cxnSp>
        <p:nvCxnSpPr>
          <p:cNvPr id="21" name="Straight Connector 44"/>
          <p:cNvCxnSpPr>
            <a:cxnSpLocks noChangeShapeType="1"/>
          </p:cNvCxnSpPr>
          <p:nvPr/>
        </p:nvCxnSpPr>
        <p:spPr bwMode="auto">
          <a:xfrm>
            <a:off x="3048000" y="2667000"/>
            <a:ext cx="685800" cy="228600"/>
          </a:xfrm>
          <a:prstGeom prst="line">
            <a:avLst/>
          </a:prstGeom>
          <a:noFill/>
          <a:ln w="19050">
            <a:solidFill>
              <a:schemeClr val="tx1"/>
            </a:solidFill>
            <a:round/>
            <a:headEnd type="triangle" w="lg" len="lg"/>
            <a:tailEnd type="triangle" w="lg" len="lg"/>
          </a:ln>
        </p:spPr>
      </p:cxnSp>
      <p:cxnSp>
        <p:nvCxnSpPr>
          <p:cNvPr id="22" name="Straight Connector 46"/>
          <p:cNvCxnSpPr>
            <a:cxnSpLocks noChangeShapeType="1"/>
          </p:cNvCxnSpPr>
          <p:nvPr/>
        </p:nvCxnSpPr>
        <p:spPr bwMode="auto">
          <a:xfrm rot="5400000" flipH="1" flipV="1">
            <a:off x="3124200" y="3581400"/>
            <a:ext cx="762000" cy="457200"/>
          </a:xfrm>
          <a:prstGeom prst="line">
            <a:avLst/>
          </a:prstGeom>
          <a:noFill/>
          <a:ln w="19050">
            <a:solidFill>
              <a:schemeClr val="tx1"/>
            </a:solidFill>
            <a:round/>
            <a:headEnd type="triangle" w="lg" len="lg"/>
            <a:tailEnd type="triangle" w="lg" len="lg"/>
          </a:ln>
        </p:spPr>
      </p:cxnSp>
      <p:cxnSp>
        <p:nvCxnSpPr>
          <p:cNvPr id="23" name="Straight Connector 50"/>
          <p:cNvCxnSpPr>
            <a:cxnSpLocks noChangeShapeType="1"/>
            <a:stCxn id="14" idx="3"/>
          </p:cNvCxnSpPr>
          <p:nvPr/>
        </p:nvCxnSpPr>
        <p:spPr bwMode="auto">
          <a:xfrm>
            <a:off x="5486400" y="4533900"/>
            <a:ext cx="990600" cy="190500"/>
          </a:xfrm>
          <a:prstGeom prst="line">
            <a:avLst/>
          </a:prstGeom>
          <a:noFill/>
          <a:ln w="19050">
            <a:solidFill>
              <a:schemeClr val="tx1"/>
            </a:solidFill>
            <a:round/>
            <a:headEnd type="triangle" w="lg" len="lg"/>
            <a:tailEnd type="triangle" w="lg" len="lg"/>
          </a:ln>
        </p:spPr>
      </p:cxnSp>
      <p:cxnSp>
        <p:nvCxnSpPr>
          <p:cNvPr id="24" name="Straight Connector 52"/>
          <p:cNvCxnSpPr>
            <a:cxnSpLocks noChangeShapeType="1"/>
            <a:stCxn id="13" idx="2"/>
            <a:endCxn id="15" idx="0"/>
          </p:cNvCxnSpPr>
          <p:nvPr/>
        </p:nvCxnSpPr>
        <p:spPr bwMode="auto">
          <a:xfrm rot="16200000" flipH="1">
            <a:off x="6057900" y="3810000"/>
            <a:ext cx="1143000" cy="685800"/>
          </a:xfrm>
          <a:prstGeom prst="line">
            <a:avLst/>
          </a:prstGeom>
          <a:noFill/>
          <a:ln w="19050">
            <a:solidFill>
              <a:schemeClr val="tx1"/>
            </a:solidFill>
            <a:round/>
            <a:headEnd type="triangle" w="lg" len="lg"/>
            <a:tailEnd type="triangle" w="lg" len="lg"/>
          </a:ln>
        </p:spPr>
      </p:cxnSp>
      <p:cxnSp>
        <p:nvCxnSpPr>
          <p:cNvPr id="25" name="Straight Connector 55"/>
          <p:cNvCxnSpPr>
            <a:cxnSpLocks noChangeShapeType="1"/>
          </p:cNvCxnSpPr>
          <p:nvPr/>
        </p:nvCxnSpPr>
        <p:spPr bwMode="auto">
          <a:xfrm rot="5400000" flipH="1" flipV="1">
            <a:off x="5295900" y="3771900"/>
            <a:ext cx="685800" cy="304800"/>
          </a:xfrm>
          <a:prstGeom prst="line">
            <a:avLst/>
          </a:prstGeom>
          <a:noFill/>
          <a:ln w="19050">
            <a:solidFill>
              <a:schemeClr val="tx1"/>
            </a:solidFill>
            <a:round/>
            <a:headEnd type="triangle" w="lg" len="lg"/>
            <a:tailEnd type="triangle" w="lg" len="lg"/>
          </a:ln>
        </p:spPr>
      </p:cxnSp>
      <p:cxnSp>
        <p:nvCxnSpPr>
          <p:cNvPr id="26" name="Straight Connector 58"/>
          <p:cNvCxnSpPr>
            <a:cxnSpLocks noChangeShapeType="1"/>
            <a:stCxn id="10" idx="2"/>
          </p:cNvCxnSpPr>
          <p:nvPr/>
        </p:nvCxnSpPr>
        <p:spPr bwMode="auto">
          <a:xfrm rot="16200000" flipH="1">
            <a:off x="3943350" y="3714750"/>
            <a:ext cx="838200" cy="266700"/>
          </a:xfrm>
          <a:prstGeom prst="line">
            <a:avLst/>
          </a:prstGeom>
          <a:noFill/>
          <a:ln w="19050">
            <a:solidFill>
              <a:schemeClr val="tx1"/>
            </a:solidFill>
            <a:round/>
            <a:headEnd type="triangle" w="lg" len="lg"/>
            <a:tailEnd type="triangle" w="lg" len="lg"/>
          </a:ln>
        </p:spPr>
      </p:cxnSp>
      <p:cxnSp>
        <p:nvCxnSpPr>
          <p:cNvPr id="27" name="Straight Connector 61"/>
          <p:cNvCxnSpPr>
            <a:cxnSpLocks noChangeShapeType="1"/>
            <a:stCxn id="9" idx="2"/>
            <a:endCxn id="12" idx="0"/>
          </p:cNvCxnSpPr>
          <p:nvPr/>
        </p:nvCxnSpPr>
        <p:spPr bwMode="auto">
          <a:xfrm rot="16200000" flipH="1">
            <a:off x="1943100" y="3276600"/>
            <a:ext cx="1447800" cy="228600"/>
          </a:xfrm>
          <a:prstGeom prst="line">
            <a:avLst/>
          </a:prstGeom>
          <a:noFill/>
          <a:ln w="19050">
            <a:solidFill>
              <a:schemeClr val="tx1"/>
            </a:solidFill>
            <a:round/>
            <a:headEnd type="triangle" w="lg" len="lg"/>
            <a:tailEnd type="triangle" w="lg" len="lg"/>
          </a:ln>
        </p:spPr>
      </p:cxnSp>
      <p:cxnSp>
        <p:nvCxnSpPr>
          <p:cNvPr id="28" name="Straight Connector 64"/>
          <p:cNvCxnSpPr>
            <a:cxnSpLocks noChangeShapeType="1"/>
            <a:stCxn id="12" idx="3"/>
            <a:endCxn id="14" idx="1"/>
          </p:cNvCxnSpPr>
          <p:nvPr/>
        </p:nvCxnSpPr>
        <p:spPr bwMode="auto">
          <a:xfrm>
            <a:off x="3276600" y="4381500"/>
            <a:ext cx="1219200" cy="152400"/>
          </a:xfrm>
          <a:prstGeom prst="line">
            <a:avLst/>
          </a:prstGeom>
          <a:noFill/>
          <a:ln w="19050">
            <a:solidFill>
              <a:schemeClr val="tx1"/>
            </a:solidFill>
            <a:round/>
            <a:headEnd type="triangle" w="lg" len="lg"/>
            <a:tailEnd type="triangle" w="lg" len="lg"/>
          </a:ln>
        </p:spPr>
      </p:cxnSp>
      <p:cxnSp>
        <p:nvCxnSpPr>
          <p:cNvPr id="29" name="Straight Connector 67"/>
          <p:cNvCxnSpPr>
            <a:cxnSpLocks noChangeShapeType="1"/>
          </p:cNvCxnSpPr>
          <p:nvPr/>
        </p:nvCxnSpPr>
        <p:spPr bwMode="auto">
          <a:xfrm flipV="1">
            <a:off x="4038600" y="4800600"/>
            <a:ext cx="457200" cy="381000"/>
          </a:xfrm>
          <a:prstGeom prst="line">
            <a:avLst/>
          </a:prstGeom>
          <a:noFill/>
          <a:ln w="19050">
            <a:solidFill>
              <a:schemeClr val="tx1"/>
            </a:solidFill>
            <a:round/>
            <a:headEnd type="triangle" w="lg" len="lg"/>
            <a:tailEnd type="triangle" w="lg" len="lg"/>
          </a:ln>
        </p:spPr>
      </p:cxnSp>
      <p:cxnSp>
        <p:nvCxnSpPr>
          <p:cNvPr id="30" name="Straight Connector 72"/>
          <p:cNvCxnSpPr>
            <a:cxnSpLocks noChangeShapeType="1"/>
            <a:stCxn id="12" idx="2"/>
          </p:cNvCxnSpPr>
          <p:nvPr/>
        </p:nvCxnSpPr>
        <p:spPr bwMode="auto">
          <a:xfrm rot="16200000" flipH="1">
            <a:off x="2647950" y="4781550"/>
            <a:ext cx="533400" cy="266700"/>
          </a:xfrm>
          <a:prstGeom prst="line">
            <a:avLst/>
          </a:prstGeom>
          <a:noFill/>
          <a:ln w="19050">
            <a:solidFill>
              <a:schemeClr val="tx1"/>
            </a:solidFill>
            <a:round/>
            <a:headEnd type="triangle" w="lg" len="lg"/>
            <a:tailEnd type="triangle" w="lg" len="lg"/>
          </a:ln>
        </p:spPr>
      </p:cxnSp>
      <p:sp>
        <p:nvSpPr>
          <p:cNvPr id="31" name="Oval 75"/>
          <p:cNvSpPr>
            <a:spLocks noChangeArrowheads="1"/>
          </p:cNvSpPr>
          <p:nvPr/>
        </p:nvSpPr>
        <p:spPr bwMode="auto">
          <a:xfrm>
            <a:off x="1066800" y="685800"/>
            <a:ext cx="990600" cy="838200"/>
          </a:xfrm>
          <a:prstGeom prst="ellipse">
            <a:avLst/>
          </a:prstGeom>
          <a:solidFill>
            <a:srgbClr val="008000"/>
          </a:solidFill>
          <a:ln w="12700">
            <a:solidFill>
              <a:srgbClr val="000000"/>
            </a:solidFill>
            <a:round/>
            <a:headEnd type="none" w="sm" len="sm"/>
            <a:tailEnd type="none" w="sm" len="sm"/>
          </a:ln>
        </p:spPr>
        <p:txBody>
          <a:bodyPr anchor="ctr"/>
          <a:lstStyle/>
          <a:p>
            <a:pPr algn="ctr"/>
            <a:r>
              <a:rPr lang="en-US" sz="1400" dirty="0"/>
              <a:t>End Station</a:t>
            </a:r>
          </a:p>
        </p:txBody>
      </p:sp>
      <p:sp>
        <p:nvSpPr>
          <p:cNvPr id="32" name="Oval 76"/>
          <p:cNvSpPr>
            <a:spLocks noChangeArrowheads="1"/>
          </p:cNvSpPr>
          <p:nvPr/>
        </p:nvSpPr>
        <p:spPr bwMode="auto">
          <a:xfrm>
            <a:off x="7696200" y="3352800"/>
            <a:ext cx="990600" cy="838200"/>
          </a:xfrm>
          <a:prstGeom prst="ellipse">
            <a:avLst/>
          </a:prstGeom>
          <a:solidFill>
            <a:srgbClr val="008000"/>
          </a:solidFill>
          <a:ln w="12700">
            <a:solidFill>
              <a:srgbClr val="000000"/>
            </a:solidFill>
            <a:round/>
            <a:headEnd type="none" w="sm" len="sm"/>
            <a:tailEnd type="none" w="sm" len="sm"/>
          </a:ln>
        </p:spPr>
        <p:txBody>
          <a:bodyPr anchor="ctr"/>
          <a:lstStyle/>
          <a:p>
            <a:pPr algn="ctr"/>
            <a:r>
              <a:rPr lang="en-US" sz="1400" dirty="0"/>
              <a:t>End Station</a:t>
            </a:r>
          </a:p>
        </p:txBody>
      </p:sp>
      <p:sp>
        <p:nvSpPr>
          <p:cNvPr id="33" name="Oval 78"/>
          <p:cNvSpPr>
            <a:spLocks noChangeArrowheads="1"/>
          </p:cNvSpPr>
          <p:nvPr/>
        </p:nvSpPr>
        <p:spPr bwMode="auto">
          <a:xfrm>
            <a:off x="7848600" y="5257800"/>
            <a:ext cx="990600" cy="838200"/>
          </a:xfrm>
          <a:prstGeom prst="ellipse">
            <a:avLst/>
          </a:prstGeom>
          <a:solidFill>
            <a:srgbClr val="008000"/>
          </a:solidFill>
          <a:ln w="12700">
            <a:solidFill>
              <a:srgbClr val="000000"/>
            </a:solidFill>
            <a:round/>
            <a:headEnd type="none" w="sm" len="sm"/>
            <a:tailEnd type="none" w="sm" len="sm"/>
          </a:ln>
        </p:spPr>
        <p:txBody>
          <a:bodyPr anchor="ctr"/>
          <a:lstStyle/>
          <a:p>
            <a:pPr algn="ctr"/>
            <a:r>
              <a:rPr lang="en-US" sz="1400" dirty="0"/>
              <a:t>End Station</a:t>
            </a:r>
          </a:p>
        </p:txBody>
      </p:sp>
      <p:sp>
        <p:nvSpPr>
          <p:cNvPr id="34" name="Oval 79"/>
          <p:cNvSpPr>
            <a:spLocks noChangeArrowheads="1"/>
          </p:cNvSpPr>
          <p:nvPr/>
        </p:nvSpPr>
        <p:spPr bwMode="auto">
          <a:xfrm>
            <a:off x="4953000" y="5257800"/>
            <a:ext cx="990600" cy="838200"/>
          </a:xfrm>
          <a:prstGeom prst="ellipse">
            <a:avLst/>
          </a:prstGeom>
          <a:solidFill>
            <a:srgbClr val="008000"/>
          </a:solidFill>
          <a:ln w="12700">
            <a:solidFill>
              <a:srgbClr val="000000"/>
            </a:solidFill>
            <a:round/>
            <a:headEnd type="none" w="sm" len="sm"/>
            <a:tailEnd type="none" w="sm" len="sm"/>
          </a:ln>
        </p:spPr>
        <p:txBody>
          <a:bodyPr anchor="ctr"/>
          <a:lstStyle/>
          <a:p>
            <a:pPr algn="ctr"/>
            <a:r>
              <a:rPr lang="en-US" sz="1400" dirty="0"/>
              <a:t>End Station</a:t>
            </a:r>
          </a:p>
        </p:txBody>
      </p:sp>
      <p:sp>
        <p:nvSpPr>
          <p:cNvPr id="35" name="Oval 80"/>
          <p:cNvSpPr>
            <a:spLocks noChangeArrowheads="1"/>
          </p:cNvSpPr>
          <p:nvPr/>
        </p:nvSpPr>
        <p:spPr bwMode="auto">
          <a:xfrm>
            <a:off x="457200" y="5181600"/>
            <a:ext cx="990600" cy="838200"/>
          </a:xfrm>
          <a:prstGeom prst="ellipse">
            <a:avLst/>
          </a:prstGeom>
          <a:solidFill>
            <a:srgbClr val="008000"/>
          </a:solidFill>
          <a:ln w="12700">
            <a:solidFill>
              <a:srgbClr val="000000"/>
            </a:solidFill>
            <a:round/>
            <a:headEnd type="none" w="sm" len="sm"/>
            <a:tailEnd type="none" w="sm" len="sm"/>
          </a:ln>
        </p:spPr>
        <p:txBody>
          <a:bodyPr anchor="ctr"/>
          <a:lstStyle/>
          <a:p>
            <a:pPr algn="ctr"/>
            <a:r>
              <a:rPr lang="en-US" sz="1400" dirty="0"/>
              <a:t>End Station</a:t>
            </a:r>
          </a:p>
        </p:txBody>
      </p:sp>
      <p:sp>
        <p:nvSpPr>
          <p:cNvPr id="36" name="Oval 81"/>
          <p:cNvSpPr>
            <a:spLocks noChangeArrowheads="1"/>
          </p:cNvSpPr>
          <p:nvPr/>
        </p:nvSpPr>
        <p:spPr bwMode="auto">
          <a:xfrm>
            <a:off x="533400" y="2057400"/>
            <a:ext cx="990600" cy="838200"/>
          </a:xfrm>
          <a:prstGeom prst="ellipse">
            <a:avLst/>
          </a:prstGeom>
          <a:solidFill>
            <a:srgbClr val="FF6600"/>
          </a:solidFill>
          <a:ln w="12700">
            <a:solidFill>
              <a:srgbClr val="000000"/>
            </a:solidFill>
            <a:round/>
            <a:headEnd type="none" w="sm" len="sm"/>
            <a:tailEnd type="none" w="sm" len="sm"/>
          </a:ln>
        </p:spPr>
        <p:txBody>
          <a:bodyPr anchor="ctr"/>
          <a:lstStyle/>
          <a:p>
            <a:pPr algn="ctr"/>
            <a:r>
              <a:rPr lang="en-US" sz="1400" dirty="0"/>
              <a:t>End Station</a:t>
            </a:r>
          </a:p>
        </p:txBody>
      </p:sp>
      <p:sp>
        <p:nvSpPr>
          <p:cNvPr id="37" name="Oval 84"/>
          <p:cNvSpPr>
            <a:spLocks noChangeArrowheads="1"/>
          </p:cNvSpPr>
          <p:nvPr/>
        </p:nvSpPr>
        <p:spPr bwMode="auto">
          <a:xfrm>
            <a:off x="457200" y="3429000"/>
            <a:ext cx="990600" cy="838200"/>
          </a:xfrm>
          <a:prstGeom prst="ellipse">
            <a:avLst/>
          </a:prstGeom>
          <a:solidFill>
            <a:srgbClr val="FF6600"/>
          </a:solidFill>
          <a:ln w="12700">
            <a:solidFill>
              <a:srgbClr val="000000"/>
            </a:solidFill>
            <a:round/>
            <a:headEnd type="none" w="sm" len="sm"/>
            <a:tailEnd type="none" w="sm" len="sm"/>
          </a:ln>
        </p:spPr>
        <p:txBody>
          <a:bodyPr anchor="ctr"/>
          <a:lstStyle/>
          <a:p>
            <a:pPr algn="ctr"/>
            <a:r>
              <a:rPr lang="en-US" sz="1400" dirty="0"/>
              <a:t>End Station</a:t>
            </a:r>
          </a:p>
        </p:txBody>
      </p:sp>
      <p:sp>
        <p:nvSpPr>
          <p:cNvPr id="38" name="Oval 85"/>
          <p:cNvSpPr>
            <a:spLocks noChangeArrowheads="1"/>
          </p:cNvSpPr>
          <p:nvPr/>
        </p:nvSpPr>
        <p:spPr bwMode="auto">
          <a:xfrm>
            <a:off x="6629400" y="990600"/>
            <a:ext cx="990600" cy="838200"/>
          </a:xfrm>
          <a:prstGeom prst="ellipse">
            <a:avLst/>
          </a:prstGeom>
          <a:solidFill>
            <a:srgbClr val="FF6600"/>
          </a:solidFill>
          <a:ln w="12700">
            <a:solidFill>
              <a:srgbClr val="000000"/>
            </a:solidFill>
            <a:round/>
            <a:headEnd type="none" w="sm" len="sm"/>
            <a:tailEnd type="none" w="sm" len="sm"/>
          </a:ln>
        </p:spPr>
        <p:txBody>
          <a:bodyPr anchor="ctr"/>
          <a:lstStyle/>
          <a:p>
            <a:pPr algn="ctr"/>
            <a:r>
              <a:rPr lang="en-US" sz="1400" dirty="0"/>
              <a:t>End Station</a:t>
            </a:r>
          </a:p>
        </p:txBody>
      </p:sp>
      <p:sp>
        <p:nvSpPr>
          <p:cNvPr id="39" name="Oval 86"/>
          <p:cNvSpPr>
            <a:spLocks noChangeArrowheads="1"/>
          </p:cNvSpPr>
          <p:nvPr/>
        </p:nvSpPr>
        <p:spPr bwMode="auto">
          <a:xfrm>
            <a:off x="7772400" y="1905000"/>
            <a:ext cx="990600" cy="838200"/>
          </a:xfrm>
          <a:prstGeom prst="ellipse">
            <a:avLst/>
          </a:prstGeom>
          <a:solidFill>
            <a:srgbClr val="FF6600"/>
          </a:solidFill>
          <a:ln w="12700">
            <a:solidFill>
              <a:srgbClr val="000000"/>
            </a:solidFill>
            <a:round/>
            <a:headEnd type="none" w="sm" len="sm"/>
            <a:tailEnd type="none" w="sm" len="sm"/>
          </a:ln>
        </p:spPr>
        <p:txBody>
          <a:bodyPr anchor="ctr"/>
          <a:lstStyle/>
          <a:p>
            <a:pPr algn="ctr"/>
            <a:r>
              <a:rPr lang="en-US" sz="1400" dirty="0"/>
              <a:t>End Station</a:t>
            </a:r>
          </a:p>
        </p:txBody>
      </p:sp>
      <p:sp>
        <p:nvSpPr>
          <p:cNvPr id="40" name="Oval 36"/>
          <p:cNvSpPr>
            <a:spLocks noChangeArrowheads="1"/>
          </p:cNvSpPr>
          <p:nvPr/>
        </p:nvSpPr>
        <p:spPr bwMode="auto">
          <a:xfrm>
            <a:off x="2819400" y="1066800"/>
            <a:ext cx="990600" cy="838200"/>
          </a:xfrm>
          <a:prstGeom prst="ellipse">
            <a:avLst/>
          </a:prstGeom>
          <a:solidFill>
            <a:srgbClr val="3366FF"/>
          </a:solidFill>
          <a:ln w="12700">
            <a:solidFill>
              <a:srgbClr val="000000"/>
            </a:solidFill>
            <a:round/>
            <a:headEnd type="none" w="sm" len="sm"/>
            <a:tailEnd type="none" w="sm" len="sm"/>
          </a:ln>
        </p:spPr>
        <p:txBody>
          <a:bodyPr anchor="ctr"/>
          <a:lstStyle/>
          <a:p>
            <a:pPr algn="ctr"/>
            <a:r>
              <a:rPr lang="en-US" sz="1400" dirty="0"/>
              <a:t>End Station</a:t>
            </a:r>
          </a:p>
        </p:txBody>
      </p:sp>
      <p:sp>
        <p:nvSpPr>
          <p:cNvPr id="41" name="Oval 37"/>
          <p:cNvSpPr>
            <a:spLocks noChangeArrowheads="1"/>
          </p:cNvSpPr>
          <p:nvPr/>
        </p:nvSpPr>
        <p:spPr bwMode="auto">
          <a:xfrm>
            <a:off x="1905000" y="5791200"/>
            <a:ext cx="990600" cy="838200"/>
          </a:xfrm>
          <a:prstGeom prst="ellipse">
            <a:avLst/>
          </a:prstGeom>
          <a:solidFill>
            <a:srgbClr val="3366FF"/>
          </a:solidFill>
          <a:ln w="12700">
            <a:solidFill>
              <a:srgbClr val="000000"/>
            </a:solidFill>
            <a:round/>
            <a:headEnd type="none" w="sm" len="sm"/>
            <a:tailEnd type="none" w="sm" len="sm"/>
          </a:ln>
        </p:spPr>
        <p:txBody>
          <a:bodyPr anchor="ctr"/>
          <a:lstStyle/>
          <a:p>
            <a:pPr algn="ctr"/>
            <a:r>
              <a:rPr lang="en-US" sz="1400" dirty="0"/>
              <a:t>End Station</a:t>
            </a:r>
          </a:p>
        </p:txBody>
      </p:sp>
      <p:sp>
        <p:nvSpPr>
          <p:cNvPr id="42" name="Oval 39"/>
          <p:cNvSpPr>
            <a:spLocks noChangeArrowheads="1"/>
          </p:cNvSpPr>
          <p:nvPr/>
        </p:nvSpPr>
        <p:spPr bwMode="auto">
          <a:xfrm>
            <a:off x="6553200" y="5715000"/>
            <a:ext cx="990600" cy="838200"/>
          </a:xfrm>
          <a:prstGeom prst="ellipse">
            <a:avLst/>
          </a:prstGeom>
          <a:solidFill>
            <a:srgbClr val="3366FF"/>
          </a:solidFill>
          <a:ln w="12700">
            <a:solidFill>
              <a:srgbClr val="000000"/>
            </a:solidFill>
            <a:round/>
            <a:headEnd type="none" w="sm" len="sm"/>
            <a:tailEnd type="none" w="sm" len="sm"/>
          </a:ln>
        </p:spPr>
        <p:txBody>
          <a:bodyPr anchor="ctr"/>
          <a:lstStyle/>
          <a:p>
            <a:pPr algn="ctr"/>
            <a:r>
              <a:rPr lang="en-US" sz="1400" dirty="0"/>
              <a:t>End Station</a:t>
            </a:r>
          </a:p>
        </p:txBody>
      </p:sp>
      <p:cxnSp>
        <p:nvCxnSpPr>
          <p:cNvPr id="43" name="Straight Connector 40"/>
          <p:cNvCxnSpPr>
            <a:cxnSpLocks noChangeShapeType="1"/>
            <a:stCxn id="31" idx="5"/>
          </p:cNvCxnSpPr>
          <p:nvPr/>
        </p:nvCxnSpPr>
        <p:spPr bwMode="auto">
          <a:xfrm rot="16200000" flipH="1">
            <a:off x="1619250" y="1695451"/>
            <a:ext cx="731837" cy="144462"/>
          </a:xfrm>
          <a:prstGeom prst="line">
            <a:avLst/>
          </a:prstGeom>
          <a:noFill/>
          <a:ln w="19050">
            <a:solidFill>
              <a:schemeClr val="tx1"/>
            </a:solidFill>
            <a:round/>
            <a:headEnd type="triangle" w="lg" len="lg"/>
            <a:tailEnd type="triangle" w="lg" len="lg"/>
          </a:ln>
        </p:spPr>
      </p:cxnSp>
      <p:cxnSp>
        <p:nvCxnSpPr>
          <p:cNvPr id="44" name="Straight Connector 45"/>
          <p:cNvCxnSpPr>
            <a:cxnSpLocks noChangeShapeType="1"/>
            <a:stCxn id="36" idx="6"/>
            <a:endCxn id="9" idx="1"/>
          </p:cNvCxnSpPr>
          <p:nvPr/>
        </p:nvCxnSpPr>
        <p:spPr bwMode="auto">
          <a:xfrm flipV="1">
            <a:off x="1524000" y="2400300"/>
            <a:ext cx="533400" cy="76200"/>
          </a:xfrm>
          <a:prstGeom prst="line">
            <a:avLst/>
          </a:prstGeom>
          <a:noFill/>
          <a:ln w="19050">
            <a:solidFill>
              <a:schemeClr val="tx1"/>
            </a:solidFill>
            <a:round/>
            <a:headEnd type="triangle" w="lg" len="lg"/>
            <a:tailEnd type="triangle" w="lg" len="lg"/>
          </a:ln>
        </p:spPr>
      </p:cxnSp>
      <p:cxnSp>
        <p:nvCxnSpPr>
          <p:cNvPr id="45" name="Straight Connector 49"/>
          <p:cNvCxnSpPr>
            <a:cxnSpLocks noChangeShapeType="1"/>
            <a:stCxn id="37" idx="6"/>
          </p:cNvCxnSpPr>
          <p:nvPr/>
        </p:nvCxnSpPr>
        <p:spPr bwMode="auto">
          <a:xfrm>
            <a:off x="1447800" y="3848100"/>
            <a:ext cx="838200" cy="266700"/>
          </a:xfrm>
          <a:prstGeom prst="line">
            <a:avLst/>
          </a:prstGeom>
          <a:noFill/>
          <a:ln w="19050">
            <a:solidFill>
              <a:schemeClr val="tx1"/>
            </a:solidFill>
            <a:round/>
            <a:headEnd type="triangle" w="lg" len="lg"/>
            <a:tailEnd type="triangle" w="lg" len="lg"/>
          </a:ln>
        </p:spPr>
      </p:cxnSp>
      <p:cxnSp>
        <p:nvCxnSpPr>
          <p:cNvPr id="46" name="Straight Connector 54"/>
          <p:cNvCxnSpPr>
            <a:cxnSpLocks noChangeShapeType="1"/>
            <a:stCxn id="35" idx="7"/>
          </p:cNvCxnSpPr>
          <p:nvPr/>
        </p:nvCxnSpPr>
        <p:spPr bwMode="auto">
          <a:xfrm rot="5400000" flipH="1" flipV="1">
            <a:off x="1466850" y="4484688"/>
            <a:ext cx="655638" cy="982662"/>
          </a:xfrm>
          <a:prstGeom prst="line">
            <a:avLst/>
          </a:prstGeom>
          <a:noFill/>
          <a:ln w="19050">
            <a:solidFill>
              <a:schemeClr val="tx1"/>
            </a:solidFill>
            <a:round/>
            <a:headEnd type="triangle" w="lg" len="lg"/>
            <a:tailEnd type="triangle" w="lg" len="lg"/>
          </a:ln>
        </p:spPr>
      </p:cxnSp>
      <p:cxnSp>
        <p:nvCxnSpPr>
          <p:cNvPr id="47" name="Straight Connector 59"/>
          <p:cNvCxnSpPr>
            <a:cxnSpLocks noChangeShapeType="1"/>
            <a:stCxn id="40" idx="3"/>
            <a:endCxn id="9" idx="0"/>
          </p:cNvCxnSpPr>
          <p:nvPr/>
        </p:nvCxnSpPr>
        <p:spPr bwMode="auto">
          <a:xfrm rot="5400000">
            <a:off x="2582863" y="1752600"/>
            <a:ext cx="350837" cy="411163"/>
          </a:xfrm>
          <a:prstGeom prst="line">
            <a:avLst/>
          </a:prstGeom>
          <a:noFill/>
          <a:ln w="19050">
            <a:solidFill>
              <a:schemeClr val="tx1"/>
            </a:solidFill>
            <a:round/>
            <a:headEnd type="triangle" w="lg" len="lg"/>
            <a:tailEnd type="triangle" w="lg" len="lg"/>
          </a:ln>
        </p:spPr>
      </p:cxnSp>
      <p:cxnSp>
        <p:nvCxnSpPr>
          <p:cNvPr id="48" name="Straight Connector 63"/>
          <p:cNvCxnSpPr>
            <a:cxnSpLocks noChangeShapeType="1"/>
            <a:endCxn id="12" idx="1"/>
          </p:cNvCxnSpPr>
          <p:nvPr/>
        </p:nvCxnSpPr>
        <p:spPr bwMode="auto">
          <a:xfrm flipV="1">
            <a:off x="1066800" y="4381500"/>
            <a:ext cx="1219200" cy="342900"/>
          </a:xfrm>
          <a:prstGeom prst="line">
            <a:avLst/>
          </a:prstGeom>
          <a:noFill/>
          <a:ln w="19050">
            <a:solidFill>
              <a:schemeClr val="tx1"/>
            </a:solidFill>
            <a:round/>
            <a:headEnd type="triangle" w="lg" len="lg"/>
            <a:tailEnd type="triangle" w="lg" len="lg"/>
          </a:ln>
        </p:spPr>
      </p:cxnSp>
      <p:cxnSp>
        <p:nvCxnSpPr>
          <p:cNvPr id="49" name="Straight Connector 68"/>
          <p:cNvCxnSpPr>
            <a:cxnSpLocks noChangeShapeType="1"/>
            <a:stCxn id="41" idx="7"/>
          </p:cNvCxnSpPr>
          <p:nvPr/>
        </p:nvCxnSpPr>
        <p:spPr bwMode="auto">
          <a:xfrm rot="5400000" flipH="1" flipV="1">
            <a:off x="2800350" y="5665788"/>
            <a:ext cx="198438" cy="296862"/>
          </a:xfrm>
          <a:prstGeom prst="line">
            <a:avLst/>
          </a:prstGeom>
          <a:noFill/>
          <a:ln w="19050">
            <a:solidFill>
              <a:schemeClr val="tx1"/>
            </a:solidFill>
            <a:round/>
            <a:headEnd type="triangle" w="lg" len="lg"/>
            <a:tailEnd type="triangle" w="lg" len="lg"/>
          </a:ln>
        </p:spPr>
      </p:cxnSp>
      <p:cxnSp>
        <p:nvCxnSpPr>
          <p:cNvPr id="50" name="Straight Connector 82"/>
          <p:cNvCxnSpPr>
            <a:cxnSpLocks noChangeShapeType="1"/>
          </p:cNvCxnSpPr>
          <p:nvPr/>
        </p:nvCxnSpPr>
        <p:spPr bwMode="auto">
          <a:xfrm flipV="1">
            <a:off x="2133600" y="5410200"/>
            <a:ext cx="914400" cy="76200"/>
          </a:xfrm>
          <a:prstGeom prst="line">
            <a:avLst/>
          </a:prstGeom>
          <a:noFill/>
          <a:ln w="19050">
            <a:solidFill>
              <a:schemeClr val="tx1"/>
            </a:solidFill>
            <a:round/>
            <a:headEnd type="triangle" w="lg" len="lg"/>
            <a:tailEnd type="triangle" w="lg" len="lg"/>
          </a:ln>
        </p:spPr>
      </p:cxnSp>
      <p:cxnSp>
        <p:nvCxnSpPr>
          <p:cNvPr id="51" name="Straight Connector 87"/>
          <p:cNvCxnSpPr>
            <a:cxnSpLocks noChangeShapeType="1"/>
            <a:stCxn id="13" idx="0"/>
            <a:endCxn id="38" idx="3"/>
          </p:cNvCxnSpPr>
          <p:nvPr/>
        </p:nvCxnSpPr>
        <p:spPr bwMode="auto">
          <a:xfrm rot="5400000" flipH="1" flipV="1">
            <a:off x="5859463" y="2133600"/>
            <a:ext cx="1341437" cy="487363"/>
          </a:xfrm>
          <a:prstGeom prst="line">
            <a:avLst/>
          </a:prstGeom>
          <a:noFill/>
          <a:ln w="19050">
            <a:solidFill>
              <a:schemeClr val="tx1"/>
            </a:solidFill>
            <a:round/>
            <a:headEnd type="triangle" w="lg" len="lg"/>
            <a:tailEnd type="triangle" w="lg" len="lg"/>
          </a:ln>
        </p:spPr>
      </p:cxnSp>
      <p:cxnSp>
        <p:nvCxnSpPr>
          <p:cNvPr id="52" name="Straight Connector 90"/>
          <p:cNvCxnSpPr>
            <a:cxnSpLocks noChangeShapeType="1"/>
            <a:endCxn id="39" idx="2"/>
          </p:cNvCxnSpPr>
          <p:nvPr/>
        </p:nvCxnSpPr>
        <p:spPr bwMode="auto">
          <a:xfrm flipV="1">
            <a:off x="6781800" y="2324100"/>
            <a:ext cx="990600" cy="723900"/>
          </a:xfrm>
          <a:prstGeom prst="line">
            <a:avLst/>
          </a:prstGeom>
          <a:noFill/>
          <a:ln w="19050">
            <a:solidFill>
              <a:schemeClr val="tx1"/>
            </a:solidFill>
            <a:round/>
            <a:headEnd type="triangle" w="lg" len="lg"/>
            <a:tailEnd type="triangle" w="lg" len="lg"/>
          </a:ln>
        </p:spPr>
      </p:cxnSp>
      <p:cxnSp>
        <p:nvCxnSpPr>
          <p:cNvPr id="53" name="Straight Connector 93"/>
          <p:cNvCxnSpPr>
            <a:cxnSpLocks noChangeShapeType="1"/>
            <a:endCxn id="32" idx="2"/>
          </p:cNvCxnSpPr>
          <p:nvPr/>
        </p:nvCxnSpPr>
        <p:spPr bwMode="auto">
          <a:xfrm>
            <a:off x="6781800" y="3581400"/>
            <a:ext cx="914400" cy="190500"/>
          </a:xfrm>
          <a:prstGeom prst="line">
            <a:avLst/>
          </a:prstGeom>
          <a:noFill/>
          <a:ln w="19050">
            <a:solidFill>
              <a:schemeClr val="tx1"/>
            </a:solidFill>
            <a:round/>
            <a:headEnd type="triangle" w="lg" len="lg"/>
            <a:tailEnd type="triangle" w="lg" len="lg"/>
          </a:ln>
        </p:spPr>
      </p:cxnSp>
      <p:cxnSp>
        <p:nvCxnSpPr>
          <p:cNvPr id="54" name="Straight Connector 96"/>
          <p:cNvCxnSpPr>
            <a:cxnSpLocks noChangeShapeType="1"/>
            <a:stCxn id="13" idx="3"/>
          </p:cNvCxnSpPr>
          <p:nvPr/>
        </p:nvCxnSpPr>
        <p:spPr bwMode="auto">
          <a:xfrm flipV="1">
            <a:off x="6781800" y="3124200"/>
            <a:ext cx="1143000" cy="190500"/>
          </a:xfrm>
          <a:prstGeom prst="line">
            <a:avLst/>
          </a:prstGeom>
          <a:noFill/>
          <a:ln w="19050">
            <a:solidFill>
              <a:schemeClr val="tx1"/>
            </a:solidFill>
            <a:round/>
            <a:headEnd type="triangle" w="lg" len="lg"/>
            <a:tailEnd type="triangle" w="lg" len="lg"/>
          </a:ln>
        </p:spPr>
      </p:cxnSp>
      <p:cxnSp>
        <p:nvCxnSpPr>
          <p:cNvPr id="55" name="Straight Connector 98"/>
          <p:cNvCxnSpPr>
            <a:cxnSpLocks noChangeShapeType="1"/>
          </p:cNvCxnSpPr>
          <p:nvPr/>
        </p:nvCxnSpPr>
        <p:spPr bwMode="auto">
          <a:xfrm rot="5400000" flipH="1" flipV="1">
            <a:off x="1524000" y="2667000"/>
            <a:ext cx="533400" cy="533400"/>
          </a:xfrm>
          <a:prstGeom prst="line">
            <a:avLst/>
          </a:prstGeom>
          <a:noFill/>
          <a:ln w="19050">
            <a:solidFill>
              <a:schemeClr val="tx1"/>
            </a:solidFill>
            <a:round/>
            <a:headEnd type="triangle" w="lg" len="lg"/>
            <a:tailEnd type="triangle" w="lg" len="lg"/>
          </a:ln>
        </p:spPr>
      </p:cxnSp>
      <p:cxnSp>
        <p:nvCxnSpPr>
          <p:cNvPr id="56" name="Straight Connector 101"/>
          <p:cNvCxnSpPr>
            <a:cxnSpLocks noChangeShapeType="1"/>
            <a:endCxn id="33" idx="1"/>
          </p:cNvCxnSpPr>
          <p:nvPr/>
        </p:nvCxnSpPr>
        <p:spPr bwMode="auto">
          <a:xfrm>
            <a:off x="7467600" y="5257800"/>
            <a:ext cx="525463" cy="122238"/>
          </a:xfrm>
          <a:prstGeom prst="line">
            <a:avLst/>
          </a:prstGeom>
          <a:noFill/>
          <a:ln w="19050">
            <a:solidFill>
              <a:schemeClr val="tx1"/>
            </a:solidFill>
            <a:round/>
            <a:headEnd type="triangle" w="lg" len="lg"/>
            <a:tailEnd type="triangle" w="lg" len="lg"/>
          </a:ln>
        </p:spPr>
      </p:cxnSp>
      <p:cxnSp>
        <p:nvCxnSpPr>
          <p:cNvPr id="57" name="Straight Connector 103"/>
          <p:cNvCxnSpPr>
            <a:cxnSpLocks noChangeShapeType="1"/>
            <a:stCxn id="15" idx="3"/>
          </p:cNvCxnSpPr>
          <p:nvPr/>
        </p:nvCxnSpPr>
        <p:spPr bwMode="auto">
          <a:xfrm flipV="1">
            <a:off x="7467600" y="4724400"/>
            <a:ext cx="914400" cy="266700"/>
          </a:xfrm>
          <a:prstGeom prst="line">
            <a:avLst/>
          </a:prstGeom>
          <a:noFill/>
          <a:ln w="19050">
            <a:solidFill>
              <a:schemeClr val="tx1"/>
            </a:solidFill>
            <a:round/>
            <a:headEnd type="triangle" w="lg" len="lg"/>
            <a:tailEnd type="triangle" w="lg" len="lg"/>
          </a:ln>
        </p:spPr>
      </p:cxnSp>
      <p:cxnSp>
        <p:nvCxnSpPr>
          <p:cNvPr id="58" name="Straight Connector 106"/>
          <p:cNvCxnSpPr>
            <a:cxnSpLocks noChangeShapeType="1"/>
          </p:cNvCxnSpPr>
          <p:nvPr/>
        </p:nvCxnSpPr>
        <p:spPr bwMode="auto">
          <a:xfrm rot="5400000" flipH="1" flipV="1">
            <a:off x="7429500" y="4381500"/>
            <a:ext cx="381000" cy="304800"/>
          </a:xfrm>
          <a:prstGeom prst="line">
            <a:avLst/>
          </a:prstGeom>
          <a:noFill/>
          <a:ln w="19050">
            <a:solidFill>
              <a:schemeClr val="tx1"/>
            </a:solidFill>
            <a:round/>
            <a:headEnd type="triangle" w="lg" len="lg"/>
            <a:tailEnd type="triangle" w="lg" len="lg"/>
          </a:ln>
        </p:spPr>
      </p:cxnSp>
      <p:cxnSp>
        <p:nvCxnSpPr>
          <p:cNvPr id="59" name="Straight Connector 109"/>
          <p:cNvCxnSpPr>
            <a:cxnSpLocks noChangeShapeType="1"/>
            <a:stCxn id="42" idx="0"/>
            <a:endCxn id="15" idx="2"/>
          </p:cNvCxnSpPr>
          <p:nvPr/>
        </p:nvCxnSpPr>
        <p:spPr bwMode="auto">
          <a:xfrm rot="16200000" flipV="1">
            <a:off x="6781800" y="5448300"/>
            <a:ext cx="457200" cy="76200"/>
          </a:xfrm>
          <a:prstGeom prst="line">
            <a:avLst/>
          </a:prstGeom>
          <a:noFill/>
          <a:ln w="19050">
            <a:solidFill>
              <a:schemeClr val="tx1"/>
            </a:solidFill>
            <a:round/>
            <a:headEnd type="triangle" w="lg" len="lg"/>
            <a:tailEnd type="triangle" w="lg" len="lg"/>
          </a:ln>
        </p:spPr>
      </p:cxnSp>
      <p:cxnSp>
        <p:nvCxnSpPr>
          <p:cNvPr id="60" name="Straight Connector 112"/>
          <p:cNvCxnSpPr>
            <a:cxnSpLocks noChangeShapeType="1"/>
            <a:stCxn id="34" idx="7"/>
          </p:cNvCxnSpPr>
          <p:nvPr/>
        </p:nvCxnSpPr>
        <p:spPr bwMode="auto">
          <a:xfrm rot="5400000" flipH="1" flipV="1">
            <a:off x="6076950" y="4979988"/>
            <a:ext cx="122238" cy="677862"/>
          </a:xfrm>
          <a:prstGeom prst="line">
            <a:avLst/>
          </a:prstGeom>
          <a:noFill/>
          <a:ln w="19050">
            <a:solidFill>
              <a:schemeClr val="tx1"/>
            </a:solidFill>
            <a:round/>
            <a:headEnd type="triangle" w="lg" len="lg"/>
            <a:tailEnd type="triangle" w="lg" len="lg"/>
          </a:ln>
        </p:spPr>
      </p:cxnSp>
      <p:cxnSp>
        <p:nvCxnSpPr>
          <p:cNvPr id="61" name="Straight Connector 115"/>
          <p:cNvCxnSpPr>
            <a:cxnSpLocks noChangeShapeType="1"/>
            <a:endCxn id="20" idx="2"/>
          </p:cNvCxnSpPr>
          <p:nvPr/>
        </p:nvCxnSpPr>
        <p:spPr bwMode="auto">
          <a:xfrm rot="16200000" flipV="1">
            <a:off x="3295650" y="5962650"/>
            <a:ext cx="533400" cy="38100"/>
          </a:xfrm>
          <a:prstGeom prst="line">
            <a:avLst/>
          </a:prstGeom>
          <a:noFill/>
          <a:ln w="19050">
            <a:solidFill>
              <a:schemeClr val="tx1"/>
            </a:solidFill>
            <a:round/>
            <a:headEnd type="triangle" w="lg" len="lg"/>
            <a:tailEnd type="triangle" w="lg" len="lg"/>
          </a:ln>
        </p:spPr>
      </p:cxnSp>
      <p:cxnSp>
        <p:nvCxnSpPr>
          <p:cNvPr id="62" name="Straight Connector 118"/>
          <p:cNvCxnSpPr>
            <a:cxnSpLocks noChangeShapeType="1"/>
          </p:cNvCxnSpPr>
          <p:nvPr/>
        </p:nvCxnSpPr>
        <p:spPr bwMode="auto">
          <a:xfrm>
            <a:off x="4038600" y="5715000"/>
            <a:ext cx="457200" cy="381000"/>
          </a:xfrm>
          <a:prstGeom prst="line">
            <a:avLst/>
          </a:prstGeom>
          <a:noFill/>
          <a:ln w="19050">
            <a:solidFill>
              <a:schemeClr val="tx1"/>
            </a:solidFill>
            <a:round/>
            <a:headEnd type="triangle" w="lg" len="lg"/>
            <a:tailEnd type="triangle" w="lg" len="lg"/>
          </a:ln>
        </p:spPr>
      </p:cxnSp>
      <p:cxnSp>
        <p:nvCxnSpPr>
          <p:cNvPr id="63" name="Straight Connector 60"/>
          <p:cNvCxnSpPr>
            <a:cxnSpLocks noChangeShapeType="1"/>
          </p:cNvCxnSpPr>
          <p:nvPr/>
        </p:nvCxnSpPr>
        <p:spPr bwMode="auto">
          <a:xfrm flipV="1">
            <a:off x="5410200" y="1600200"/>
            <a:ext cx="762000" cy="304800"/>
          </a:xfrm>
          <a:prstGeom prst="line">
            <a:avLst/>
          </a:prstGeom>
          <a:noFill/>
          <a:ln w="19050">
            <a:solidFill>
              <a:schemeClr val="tx1"/>
            </a:solidFill>
            <a:round/>
            <a:headEnd type="triangle" w="lg" len="lg"/>
            <a:tailEnd type="triangle" w="lg" len="lg"/>
          </a:ln>
        </p:spPr>
      </p:cxnSp>
      <p:cxnSp>
        <p:nvCxnSpPr>
          <p:cNvPr id="64" name="Straight Connector 62"/>
          <p:cNvCxnSpPr>
            <a:cxnSpLocks noChangeShapeType="1"/>
            <a:stCxn id="11" idx="0"/>
            <a:endCxn id="65" idx="3"/>
          </p:cNvCxnSpPr>
          <p:nvPr/>
        </p:nvCxnSpPr>
        <p:spPr bwMode="auto">
          <a:xfrm rot="5400000" flipH="1" flipV="1">
            <a:off x="4659313" y="1466850"/>
            <a:ext cx="579437" cy="296863"/>
          </a:xfrm>
          <a:prstGeom prst="line">
            <a:avLst/>
          </a:prstGeom>
          <a:noFill/>
          <a:ln w="19050">
            <a:solidFill>
              <a:schemeClr val="tx1"/>
            </a:solidFill>
            <a:round/>
            <a:headEnd type="triangle" w="lg" len="lg"/>
            <a:tailEnd type="triangle" w="lg" len="lg"/>
          </a:ln>
        </p:spPr>
      </p:cxnSp>
      <p:sp>
        <p:nvSpPr>
          <p:cNvPr id="65" name="Oval 65"/>
          <p:cNvSpPr>
            <a:spLocks noChangeArrowheads="1"/>
          </p:cNvSpPr>
          <p:nvPr/>
        </p:nvSpPr>
        <p:spPr bwMode="auto">
          <a:xfrm>
            <a:off x="4953000" y="609600"/>
            <a:ext cx="990600" cy="838200"/>
          </a:xfrm>
          <a:prstGeom prst="ellipse">
            <a:avLst/>
          </a:prstGeom>
          <a:solidFill>
            <a:srgbClr val="008000"/>
          </a:solidFill>
          <a:ln w="12700">
            <a:solidFill>
              <a:srgbClr val="000000"/>
            </a:solidFill>
            <a:round/>
            <a:headEnd type="none" w="sm" len="sm"/>
            <a:tailEnd type="none" w="sm" len="sm"/>
          </a:ln>
        </p:spPr>
        <p:txBody>
          <a:bodyPr anchor="ctr"/>
          <a:lstStyle/>
          <a:p>
            <a:pPr algn="ctr"/>
            <a:r>
              <a:rPr lang="en-US" sz="1400" dirty="0"/>
              <a:t>End Station</a:t>
            </a:r>
          </a:p>
        </p:txBody>
      </p:sp>
      <p:cxnSp>
        <p:nvCxnSpPr>
          <p:cNvPr id="66" name="Straight Connector 74"/>
          <p:cNvCxnSpPr>
            <a:cxnSpLocks noChangeShapeType="1"/>
          </p:cNvCxnSpPr>
          <p:nvPr/>
        </p:nvCxnSpPr>
        <p:spPr bwMode="auto">
          <a:xfrm rot="5400000" flipH="1" flipV="1">
            <a:off x="3733801" y="1447800"/>
            <a:ext cx="914400" cy="3175"/>
          </a:xfrm>
          <a:prstGeom prst="line">
            <a:avLst/>
          </a:prstGeom>
          <a:noFill/>
          <a:ln w="19050">
            <a:solidFill>
              <a:schemeClr val="tx1"/>
            </a:solidFill>
            <a:round/>
            <a:headEnd type="triangle" w="lg" len="lg"/>
            <a:tailEnd type="triangle" w="lg" len="lg"/>
          </a:ln>
        </p:spPr>
      </p:cxnSp>
      <p:cxnSp>
        <p:nvCxnSpPr>
          <p:cNvPr id="67" name="Straight Connector 69"/>
          <p:cNvCxnSpPr>
            <a:cxnSpLocks noChangeShapeType="1"/>
          </p:cNvCxnSpPr>
          <p:nvPr/>
        </p:nvCxnSpPr>
        <p:spPr bwMode="auto">
          <a:xfrm>
            <a:off x="2362200" y="3581400"/>
            <a:ext cx="4648200" cy="304800"/>
          </a:xfrm>
          <a:prstGeom prst="line">
            <a:avLst/>
          </a:prstGeom>
          <a:noFill/>
          <a:ln w="76200">
            <a:solidFill>
              <a:srgbClr val="008000"/>
            </a:solidFill>
            <a:prstDash val="sysDash"/>
            <a:round/>
            <a:headEnd type="none" w="sm" len="sm"/>
            <a:tailEnd type="none" w="sm" len="sm"/>
          </a:ln>
        </p:spPr>
      </p:cxnSp>
      <p:cxnSp>
        <p:nvCxnSpPr>
          <p:cNvPr id="68" name="Straight Connector 77"/>
          <p:cNvCxnSpPr>
            <a:cxnSpLocks noChangeShapeType="1"/>
          </p:cNvCxnSpPr>
          <p:nvPr/>
        </p:nvCxnSpPr>
        <p:spPr bwMode="auto">
          <a:xfrm rot="5400000" flipH="1" flipV="1">
            <a:off x="1830388" y="2971800"/>
            <a:ext cx="1141412" cy="77788"/>
          </a:xfrm>
          <a:prstGeom prst="line">
            <a:avLst/>
          </a:prstGeom>
          <a:noFill/>
          <a:ln w="57150">
            <a:solidFill>
              <a:srgbClr val="008000"/>
            </a:solidFill>
            <a:prstDash val="sysDash"/>
            <a:round/>
            <a:headEnd type="none" w="sm" len="sm"/>
            <a:tailEnd type="oval" w="lg" len="lg"/>
          </a:ln>
        </p:spPr>
      </p:cxnSp>
      <p:cxnSp>
        <p:nvCxnSpPr>
          <p:cNvPr id="69" name="Straight Connector 89"/>
          <p:cNvCxnSpPr>
            <a:cxnSpLocks noChangeShapeType="1"/>
          </p:cNvCxnSpPr>
          <p:nvPr/>
        </p:nvCxnSpPr>
        <p:spPr bwMode="auto">
          <a:xfrm rot="5400000">
            <a:off x="2209800" y="3962400"/>
            <a:ext cx="685800" cy="76200"/>
          </a:xfrm>
          <a:prstGeom prst="line">
            <a:avLst/>
          </a:prstGeom>
          <a:noFill/>
          <a:ln w="57150">
            <a:solidFill>
              <a:srgbClr val="008000"/>
            </a:solidFill>
            <a:prstDash val="sysDash"/>
            <a:round/>
            <a:headEnd type="none" w="sm" len="sm"/>
            <a:tailEnd type="oval" w="lg" len="lg"/>
          </a:ln>
        </p:spPr>
      </p:cxnSp>
      <p:cxnSp>
        <p:nvCxnSpPr>
          <p:cNvPr id="70" name="Straight Connector 94"/>
          <p:cNvCxnSpPr>
            <a:cxnSpLocks noChangeShapeType="1"/>
          </p:cNvCxnSpPr>
          <p:nvPr/>
        </p:nvCxnSpPr>
        <p:spPr bwMode="auto">
          <a:xfrm rot="5400000" flipH="1" flipV="1">
            <a:off x="3733800" y="2895600"/>
            <a:ext cx="1600200" cy="76200"/>
          </a:xfrm>
          <a:prstGeom prst="line">
            <a:avLst/>
          </a:prstGeom>
          <a:noFill/>
          <a:ln w="57150">
            <a:solidFill>
              <a:srgbClr val="008000"/>
            </a:solidFill>
            <a:prstDash val="sysDash"/>
            <a:round/>
            <a:headEnd type="none" w="sm" len="sm"/>
            <a:tailEnd type="oval" w="lg" len="lg"/>
          </a:ln>
        </p:spPr>
      </p:cxnSp>
      <p:cxnSp>
        <p:nvCxnSpPr>
          <p:cNvPr id="71" name="Straight Connector 99"/>
          <p:cNvCxnSpPr>
            <a:cxnSpLocks noChangeShapeType="1"/>
          </p:cNvCxnSpPr>
          <p:nvPr/>
        </p:nvCxnSpPr>
        <p:spPr bwMode="auto">
          <a:xfrm rot="5400000" flipH="1" flipV="1">
            <a:off x="5905501" y="3619500"/>
            <a:ext cx="381000" cy="3175"/>
          </a:xfrm>
          <a:prstGeom prst="line">
            <a:avLst/>
          </a:prstGeom>
          <a:noFill/>
          <a:ln w="57150">
            <a:solidFill>
              <a:srgbClr val="008000"/>
            </a:solidFill>
            <a:prstDash val="sysDash"/>
            <a:round/>
            <a:headEnd type="none" w="sm" len="sm"/>
            <a:tailEnd type="oval" w="lg" len="lg"/>
          </a:ln>
        </p:spPr>
      </p:cxnSp>
      <p:cxnSp>
        <p:nvCxnSpPr>
          <p:cNvPr id="72" name="Straight Connector 104"/>
          <p:cNvCxnSpPr>
            <a:cxnSpLocks noChangeShapeType="1"/>
          </p:cNvCxnSpPr>
          <p:nvPr/>
        </p:nvCxnSpPr>
        <p:spPr bwMode="auto">
          <a:xfrm rot="5400000">
            <a:off x="6400800" y="4419600"/>
            <a:ext cx="1143000" cy="76200"/>
          </a:xfrm>
          <a:prstGeom prst="line">
            <a:avLst/>
          </a:prstGeom>
          <a:noFill/>
          <a:ln w="57150">
            <a:solidFill>
              <a:srgbClr val="008000"/>
            </a:solidFill>
            <a:prstDash val="sysDash"/>
            <a:round/>
            <a:headEnd type="none" w="sm" len="sm"/>
            <a:tailEnd type="oval" w="lg" len="lg"/>
          </a:ln>
        </p:spPr>
      </p:cxnSp>
      <p:sp>
        <p:nvSpPr>
          <p:cNvPr id="73" name="TextBox 114"/>
          <p:cNvSpPr txBox="1">
            <a:spLocks noChangeArrowheads="1"/>
          </p:cNvSpPr>
          <p:nvPr/>
        </p:nvSpPr>
        <p:spPr bwMode="auto">
          <a:xfrm>
            <a:off x="2122989" y="171115"/>
            <a:ext cx="2895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37931725" indent="-37474525">
              <a:defRPr sz="2400">
                <a:solidFill>
                  <a:schemeClr val="tx1"/>
                </a:solidFill>
                <a:latin typeface="Times New Roman" charset="0"/>
                <a:ea typeface="ＭＳ Ｐゴシック" charset="0"/>
              </a:defRPr>
            </a:lvl2pPr>
            <a:lvl3pPr>
              <a:defRPr sz="2400">
                <a:solidFill>
                  <a:schemeClr val="tx1"/>
                </a:solidFill>
                <a:latin typeface="Times New Roman" charset="0"/>
                <a:ea typeface="ＭＳ Ｐゴシック" charset="0"/>
              </a:defRPr>
            </a:lvl3pPr>
            <a:lvl4pPr>
              <a:defRPr sz="2400">
                <a:solidFill>
                  <a:schemeClr val="tx1"/>
                </a:solidFill>
                <a:latin typeface="Times New Roman" charset="0"/>
                <a:ea typeface="ＭＳ Ｐゴシック" charset="0"/>
              </a:defRPr>
            </a:lvl4pPr>
            <a:lvl5pPr>
              <a:defRPr sz="2400">
                <a:solidFill>
                  <a:schemeClr val="tx1"/>
                </a:solidFill>
                <a:latin typeface="Times New Roman" charset="0"/>
                <a:ea typeface="ＭＳ Ｐゴシック" charset="0"/>
              </a:defRPr>
            </a:lvl5pPr>
            <a:lvl6pPr marL="457200" eaLnBrk="0" fontAlgn="base" hangingPunct="0">
              <a:spcBef>
                <a:spcPct val="0"/>
              </a:spcBef>
              <a:spcAft>
                <a:spcPct val="0"/>
              </a:spcAft>
              <a:defRPr sz="2400">
                <a:solidFill>
                  <a:schemeClr val="tx1"/>
                </a:solidFill>
                <a:latin typeface="Times New Roman" charset="0"/>
                <a:ea typeface="ＭＳ Ｐゴシック" charset="0"/>
              </a:defRPr>
            </a:lvl6pPr>
            <a:lvl7pPr marL="914400" eaLnBrk="0" fontAlgn="base" hangingPunct="0">
              <a:spcBef>
                <a:spcPct val="0"/>
              </a:spcBef>
              <a:spcAft>
                <a:spcPct val="0"/>
              </a:spcAft>
              <a:defRPr sz="2400">
                <a:solidFill>
                  <a:schemeClr val="tx1"/>
                </a:solidFill>
                <a:latin typeface="Times New Roman" charset="0"/>
                <a:ea typeface="ＭＳ Ｐゴシック" charset="0"/>
              </a:defRPr>
            </a:lvl7pPr>
            <a:lvl8pPr marL="1371600" eaLnBrk="0" fontAlgn="base" hangingPunct="0">
              <a:spcBef>
                <a:spcPct val="0"/>
              </a:spcBef>
              <a:spcAft>
                <a:spcPct val="0"/>
              </a:spcAft>
              <a:defRPr sz="2400">
                <a:solidFill>
                  <a:schemeClr val="tx1"/>
                </a:solidFill>
                <a:latin typeface="Times New Roman" charset="0"/>
                <a:ea typeface="ＭＳ Ｐゴシック" charset="0"/>
              </a:defRPr>
            </a:lvl8pPr>
            <a:lvl9pPr marL="18288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800" dirty="0" smtClean="0"/>
              <a:t>Color = VLAN</a:t>
            </a:r>
          </a:p>
          <a:p>
            <a:r>
              <a:rPr lang="en-US" sz="1800" dirty="0" smtClean="0"/>
              <a:t>Green </a:t>
            </a:r>
            <a:r>
              <a:rPr lang="en-US" sz="1800" dirty="0"/>
              <a:t>ESDAI Virtual Link</a:t>
            </a:r>
          </a:p>
        </p:txBody>
      </p:sp>
    </p:spTree>
    <p:extLst>
      <p:ext uri="{BB962C8B-B14F-4D97-AF65-F5344CB8AC3E}">
        <p14:creationId xmlns:p14="http://schemas.microsoft.com/office/powerpoint/2010/main" val="1502392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rgbClr val="0000FF"/>
                </a:solidFill>
              </a:rPr>
              <a:t>New IA Data Structure</a:t>
            </a:r>
            <a:endParaRPr lang="en-US" sz="4800" dirty="0"/>
          </a:p>
        </p:txBody>
      </p:sp>
      <p:sp>
        <p:nvSpPr>
          <p:cNvPr id="3" name="Content Placeholder 2"/>
          <p:cNvSpPr>
            <a:spLocks noGrp="1"/>
          </p:cNvSpPr>
          <p:nvPr>
            <p:ph idx="1"/>
          </p:nvPr>
        </p:nvSpPr>
        <p:spPr/>
        <p:txBody>
          <a:bodyPr>
            <a:normAutofit lnSpcReduction="10000"/>
          </a:bodyPr>
          <a:lstStyle/>
          <a:p>
            <a:r>
              <a:rPr lang="en-US" sz="3100" dirty="0" smtClean="0"/>
              <a:t>Push and Pull Directories use a new </a:t>
            </a:r>
            <a:r>
              <a:rPr lang="en-US" sz="3100" u="sng" dirty="0" smtClean="0"/>
              <a:t>I</a:t>
            </a:r>
            <a:r>
              <a:rPr lang="en-US" sz="3100" dirty="0" smtClean="0"/>
              <a:t>nterface </a:t>
            </a:r>
            <a:r>
              <a:rPr lang="en-US" sz="3100" u="sng" dirty="0" smtClean="0"/>
              <a:t>A</a:t>
            </a:r>
            <a:r>
              <a:rPr lang="en-US" sz="3100" dirty="0" smtClean="0"/>
              <a:t>ddresses APPsub-TLV (IA) data structure.</a:t>
            </a:r>
          </a:p>
          <a:p>
            <a:r>
              <a:rPr lang="en-US" sz="3100" dirty="0" smtClean="0"/>
              <a:t>Each IA contains lists of addresses that all identify a single interface (port) and the RBridge by which that interface is reachable.</a:t>
            </a:r>
          </a:p>
          <a:p>
            <a:pPr lvl="1"/>
            <a:r>
              <a:rPr lang="en-US" sz="2700" dirty="0" smtClean="0"/>
              <a:t>For example, a 48-bit MAC address, an IPv4 address, and an IPv6 address.</a:t>
            </a:r>
          </a:p>
          <a:p>
            <a:r>
              <a:rPr lang="en-US" sz="3100" dirty="0" smtClean="0"/>
              <a:t>IA is very flexible and currently specified in the Directory Assistance Mechanisms draft but could be a separate document.</a:t>
            </a:r>
            <a:endParaRPr lang="en-US" sz="3100" dirty="0"/>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7</a:t>
            </a:fld>
            <a:endParaRPr lang="en-US" dirty="0"/>
          </a:p>
        </p:txBody>
      </p:sp>
    </p:spTree>
    <p:extLst>
      <p:ext uri="{BB962C8B-B14F-4D97-AF65-F5344CB8AC3E}">
        <p14:creationId xmlns:p14="http://schemas.microsoft.com/office/powerpoint/2010/main" val="677009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rgbClr val="0000FF"/>
                </a:solidFill>
              </a:rPr>
              <a:t>Push Directories</a:t>
            </a:r>
            <a:endParaRPr lang="en-US" sz="4800" dirty="0"/>
          </a:p>
        </p:txBody>
      </p:sp>
      <p:sp>
        <p:nvSpPr>
          <p:cNvPr id="3" name="Content Placeholder 2"/>
          <p:cNvSpPr>
            <a:spLocks noGrp="1"/>
          </p:cNvSpPr>
          <p:nvPr>
            <p:ph idx="1"/>
          </p:nvPr>
        </p:nvSpPr>
        <p:spPr/>
        <p:txBody>
          <a:bodyPr>
            <a:normAutofit lnSpcReduction="10000"/>
          </a:bodyPr>
          <a:lstStyle/>
          <a:p>
            <a:r>
              <a:rPr lang="en-US" sz="3100" dirty="0" smtClean="0"/>
              <a:t>When a client participates in ESADI for a data label, directory information for that label is pushed to them.</a:t>
            </a:r>
          </a:p>
          <a:p>
            <a:r>
              <a:rPr lang="en-US" sz="3100" dirty="0" smtClean="0"/>
              <a:t>A Push Directory advertises its existence in ESADI and </a:t>
            </a:r>
            <a:r>
              <a:rPr lang="en-US" sz="3100" dirty="0" smtClean="0"/>
              <a:t>says whether </a:t>
            </a:r>
            <a:r>
              <a:rPr lang="en-US" sz="3100" dirty="0" smtClean="0"/>
              <a:t>its information is complete.</a:t>
            </a:r>
          </a:p>
          <a:p>
            <a:pPr lvl="1"/>
            <a:r>
              <a:rPr lang="en-US" sz="2700" dirty="0" smtClean="0"/>
              <a:t>So Push Directories can see each other. For robustness, normally the two highest priority Push Directories are Active while any others are Passive and do not push their copy of the database.</a:t>
            </a:r>
            <a:endParaRPr lang="en-US" sz="2700" dirty="0"/>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8</a:t>
            </a:fld>
            <a:endParaRPr lang="en-US" dirty="0"/>
          </a:p>
        </p:txBody>
      </p:sp>
    </p:spTree>
    <p:extLst>
      <p:ext uri="{BB962C8B-B14F-4D97-AF65-F5344CB8AC3E}">
        <p14:creationId xmlns:p14="http://schemas.microsoft.com/office/powerpoint/2010/main" val="3575020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rgbClr val="0000FF"/>
                </a:solidFill>
              </a:rPr>
              <a:t>Pull Directories</a:t>
            </a:r>
            <a:endParaRPr lang="en-US" sz="4800" dirty="0"/>
          </a:p>
        </p:txBody>
      </p:sp>
      <p:sp>
        <p:nvSpPr>
          <p:cNvPr id="3" name="Content Placeholder 2"/>
          <p:cNvSpPr>
            <a:spLocks noGrp="1"/>
          </p:cNvSpPr>
          <p:nvPr>
            <p:ph idx="1"/>
          </p:nvPr>
        </p:nvSpPr>
        <p:spPr/>
        <p:txBody>
          <a:bodyPr>
            <a:normAutofit fontScale="92500" lnSpcReduction="20000"/>
          </a:bodyPr>
          <a:lstStyle/>
          <a:p>
            <a:r>
              <a:rPr lang="en-US" sz="3100" dirty="0" smtClean="0"/>
              <a:t>Pull Directories advertise themselves in the Interested VLANs or Interested Labels sub-TLV in the core IS-IS database. ESADI is not used.</a:t>
            </a:r>
          </a:p>
          <a:p>
            <a:r>
              <a:rPr lang="en-US" sz="3100" dirty="0" smtClean="0"/>
              <a:t>Queries for information related to one or more addresses, usually MAC or IP addresses, is sent to </a:t>
            </a:r>
            <a:r>
              <a:rPr lang="en-US" sz="3100" dirty="0" smtClean="0"/>
              <a:t>a Pull Directory, by default the one </a:t>
            </a:r>
            <a:r>
              <a:rPr lang="en-US" sz="3100" dirty="0" smtClean="0"/>
              <a:t>that is least cost from the client.</a:t>
            </a:r>
          </a:p>
          <a:p>
            <a:r>
              <a:rPr lang="en-US" sz="3100" dirty="0" smtClean="0"/>
              <a:t>Replies provide either a negative response for the address (unknown or administratively </a:t>
            </a:r>
            <a:r>
              <a:rPr lang="en-US" sz="3100" dirty="0" smtClean="0"/>
              <a:t>denied) </a:t>
            </a:r>
            <a:r>
              <a:rPr lang="en-US" sz="3100" dirty="0" smtClean="0"/>
              <a:t>or an IA with the other addresses associated and the RBridge by which they are reachable.</a:t>
            </a:r>
          </a:p>
        </p:txBody>
      </p:sp>
      <p:sp>
        <p:nvSpPr>
          <p:cNvPr id="4" name="Date Placeholder 3"/>
          <p:cNvSpPr>
            <a:spLocks noGrp="1"/>
          </p:cNvSpPr>
          <p:nvPr>
            <p:ph type="dt" sz="half" idx="10"/>
          </p:nvPr>
        </p:nvSpPr>
        <p:spPr/>
        <p:txBody>
          <a:bodyPr/>
          <a:lstStyle/>
          <a:p>
            <a:r>
              <a:rPr lang="en-US" dirty="0" smtClean="0"/>
              <a:t>March 2013</a:t>
            </a:r>
            <a:endParaRPr lang="en-US" dirty="0"/>
          </a:p>
        </p:txBody>
      </p:sp>
      <p:sp>
        <p:nvSpPr>
          <p:cNvPr id="5" name="Footer Placeholder 4"/>
          <p:cNvSpPr>
            <a:spLocks noGrp="1"/>
          </p:cNvSpPr>
          <p:nvPr>
            <p:ph type="ftr" sz="quarter" idx="11"/>
          </p:nvPr>
        </p:nvSpPr>
        <p:spPr/>
        <p:txBody>
          <a:bodyPr/>
          <a:lstStyle/>
          <a:p>
            <a:r>
              <a:rPr lang="en-US" dirty="0" smtClean="0"/>
              <a:t>TRILL Directory Assistance Mechanisms</a:t>
            </a:r>
            <a:endParaRPr lang="en-US" dirty="0"/>
          </a:p>
        </p:txBody>
      </p:sp>
      <p:sp>
        <p:nvSpPr>
          <p:cNvPr id="6" name="Slide Number Placeholder 5"/>
          <p:cNvSpPr>
            <a:spLocks noGrp="1"/>
          </p:cNvSpPr>
          <p:nvPr>
            <p:ph type="sldNum" sz="quarter" idx="12"/>
          </p:nvPr>
        </p:nvSpPr>
        <p:spPr/>
        <p:txBody>
          <a:bodyPr/>
          <a:lstStyle/>
          <a:p>
            <a:fld id="{B1497685-BE17-1549-A401-3EDD07D26934}" type="slidenum">
              <a:rPr lang="en-US" smtClean="0"/>
              <a:t>9</a:t>
            </a:fld>
            <a:endParaRPr lang="en-US" dirty="0"/>
          </a:p>
        </p:txBody>
      </p:sp>
    </p:spTree>
    <p:extLst>
      <p:ext uri="{BB962C8B-B14F-4D97-AF65-F5344CB8AC3E}">
        <p14:creationId xmlns:p14="http://schemas.microsoft.com/office/powerpoint/2010/main" val="3959389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4795</TotalTime>
  <Words>1037</Words>
  <Application>Microsoft Macintosh PowerPoint</Application>
  <PresentationFormat>On-screen Show (4:3)</PresentationFormat>
  <Paragraphs>169</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Directory Assistance Mechanisms draft-dunbar-trill-scheme-for-directory-assist-04.txt</vt:lpstr>
      <vt:lpstr>Directory Assistance</vt:lpstr>
      <vt:lpstr>Directory Assistance Mechanisms</vt:lpstr>
      <vt:lpstr>Digression on ESADI</vt:lpstr>
      <vt:lpstr>PowerPoint Presentation</vt:lpstr>
      <vt:lpstr>PowerPoint Presentation</vt:lpstr>
      <vt:lpstr>New IA Data Structure</vt:lpstr>
      <vt:lpstr>Push Directories</vt:lpstr>
      <vt:lpstr>Pull Directories</vt:lpstr>
      <vt:lpstr>Pull Directories (cont.)</vt:lpstr>
      <vt:lpstr>Modes of Client Operation</vt:lpstr>
      <vt:lpstr>Directory Conflicts</vt:lpstr>
      <vt:lpstr>The No Data Bit</vt:lpstr>
      <vt:lpstr>Directory Assistance Mechanisms</vt:lpstr>
      <vt:lpstr>Next Step</vt:lpstr>
      <vt:lpstr>END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Fine Grained Labeling</dc:title>
  <dc:creator>Donald Eastlake III</dc:creator>
  <cp:lastModifiedBy>Donald Eastlake</cp:lastModifiedBy>
  <cp:revision>67</cp:revision>
  <dcterms:created xsi:type="dcterms:W3CDTF">2012-07-31T17:42:21Z</dcterms:created>
  <dcterms:modified xsi:type="dcterms:W3CDTF">2013-03-11T04:39:41Z</dcterms:modified>
</cp:coreProperties>
</file>