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71" r:id="rId3"/>
    <p:sldId id="259" r:id="rId4"/>
    <p:sldId id="277" r:id="rId5"/>
    <p:sldId id="282" r:id="rId6"/>
    <p:sldId id="283" r:id="rId7"/>
    <p:sldId id="284" r:id="rId8"/>
    <p:sldId id="279" r:id="rId9"/>
    <p:sldId id="285" r:id="rId10"/>
    <p:sldId id="264" r:id="rId11"/>
    <p:sldId id="265" r:id="rId12"/>
    <p:sldId id="267"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a:srgbClr val="1D12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80"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27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4151BDDC-C588-447A-8D97-0186095B9AE0}" type="datetime1">
              <a:rPr lang="en-US"/>
              <a:pPr/>
              <a:t>11/03/2013</a:t>
            </a:fld>
            <a:endParaRPr lang="en-US"/>
          </a:p>
        </p:txBody>
      </p:sp>
      <p:sp>
        <p:nvSpPr>
          <p:cNvPr id="327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E9A9850-59B5-4E8E-B2A8-E41EEDD98FA9}" type="slidenum">
              <a:rPr lang="en-US"/>
              <a:pPr/>
              <a:t>‹#›</a:t>
            </a:fld>
            <a:endParaRPr lang="en-US"/>
          </a:p>
        </p:txBody>
      </p:sp>
    </p:spTree>
    <p:extLst>
      <p:ext uri="{BB962C8B-B14F-4D97-AF65-F5344CB8AC3E}">
        <p14:creationId xmlns:p14="http://schemas.microsoft.com/office/powerpoint/2010/main" val="960388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529AD8D-09F5-4665-9C94-87E93A550EED}" type="slidenum">
              <a:rPr lang="en-US"/>
              <a:pPr/>
              <a:t>‹#›</a:t>
            </a:fld>
            <a:endParaRPr lang="en-US"/>
          </a:p>
        </p:txBody>
      </p:sp>
    </p:spTree>
    <p:extLst>
      <p:ext uri="{BB962C8B-B14F-4D97-AF65-F5344CB8AC3E}">
        <p14:creationId xmlns:p14="http://schemas.microsoft.com/office/powerpoint/2010/main" val="1624530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32881F1D-BEBC-4ED5-8200-4CCCC3F088C9}" type="slidenum">
              <a:rPr lang="en-US"/>
              <a:pPr/>
              <a:t>2</a:t>
            </a:fld>
            <a:endParaRPr lang="en-US" dirty="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xfrm>
            <a:off x="503238" y="4316413"/>
            <a:ext cx="5856287" cy="4059237"/>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7AC1C92-650F-4965-B3EB-AA533CDF4104}" type="slidenum">
              <a:rPr lang="en-US"/>
              <a:pPr/>
              <a:t>3</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503238" y="4316413"/>
            <a:ext cx="5856287" cy="4059237"/>
          </a:xfrm>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E1B7E103-AA5E-47A9-B716-DE35304E4BC1}" type="slidenum">
              <a:rPr lang="en-US"/>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p:cNvSpPr>
          <p:nvPr>
            <p:ph type="sldImg"/>
          </p:nvPr>
        </p:nvSpPr>
        <p:spPr>
          <a:ln/>
        </p:spPr>
      </p:sp>
      <p:sp>
        <p:nvSpPr>
          <p:cNvPr id="24579" name="Notes Placeholder 2"/>
          <p:cNvSpPr>
            <a:spLocks noGrp="1"/>
          </p:cNvSpPr>
          <p:nvPr>
            <p:ph type="body" idx="1"/>
          </p:nvPr>
        </p:nvSpPr>
        <p:spPr>
          <a:noFill/>
          <a:ln/>
        </p:spPr>
        <p:txBody>
          <a:bodyPr/>
          <a:lstStyle/>
          <a:p>
            <a:endParaRPr lang="en-US" dirty="0" smtClean="0"/>
          </a:p>
        </p:txBody>
      </p:sp>
      <p:sp>
        <p:nvSpPr>
          <p:cNvPr id="24580" name="Slide Number Placeholder 3"/>
          <p:cNvSpPr>
            <a:spLocks noGrp="1"/>
          </p:cNvSpPr>
          <p:nvPr>
            <p:ph type="sldNum" sz="quarter" idx="5"/>
          </p:nvPr>
        </p:nvSpPr>
        <p:spPr>
          <a:noFill/>
        </p:spPr>
        <p:txBody>
          <a:bodyPr/>
          <a:lstStyle/>
          <a:p>
            <a:fld id="{9196F4E6-D95A-4685-BABC-71901F7CF0D1}" type="slidenum">
              <a:rPr lang="en-US"/>
              <a:pPr/>
              <a:t>11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2F6E65FA-70E0-4E0E-A3D3-F96E580516F4}" type="slidenum">
              <a:rPr lang="en-US"/>
              <a:pPr/>
              <a:t>12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35B7AFB-C3CD-4EBB-BF35-CC5A3CDB688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6A5F15A-435B-4BB8-A1B8-B5CE39F8C3B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C353637-284A-4887-AF45-BDD5A57A842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666670E-E3AC-4D59-A758-15147DB2D08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111B524-7DAB-4803-A210-D00DB6D40B4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327B1970-C6D7-4575-B8F8-8739C700509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E106E59-F464-4A84-A7EF-A29C253B98F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88470B1B-368D-4CC6-AF28-711E61888E3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5F8F4B34-8E7A-4138-B214-985C8970F67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00D0484-9BA4-49D0-A7DF-0B82637F327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F36862BF-8B7F-429B-B9F4-6238C6ECF9F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8E4B1373-87DC-4F5A-9950-6A2179B131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dirty="0" smtClean="0"/>
              <a:t>TSVWG</a:t>
            </a:r>
            <a:br>
              <a:rPr lang="en-US" dirty="0" smtClean="0"/>
            </a:br>
            <a:r>
              <a:rPr lang="en-US" sz="3200" dirty="0" smtClean="0"/>
              <a:t>IETF-86 (Orlando)</a:t>
            </a:r>
          </a:p>
        </p:txBody>
      </p:sp>
      <p:sp>
        <p:nvSpPr>
          <p:cNvPr id="15363" name="Rectangle 3"/>
          <p:cNvSpPr>
            <a:spLocks noGrp="1" noChangeArrowheads="1"/>
          </p:cNvSpPr>
          <p:nvPr>
            <p:ph type="subTitle" idx="1"/>
          </p:nvPr>
        </p:nvSpPr>
        <p:spPr>
          <a:xfrm>
            <a:off x="1371600" y="3886200"/>
            <a:ext cx="6400800" cy="2438400"/>
          </a:xfrm>
        </p:spPr>
        <p:txBody>
          <a:bodyPr/>
          <a:lstStyle/>
          <a:p>
            <a:pPr eaLnBrk="1" hangingPunct="1"/>
            <a:r>
              <a:rPr lang="en-US" sz="2800" dirty="0" smtClean="0"/>
              <a:t>11</a:t>
            </a:r>
            <a:r>
              <a:rPr lang="en-US" sz="2800" baseline="30000" dirty="0" smtClean="0"/>
              <a:t>th</a:t>
            </a:r>
            <a:r>
              <a:rPr lang="en-US" sz="2800" dirty="0" smtClean="0"/>
              <a:t> &amp; 14</a:t>
            </a:r>
            <a:r>
              <a:rPr lang="en-US" sz="2800" baseline="30000" dirty="0" smtClean="0"/>
              <a:t>th</a:t>
            </a:r>
            <a:r>
              <a:rPr lang="en-US" sz="2800" dirty="0" smtClean="0"/>
              <a:t> March 2013</a:t>
            </a:r>
          </a:p>
          <a:p>
            <a:pPr eaLnBrk="1" hangingPunct="1"/>
            <a:endParaRPr lang="en-US" sz="2000" dirty="0" smtClean="0"/>
          </a:p>
          <a:p>
            <a:pPr eaLnBrk="1" hangingPunct="1"/>
            <a:r>
              <a:rPr lang="en-US" sz="2000" dirty="0" smtClean="0"/>
              <a:t>James Polk</a:t>
            </a:r>
          </a:p>
          <a:p>
            <a:pPr eaLnBrk="1" hangingPunct="1"/>
            <a:r>
              <a:rPr lang="en-US" sz="2000" dirty="0" smtClean="0"/>
              <a:t>Gorry Fairhurst</a:t>
            </a:r>
          </a:p>
          <a:p>
            <a:pPr eaLnBrk="1" hangingPunct="1"/>
            <a:r>
              <a:rPr lang="en-US" sz="2000" dirty="0" smtClean="0"/>
              <a:t>David Black</a:t>
            </a:r>
          </a:p>
          <a:p>
            <a:pPr eaLnBrk="1" hangingPunct="1"/>
            <a:r>
              <a:rPr lang="en-US" sz="2000" dirty="0" smtClean="0"/>
              <a:t>WG chairs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274638"/>
            <a:ext cx="9144000" cy="1141412"/>
          </a:xfrm>
        </p:spPr>
        <p:txBody>
          <a:bodyPr/>
          <a:lstStyle/>
          <a:p>
            <a:pPr eaLnBrk="1" hangingPunct="1"/>
            <a:r>
              <a:rPr lang="en-US" sz="4000" smtClean="0"/>
              <a:t>TSVWG Accomplishments and Status</a:t>
            </a:r>
          </a:p>
        </p:txBody>
      </p:sp>
      <p:sp>
        <p:nvSpPr>
          <p:cNvPr id="21507" name="Rectangle 3"/>
          <p:cNvSpPr>
            <a:spLocks noGrp="1" noChangeArrowheads="1"/>
          </p:cNvSpPr>
          <p:nvPr>
            <p:ph type="body" idx="1"/>
          </p:nvPr>
        </p:nvSpPr>
        <p:spPr>
          <a:xfrm>
            <a:off x="228600" y="1495425"/>
            <a:ext cx="8763000" cy="5210175"/>
          </a:xfrm>
        </p:spPr>
        <p:txBody>
          <a:bodyPr/>
          <a:lstStyle/>
          <a:p>
            <a:pPr eaLnBrk="1" hangingPunct="1">
              <a:lnSpc>
                <a:spcPct val="90000"/>
              </a:lnSpc>
            </a:pPr>
            <a:r>
              <a:rPr lang="en-US" dirty="0" smtClean="0"/>
              <a:t>0 RFCs published since IETF 85:</a:t>
            </a:r>
          </a:p>
          <a:p>
            <a:pPr lvl="1" eaLnBrk="1" hangingPunct="1">
              <a:lnSpc>
                <a:spcPct val="90000"/>
              </a:lnSpc>
            </a:pPr>
            <a:endParaRPr lang="en-US" sz="1400" dirty="0" smtClean="0"/>
          </a:p>
          <a:p>
            <a:pPr lvl="1" eaLnBrk="1" hangingPunct="1">
              <a:lnSpc>
                <a:spcPct val="90000"/>
              </a:lnSpc>
            </a:pPr>
            <a:endParaRPr lang="en-US" sz="3600" dirty="0" smtClean="0"/>
          </a:p>
          <a:p>
            <a:pPr eaLnBrk="1" hangingPunct="1">
              <a:lnSpc>
                <a:spcPct val="90000"/>
              </a:lnSpc>
            </a:pPr>
            <a:r>
              <a:rPr lang="en-US" dirty="0" smtClean="0"/>
              <a:t>0 IDs in RFC Editor Queue now:</a:t>
            </a:r>
          </a:p>
          <a:p>
            <a:pPr lvl="1" eaLnBrk="1" hangingPunct="1">
              <a:lnSpc>
                <a:spcPct val="90000"/>
              </a:lnSpc>
            </a:pPr>
            <a:endParaRPr lang="en-US" sz="1400" dirty="0" smtClean="0"/>
          </a:p>
          <a:p>
            <a:pPr lvl="1" eaLnBrk="1" hangingPunct="1">
              <a:lnSpc>
                <a:spcPct val="90000"/>
              </a:lnSpc>
            </a:pPr>
            <a:endParaRPr lang="en-US" sz="2400" dirty="0" smtClean="0"/>
          </a:p>
          <a:p>
            <a:pPr lvl="1" eaLnBrk="1" hangingPunct="1">
              <a:lnSpc>
                <a:spcPct val="90000"/>
              </a:lnSpc>
            </a:pPr>
            <a:endParaRPr lang="en-US" sz="2400" dirty="0" smtClean="0"/>
          </a:p>
          <a:p>
            <a:pPr eaLnBrk="1" hangingPunct="1">
              <a:lnSpc>
                <a:spcPct val="90000"/>
              </a:lnSpc>
            </a:pPr>
            <a:r>
              <a:rPr lang="en-US" dirty="0"/>
              <a:t>1</a:t>
            </a:r>
            <a:r>
              <a:rPr lang="en-US" dirty="0" smtClean="0"/>
              <a:t> IDs in IESG processing</a:t>
            </a:r>
          </a:p>
          <a:p>
            <a:pPr lvl="1">
              <a:spcBef>
                <a:spcPct val="0"/>
              </a:spcBef>
            </a:pPr>
            <a:r>
              <a:rPr lang="en-US" sz="2400" dirty="0" smtClean="0"/>
              <a:t>UDP </a:t>
            </a:r>
            <a:r>
              <a:rPr lang="en-US" sz="2400" dirty="0"/>
              <a:t>Encapsulation of SCTP Packets</a:t>
            </a:r>
          </a:p>
          <a:p>
            <a:pPr eaLnBrk="1" hangingPunct="1">
              <a:lnSpc>
                <a:spcPct val="90000"/>
              </a:lnSpc>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1412"/>
          </a:xfrm>
        </p:spPr>
        <p:txBody>
          <a:bodyPr/>
          <a:lstStyle/>
          <a:p>
            <a:pPr eaLnBrk="1" hangingPunct="1"/>
            <a:r>
              <a:rPr lang="en-US" sz="4000" dirty="0" smtClean="0"/>
              <a:t>TSVWG Accomplishments and Status</a:t>
            </a:r>
          </a:p>
        </p:txBody>
      </p:sp>
      <p:sp>
        <p:nvSpPr>
          <p:cNvPr id="23555" name="Rectangle 3"/>
          <p:cNvSpPr>
            <a:spLocks noGrp="1" noChangeArrowheads="1"/>
          </p:cNvSpPr>
          <p:nvPr>
            <p:ph type="body" idx="1"/>
          </p:nvPr>
        </p:nvSpPr>
        <p:spPr>
          <a:xfrm>
            <a:off x="228600" y="1495425"/>
            <a:ext cx="8763000" cy="5057775"/>
          </a:xfrm>
        </p:spPr>
        <p:txBody>
          <a:bodyPr/>
          <a:lstStyle/>
          <a:p>
            <a:pPr eaLnBrk="1" hangingPunct="1"/>
            <a:r>
              <a:rPr lang="en-US" dirty="0" smtClean="0"/>
              <a:t>1 ID past WGLC </a:t>
            </a:r>
          </a:p>
          <a:p>
            <a:pPr lvl="1">
              <a:spcBef>
                <a:spcPct val="0"/>
              </a:spcBef>
            </a:pPr>
            <a:r>
              <a:rPr lang="en-US" sz="3200" dirty="0"/>
              <a:t>Byte and Packet Congestion Notification</a:t>
            </a:r>
          </a:p>
          <a:p>
            <a:pPr lvl="1">
              <a:spcBef>
                <a:spcPct val="0"/>
              </a:spcBef>
            </a:pPr>
            <a:endParaRPr lang="en-US" sz="3200" dirty="0" smtClean="0"/>
          </a:p>
          <a:p>
            <a:pPr lvl="1">
              <a:spcBef>
                <a:spcPct val="0"/>
              </a:spcBef>
            </a:pPr>
            <a:endParaRPr lang="en-US" sz="3200" dirty="0" smtClean="0"/>
          </a:p>
          <a:p>
            <a:pPr eaLnBrk="1" hangingPunct="1"/>
            <a:r>
              <a:rPr lang="en-US" dirty="0" smtClean="0"/>
              <a:t>0 ID in WGLC</a:t>
            </a:r>
          </a:p>
          <a:p>
            <a:pPr lvl="1" eaLnBrk="1" hangingPunct="1"/>
            <a:endParaRPr lang="en-US" sz="3200" dirty="0" smtClean="0"/>
          </a:p>
          <a:p>
            <a:pPr lvl="1" eaLnBrk="1" hangingPunct="1"/>
            <a:endParaRPr lang="en-US" sz="3200" dirty="0" smtClean="0"/>
          </a:p>
          <a:p>
            <a:pPr eaLnBrk="1" hangingPunct="1"/>
            <a:r>
              <a:rPr lang="en-US" dirty="0" smtClean="0"/>
              <a:t>? </a:t>
            </a:r>
            <a:r>
              <a:rPr lang="en-US" dirty="0" smtClean="0"/>
              <a:t>IDs almost ready for WGLC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228600" y="1600200"/>
            <a:ext cx="8229600" cy="4525963"/>
          </a:xfrm>
        </p:spPr>
        <p:txBody>
          <a:bodyPr/>
          <a:lstStyle/>
          <a:p>
            <a:pPr eaLnBrk="1" hangingPunct="1">
              <a:lnSpc>
                <a:spcPct val="80000"/>
              </a:lnSpc>
            </a:pPr>
            <a:r>
              <a:rPr lang="en-US" sz="2400" dirty="0" smtClean="0"/>
              <a:t>8 WG IDs</a:t>
            </a:r>
            <a:endParaRPr lang="en-US" sz="1800" dirty="0" smtClean="0"/>
          </a:p>
          <a:p>
            <a:pPr lvl="1" eaLnBrk="1" hangingPunct="1">
              <a:lnSpc>
                <a:spcPct val="80000"/>
              </a:lnSpc>
            </a:pPr>
            <a:r>
              <a:rPr lang="en-US" sz="2000" dirty="0" smtClean="0"/>
              <a:t>SCTP NAT Support </a:t>
            </a:r>
          </a:p>
          <a:p>
            <a:pPr lvl="2" eaLnBrk="1" hangingPunct="1">
              <a:lnSpc>
                <a:spcPct val="80000"/>
              </a:lnSpc>
            </a:pPr>
            <a:r>
              <a:rPr lang="en-US" sz="1600" dirty="0" smtClean="0"/>
              <a:t>Need comments</a:t>
            </a:r>
          </a:p>
          <a:p>
            <a:pPr lvl="1" eaLnBrk="1" hangingPunct="1">
              <a:lnSpc>
                <a:spcPct val="80000"/>
              </a:lnSpc>
            </a:pPr>
            <a:r>
              <a:rPr lang="en-US" sz="2000" dirty="0" smtClean="0"/>
              <a:t>IntServ MULTI_TSPEC (likely to die… maybe there’s life)</a:t>
            </a:r>
          </a:p>
          <a:p>
            <a:pPr lvl="2" eaLnBrk="1" hangingPunct="1">
              <a:lnSpc>
                <a:spcPct val="80000"/>
              </a:lnSpc>
            </a:pPr>
            <a:r>
              <a:rPr lang="en-US" sz="1600" dirty="0" smtClean="0"/>
              <a:t>Need to decide if this ID goes forward, or the new MULTI_INSTANCE ID?</a:t>
            </a:r>
          </a:p>
          <a:p>
            <a:pPr lvl="1" eaLnBrk="1" hangingPunct="1">
              <a:lnSpc>
                <a:spcPct val="80000"/>
              </a:lnSpc>
            </a:pPr>
            <a:r>
              <a:rPr lang="fr-FR" sz="2000" dirty="0" smtClean="0"/>
              <a:t>Recommandations for Transport Port Uses</a:t>
            </a:r>
          </a:p>
          <a:p>
            <a:pPr lvl="2" eaLnBrk="1" hangingPunct="1">
              <a:lnSpc>
                <a:spcPct val="80000"/>
              </a:lnSpc>
            </a:pPr>
            <a:r>
              <a:rPr lang="fr-FR" sz="1600" dirty="0" smtClean="0"/>
              <a:t>Need comments</a:t>
            </a:r>
          </a:p>
          <a:p>
            <a:pPr lvl="1" eaLnBrk="1" hangingPunct="1">
              <a:lnSpc>
                <a:spcPct val="80000"/>
              </a:lnSpc>
            </a:pPr>
            <a:r>
              <a:rPr lang="en-US" sz="2000" dirty="0" smtClean="0"/>
              <a:t>Generic Aggregation of RSVP Reservations over PCN domains</a:t>
            </a:r>
          </a:p>
          <a:p>
            <a:pPr lvl="2" eaLnBrk="1" hangingPunct="1">
              <a:lnSpc>
                <a:spcPct val="80000"/>
              </a:lnSpc>
            </a:pPr>
            <a:r>
              <a:rPr lang="en-US" sz="1600" dirty="0" smtClean="0"/>
              <a:t>RSVP review received</a:t>
            </a:r>
          </a:p>
          <a:p>
            <a:pPr lvl="1" eaLnBrk="1" hangingPunct="1">
              <a:lnSpc>
                <a:spcPct val="80000"/>
              </a:lnSpc>
            </a:pPr>
            <a:r>
              <a:rPr lang="en-US" sz="2000" dirty="0" smtClean="0"/>
              <a:t>SCTP Failover</a:t>
            </a:r>
          </a:p>
          <a:p>
            <a:pPr lvl="2" eaLnBrk="1" hangingPunct="1">
              <a:lnSpc>
                <a:spcPct val="80000"/>
              </a:lnSpc>
            </a:pPr>
            <a:r>
              <a:rPr lang="en-US" sz="1600" dirty="0" smtClean="0"/>
              <a:t>Need comments </a:t>
            </a:r>
          </a:p>
          <a:p>
            <a:pPr lvl="1" eaLnBrk="1" hangingPunct="1">
              <a:lnSpc>
                <a:spcPct val="80000"/>
              </a:lnSpc>
            </a:pPr>
            <a:r>
              <a:rPr lang="en-US" sz="2000" dirty="0" smtClean="0"/>
              <a:t>SCTP SACK Immediately</a:t>
            </a:r>
          </a:p>
          <a:p>
            <a:pPr lvl="2" eaLnBrk="1" hangingPunct="1">
              <a:lnSpc>
                <a:spcPct val="80000"/>
              </a:lnSpc>
            </a:pPr>
            <a:r>
              <a:rPr lang="en-US" sz="1600" dirty="0" smtClean="0"/>
              <a:t>Authors </a:t>
            </a:r>
            <a:r>
              <a:rPr lang="en-US" sz="1600" dirty="0" smtClean="0"/>
              <a:t>think ready </a:t>
            </a:r>
            <a:r>
              <a:rPr lang="en-US" sz="1600" dirty="0" smtClean="0"/>
              <a:t>for WGLC</a:t>
            </a:r>
          </a:p>
          <a:p>
            <a:pPr lvl="1" eaLnBrk="1" hangingPunct="1">
              <a:lnSpc>
                <a:spcPct val="80000"/>
              </a:lnSpc>
            </a:pPr>
            <a:r>
              <a:rPr lang="en-US" sz="2000" dirty="0" smtClean="0"/>
              <a:t>DTLS Encapsulation over SCTP (new)</a:t>
            </a:r>
          </a:p>
          <a:p>
            <a:pPr lvl="2" eaLnBrk="1" hangingPunct="1">
              <a:lnSpc>
                <a:spcPct val="80000"/>
              </a:lnSpc>
            </a:pPr>
            <a:r>
              <a:rPr lang="en-US" sz="1600" dirty="0" smtClean="0"/>
              <a:t>Need comments</a:t>
            </a:r>
          </a:p>
          <a:p>
            <a:pPr lvl="1" eaLnBrk="1" hangingPunct="1">
              <a:lnSpc>
                <a:spcPct val="80000"/>
              </a:lnSpc>
            </a:pPr>
            <a:r>
              <a:rPr lang="en-US" sz="2000" dirty="0" smtClean="0"/>
              <a:t>RSVP Application-ID Profiles (new)</a:t>
            </a:r>
          </a:p>
          <a:p>
            <a:pPr lvl="2" eaLnBrk="1" hangingPunct="1">
              <a:lnSpc>
                <a:spcPct val="80000"/>
              </a:lnSpc>
            </a:pPr>
            <a:r>
              <a:rPr lang="en-US" sz="1600" dirty="0" smtClean="0"/>
              <a:t>Need comments</a:t>
            </a:r>
            <a:endParaRPr lang="en-US" sz="1600" dirty="0"/>
          </a:p>
        </p:txBody>
      </p:sp>
      <p:sp>
        <p:nvSpPr>
          <p:cNvPr id="25603" name="Rectangle 5"/>
          <p:cNvSpPr>
            <a:spLocks noGrp="1" noChangeArrowheads="1"/>
          </p:cNvSpPr>
          <p:nvPr>
            <p:ph type="title"/>
          </p:nvPr>
        </p:nvSpPr>
        <p:spPr>
          <a:xfrm>
            <a:off x="0" y="274638"/>
            <a:ext cx="9144000" cy="1141412"/>
          </a:xfrm>
          <a:noFill/>
        </p:spPr>
        <p:txBody>
          <a:bodyPr/>
          <a:lstStyle/>
          <a:p>
            <a:pPr eaLnBrk="1" hangingPunct="1"/>
            <a:r>
              <a:rPr lang="en-US" sz="4000" dirty="0" smtClean="0"/>
              <a:t>TSVWG Accomplishments and Status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eaLnBrk="1" hangingPunct="1"/>
            <a:r>
              <a:rPr lang="en-US" sz="4400" dirty="0">
                <a:solidFill>
                  <a:schemeClr val="tx2"/>
                </a:solidFill>
              </a:rPr>
              <a:t>Note Well</a:t>
            </a:r>
          </a:p>
        </p:txBody>
      </p:sp>
      <p:sp>
        <p:nvSpPr>
          <p:cNvPr id="16387" name="Rectangle 7"/>
          <p:cNvSpPr>
            <a:spLocks noChangeArrowheads="1"/>
          </p:cNvSpPr>
          <p:nvPr/>
        </p:nvSpPr>
        <p:spPr bwMode="auto">
          <a:xfrm>
            <a:off x="152400" y="1219200"/>
            <a:ext cx="8839200" cy="5334000"/>
          </a:xfrm>
          <a:prstGeom prst="rect">
            <a:avLst/>
          </a:prstGeom>
          <a:noFill/>
          <a:ln w="12700">
            <a:noFill/>
            <a:miter lim="800000"/>
            <a:headEnd/>
            <a:tailEnd/>
          </a:ln>
        </p:spPr>
        <p:txBody>
          <a:bodyPr lIns="90488" tIns="44450" rIns="90488" bIns="44450"/>
          <a:lstStyle/>
          <a:p>
            <a:pPr eaLnBrk="1" hangingPunct="1">
              <a:lnSpc>
                <a:spcPct val="85000"/>
              </a:lnSpc>
              <a:spcBef>
                <a:spcPct val="5000"/>
              </a:spcBef>
              <a:spcAft>
                <a:spcPct val="5000"/>
              </a:spcAft>
              <a:buFontTx/>
              <a:buChar char="•"/>
            </a:pPr>
            <a:r>
              <a:rPr lang="en-US" sz="1400" dirty="0"/>
              <a:t> 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eaLnBrk="1" hangingPunct="1">
              <a:lnSpc>
                <a:spcPct val="85000"/>
              </a:lnSpc>
              <a:spcBef>
                <a:spcPct val="5000"/>
              </a:spcBef>
              <a:spcAft>
                <a:spcPct val="5000"/>
              </a:spcAft>
              <a:buFontTx/>
              <a:buChar char="•"/>
            </a:pPr>
            <a:endParaRPr lang="en-US" sz="1400" dirty="0"/>
          </a:p>
          <a:p>
            <a:pPr eaLnBrk="1" hangingPunct="1">
              <a:lnSpc>
                <a:spcPct val="85000"/>
              </a:lnSpc>
              <a:spcBef>
                <a:spcPct val="5000"/>
              </a:spcBef>
              <a:spcAft>
                <a:spcPct val="5000"/>
              </a:spcAft>
            </a:pPr>
            <a:r>
              <a:rPr lang="en-US" sz="1400" dirty="0"/>
              <a:t>  - the IETF plenary session,</a:t>
            </a:r>
            <a:br>
              <a:rPr lang="en-US" sz="1400" dirty="0"/>
            </a:br>
            <a:r>
              <a:rPr lang="en-US" sz="1400" dirty="0"/>
              <a:t>  - any IETF working group or portion thereof,</a:t>
            </a:r>
            <a:br>
              <a:rPr lang="en-US" sz="1400" dirty="0"/>
            </a:br>
            <a:r>
              <a:rPr lang="en-US" sz="1400" dirty="0"/>
              <a:t>  - the IESG or any member thereof on behalf of the IESG,</a:t>
            </a:r>
            <a:br>
              <a:rPr lang="en-US" sz="1400" dirty="0"/>
            </a:br>
            <a:r>
              <a:rPr lang="en-US" sz="1400" dirty="0"/>
              <a:t>  - the IAB or any member thereof on behalf of the IAB,</a:t>
            </a:r>
            <a:br>
              <a:rPr lang="en-US" sz="1400" dirty="0"/>
            </a:br>
            <a:r>
              <a:rPr lang="en-US" sz="1400" dirty="0"/>
              <a:t>  - any IETF mailing list, including the IETF list itself, </a:t>
            </a:r>
          </a:p>
          <a:p>
            <a:pPr eaLnBrk="1" hangingPunct="1">
              <a:lnSpc>
                <a:spcPct val="85000"/>
              </a:lnSpc>
              <a:spcBef>
                <a:spcPct val="5000"/>
              </a:spcBef>
              <a:spcAft>
                <a:spcPct val="5000"/>
              </a:spcAft>
            </a:pPr>
            <a:r>
              <a:rPr lang="en-US" sz="1400" dirty="0"/>
              <a:t>    - any working group or design team list, or any other </a:t>
            </a:r>
          </a:p>
          <a:p>
            <a:pPr eaLnBrk="1" hangingPunct="1">
              <a:lnSpc>
                <a:spcPct val="85000"/>
              </a:lnSpc>
              <a:spcBef>
                <a:spcPct val="5000"/>
              </a:spcBef>
              <a:spcAft>
                <a:spcPct val="5000"/>
              </a:spcAft>
            </a:pPr>
            <a:r>
              <a:rPr lang="en-US" sz="1400" dirty="0"/>
              <a:t>    - list functioning under IETF auspices,</a:t>
            </a:r>
            <a:br>
              <a:rPr lang="en-US" sz="1400" dirty="0"/>
            </a:br>
            <a:r>
              <a:rPr lang="en-US" sz="1400" dirty="0"/>
              <a:t>  - the RFC Editor or the Internet-Drafts function </a:t>
            </a:r>
          </a:p>
          <a:p>
            <a:pPr eaLnBrk="1" hangingPunct="1">
              <a:lnSpc>
                <a:spcPct val="85000"/>
              </a:lnSpc>
              <a:spcBef>
                <a:spcPct val="5000"/>
              </a:spcBef>
              <a:spcAft>
                <a:spcPct val="5000"/>
              </a:spcAft>
            </a:pPr>
            <a:r>
              <a:rPr lang="en-US" sz="1400" dirty="0">
                <a:solidFill>
                  <a:srgbClr val="000000"/>
                </a:solidFill>
                <a:cs typeface="Times New Roman" pitchFamily="18" charset="0"/>
              </a:rPr>
              <a:t/>
            </a:r>
            <a:br>
              <a:rPr lang="en-US" sz="1400" dirty="0">
                <a:solidFill>
                  <a:srgbClr val="000000"/>
                </a:solidFill>
                <a:cs typeface="Times New Roman" pitchFamily="18" charset="0"/>
              </a:rPr>
            </a:br>
            <a:r>
              <a:rPr lang="en-US" sz="1400" dirty="0"/>
              <a:t>All IETF Contributions are subject to the rules of RFC 5378 and RFC 3979 (updated by RFC 4879). </a:t>
            </a:r>
          </a:p>
          <a:p>
            <a:pPr eaLnBrk="1" hangingPunct="1">
              <a:lnSpc>
                <a:spcPct val="85000"/>
              </a:lnSpc>
              <a:spcBef>
                <a:spcPct val="5000"/>
              </a:spcBef>
              <a:spcAft>
                <a:spcPct val="5000"/>
              </a:spcAft>
              <a:buFontTx/>
              <a:buChar char="•"/>
            </a:pPr>
            <a:endParaRPr lang="en-US" sz="1400" dirty="0"/>
          </a:p>
          <a:p>
            <a:pPr eaLnBrk="1" hangingPunct="1">
              <a:lnSpc>
                <a:spcPct val="85000"/>
              </a:lnSpc>
              <a:spcBef>
                <a:spcPct val="5000"/>
              </a:spcBef>
              <a:spcAft>
                <a:spcPct val="5000"/>
              </a:spcAft>
              <a:buFontTx/>
              <a:buChar char="•"/>
            </a:pPr>
            <a:r>
              <a:rPr lang="en-US" sz="1400" dirty="0"/>
              <a:t> Statements made outside of an IETF session, mailing list or other function, that are clearly not intended to be input to an IETF activity, group or function, are not IETF Contributions in the context of this notice.  Please consult RFC 5378 and RFC 3979 for details. </a:t>
            </a:r>
          </a:p>
          <a:p>
            <a:pPr eaLnBrk="1" hangingPunct="1">
              <a:lnSpc>
                <a:spcPct val="85000"/>
              </a:lnSpc>
              <a:spcBef>
                <a:spcPct val="5000"/>
              </a:spcBef>
              <a:spcAft>
                <a:spcPct val="5000"/>
              </a:spcAft>
              <a:buFontTx/>
              <a:buChar char="•"/>
            </a:pPr>
            <a:endParaRPr lang="en-US" sz="1400" dirty="0"/>
          </a:p>
          <a:p>
            <a:pPr eaLnBrk="1" hangingPunct="1">
              <a:lnSpc>
                <a:spcPct val="85000"/>
              </a:lnSpc>
              <a:spcBef>
                <a:spcPct val="5000"/>
              </a:spcBef>
              <a:spcAft>
                <a:spcPct val="5000"/>
              </a:spcAft>
              <a:buFontTx/>
              <a:buChar char="•"/>
            </a:pPr>
            <a:r>
              <a:rPr lang="en-US" sz="1400" dirty="0"/>
              <a:t> A participant in any IETF activity is deemed to accept all IETF rules of process, as documented in Best Current Practices RFCs and IESG Statements. </a:t>
            </a:r>
          </a:p>
          <a:p>
            <a:pPr eaLnBrk="1" hangingPunct="1">
              <a:lnSpc>
                <a:spcPct val="85000"/>
              </a:lnSpc>
              <a:spcBef>
                <a:spcPct val="5000"/>
              </a:spcBef>
              <a:spcAft>
                <a:spcPct val="5000"/>
              </a:spcAft>
              <a:buFontTx/>
              <a:buChar char="•"/>
            </a:pPr>
            <a:endParaRPr lang="en-US" sz="1400" dirty="0"/>
          </a:p>
          <a:p>
            <a:pPr eaLnBrk="1" hangingPunct="1">
              <a:lnSpc>
                <a:spcPct val="85000"/>
              </a:lnSpc>
              <a:spcBef>
                <a:spcPct val="5000"/>
              </a:spcBef>
              <a:spcAft>
                <a:spcPct val="5000"/>
              </a:spcAft>
              <a:buFontTx/>
              <a:buChar char="•"/>
            </a:pPr>
            <a:r>
              <a:rPr lang="en-US" sz="1400" dirty="0"/>
              <a:t> A participant in any IETF activity acknowledges that written, audio and video records of meetings may be made and may be available to the public.</a:t>
            </a:r>
            <a:br>
              <a:rPr lang="en-US" sz="1400" dirty="0"/>
            </a:b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smtClean="0"/>
              <a:t>Other Notes</a:t>
            </a:r>
          </a:p>
        </p:txBody>
      </p:sp>
      <p:sp>
        <p:nvSpPr>
          <p:cNvPr id="18435" name="Rectangle 3"/>
          <p:cNvSpPr>
            <a:spLocks noGrp="1" noChangeArrowheads="1"/>
          </p:cNvSpPr>
          <p:nvPr>
            <p:ph type="body" idx="1"/>
          </p:nvPr>
        </p:nvSpPr>
        <p:spPr/>
        <p:txBody>
          <a:bodyPr/>
          <a:lstStyle/>
          <a:p>
            <a:pPr eaLnBrk="1" hangingPunct="1">
              <a:lnSpc>
                <a:spcPct val="90000"/>
              </a:lnSpc>
            </a:pPr>
            <a:r>
              <a:rPr lang="en-US" sz="2800" dirty="0" smtClean="0"/>
              <a:t>Need another Note Taker</a:t>
            </a:r>
          </a:p>
          <a:p>
            <a:pPr eaLnBrk="1" hangingPunct="1">
              <a:lnSpc>
                <a:spcPct val="90000"/>
              </a:lnSpc>
            </a:pPr>
            <a:r>
              <a:rPr lang="en-US" sz="2800" dirty="0" smtClean="0"/>
              <a:t>Need a scribe for Jabber session</a:t>
            </a:r>
          </a:p>
          <a:p>
            <a:pPr eaLnBrk="1" hangingPunct="1">
              <a:lnSpc>
                <a:spcPct val="90000"/>
              </a:lnSpc>
            </a:pPr>
            <a:endParaRPr lang="en-US" sz="2800" dirty="0" smtClean="0"/>
          </a:p>
          <a:p>
            <a:pPr eaLnBrk="1" hangingPunct="1">
              <a:lnSpc>
                <a:spcPct val="90000"/>
              </a:lnSpc>
            </a:pPr>
            <a:r>
              <a:rPr lang="en-US" sz="2800" dirty="0" smtClean="0"/>
              <a:t>Future TSVWG Authors:</a:t>
            </a:r>
          </a:p>
          <a:p>
            <a:pPr eaLnBrk="1" hangingPunct="1">
              <a:lnSpc>
                <a:spcPct val="90000"/>
              </a:lnSpc>
              <a:buFontTx/>
              <a:buNone/>
            </a:pPr>
            <a:r>
              <a:rPr lang="en-US" sz="2800" dirty="0" smtClean="0"/>
              <a:t>	PLEASE add “-</a:t>
            </a:r>
            <a:r>
              <a:rPr lang="en-US" sz="2800" dirty="0" err="1" smtClean="0">
                <a:solidFill>
                  <a:srgbClr val="FF0000"/>
                </a:solidFill>
              </a:rPr>
              <a:t>tsvwg</a:t>
            </a:r>
            <a:r>
              <a:rPr lang="en-US" sz="2800" dirty="0" smtClean="0"/>
              <a:t>-” to any ID submitted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TSVWG Agenda</a:t>
            </a:r>
          </a:p>
        </p:txBody>
      </p:sp>
      <p:sp>
        <p:nvSpPr>
          <p:cNvPr id="20483" name="Rectangle 3"/>
          <p:cNvSpPr>
            <a:spLocks noGrp="1" noChangeArrowheads="1"/>
          </p:cNvSpPr>
          <p:nvPr>
            <p:ph type="body" idx="1"/>
          </p:nvPr>
        </p:nvSpPr>
        <p:spPr>
          <a:xfrm>
            <a:off x="457200" y="1600200"/>
            <a:ext cx="8229600" cy="5105400"/>
          </a:xfrm>
        </p:spPr>
        <p:txBody>
          <a:bodyPr/>
          <a:lstStyle/>
          <a:p>
            <a:pPr eaLnBrk="1" hangingPunct="1">
              <a:lnSpc>
                <a:spcPct val="90000"/>
              </a:lnSpc>
              <a:buFontTx/>
              <a:buNone/>
            </a:pPr>
            <a:r>
              <a:rPr lang="en-US" sz="2400" b="1" dirty="0" smtClean="0"/>
              <a:t>Chairs Agenda Bashing</a:t>
            </a:r>
          </a:p>
          <a:p>
            <a:pPr eaLnBrk="1" hangingPunct="1">
              <a:lnSpc>
                <a:spcPct val="90000"/>
              </a:lnSpc>
              <a:buFontTx/>
              <a:buNone/>
            </a:pPr>
            <a:r>
              <a:rPr lang="en-US" sz="2400" dirty="0" smtClean="0"/>
              <a:t>    NOTE WELL                                              </a:t>
            </a:r>
          </a:p>
          <a:p>
            <a:pPr eaLnBrk="1" hangingPunct="1">
              <a:lnSpc>
                <a:spcPct val="90000"/>
              </a:lnSpc>
              <a:buFontTx/>
              <a:buNone/>
            </a:pPr>
            <a:endParaRPr lang="en-US" sz="2400" dirty="0" smtClean="0"/>
          </a:p>
          <a:p>
            <a:pPr marL="0" indent="0" eaLnBrk="1" hangingPunct="1">
              <a:lnSpc>
                <a:spcPct val="90000"/>
              </a:lnSpc>
              <a:buNone/>
            </a:pPr>
            <a:r>
              <a:rPr lang="en-US" sz="2400" dirty="0" smtClean="0"/>
              <a:t>Monday’s Agenda</a:t>
            </a:r>
          </a:p>
          <a:p>
            <a:pPr marL="0" indent="0" eaLnBrk="1" hangingPunct="1">
              <a:lnSpc>
                <a:spcPct val="90000"/>
              </a:lnSpc>
              <a:buNone/>
            </a:pPr>
            <a:r>
              <a:rPr lang="en-US" sz="2400" dirty="0" smtClean="0"/>
              <a:t>    Drafts</a:t>
            </a:r>
          </a:p>
          <a:p>
            <a:pPr eaLnBrk="1" hangingPunct="1">
              <a:lnSpc>
                <a:spcPct val="90000"/>
              </a:lnSpc>
              <a:buFontTx/>
              <a:buNone/>
            </a:pPr>
            <a:r>
              <a:rPr lang="en-US" sz="2400" dirty="0"/>
              <a:t>	</a:t>
            </a:r>
            <a:endParaRPr lang="en-US" sz="2400" dirty="0" smtClean="0"/>
          </a:p>
          <a:p>
            <a:pPr eaLnBrk="1" hangingPunct="1">
              <a:lnSpc>
                <a:spcPct val="90000"/>
              </a:lnSpc>
              <a:buFontTx/>
              <a:buNone/>
            </a:pPr>
            <a:r>
              <a:rPr lang="en-US" sz="2400" dirty="0" smtClean="0"/>
              <a:t>Thursday’s Agenda</a:t>
            </a:r>
          </a:p>
          <a:p>
            <a:pPr eaLnBrk="1" hangingPunct="1">
              <a:lnSpc>
                <a:spcPct val="90000"/>
              </a:lnSpc>
              <a:buFontTx/>
              <a:buNone/>
            </a:pPr>
            <a:r>
              <a:rPr lang="en-US" sz="2400" dirty="0" smtClean="0"/>
              <a:t>	NOTE </a:t>
            </a:r>
            <a:r>
              <a:rPr lang="en-US" sz="2400" dirty="0"/>
              <a:t>WELL                                              </a:t>
            </a:r>
            <a:endParaRPr lang="en-US" sz="2400" dirty="0" smtClean="0"/>
          </a:p>
          <a:p>
            <a:pPr eaLnBrk="1" hangingPunct="1">
              <a:lnSpc>
                <a:spcPct val="90000"/>
              </a:lnSpc>
              <a:buFontTx/>
              <a:buNone/>
            </a:pPr>
            <a:r>
              <a:rPr lang="en-US" sz="2400" dirty="0"/>
              <a:t> </a:t>
            </a:r>
            <a:r>
              <a:rPr lang="en-US" sz="2400" dirty="0" smtClean="0"/>
              <a:t>	Document </a:t>
            </a:r>
            <a:r>
              <a:rPr lang="en-US" sz="2400" dirty="0"/>
              <a:t>Status and Accomplishments</a:t>
            </a:r>
          </a:p>
          <a:p>
            <a:pPr eaLnBrk="1" hangingPunct="1">
              <a:lnSpc>
                <a:spcPct val="90000"/>
              </a:lnSpc>
              <a:buFontTx/>
              <a:buNone/>
            </a:pPr>
            <a:r>
              <a:rPr lang="en-US" sz="2400" dirty="0"/>
              <a:t>    Milestones </a:t>
            </a:r>
            <a:r>
              <a:rPr lang="en-US" sz="2400" dirty="0" smtClean="0"/>
              <a:t>Review</a:t>
            </a:r>
          </a:p>
          <a:p>
            <a:pPr eaLnBrk="1" hangingPunct="1">
              <a:lnSpc>
                <a:spcPct val="90000"/>
              </a:lnSpc>
              <a:buFontTx/>
              <a:buNone/>
            </a:pPr>
            <a:r>
              <a:rPr lang="en-US" sz="2400" dirty="0"/>
              <a:t>	</a:t>
            </a:r>
            <a:r>
              <a:rPr lang="en-US" sz="2400" dirty="0" smtClean="0"/>
              <a:t>Drafts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Monday</a:t>
            </a:r>
            <a:endParaRPr lang="en-US" dirty="0"/>
          </a:p>
        </p:txBody>
      </p:sp>
      <p:sp>
        <p:nvSpPr>
          <p:cNvPr id="3" name="Content Placeholder 2"/>
          <p:cNvSpPr>
            <a:spLocks noGrp="1"/>
          </p:cNvSpPr>
          <p:nvPr>
            <p:ph idx="1"/>
          </p:nvPr>
        </p:nvSpPr>
        <p:spPr/>
        <p:txBody>
          <a:bodyPr/>
          <a:lstStyle/>
          <a:p>
            <a:pPr marL="0" indent="0">
              <a:buNone/>
            </a:pPr>
            <a:r>
              <a:rPr lang="en-US" sz="2400" b="1" u="sng" dirty="0" smtClean="0"/>
              <a:t>Monday March 11</a:t>
            </a:r>
            <a:r>
              <a:rPr lang="en-US" sz="2400" b="1" u="sng" baseline="30000" dirty="0" smtClean="0"/>
              <a:t>th</a:t>
            </a:r>
            <a:r>
              <a:rPr lang="en-US" sz="2400" b="1" u="sng" dirty="0" smtClean="0"/>
              <a:t> (1540-1710)</a:t>
            </a:r>
            <a:endParaRPr lang="en-US" sz="2400" b="1" u="sng" dirty="0"/>
          </a:p>
          <a:p>
            <a:pPr marL="0" indent="0">
              <a:buNone/>
            </a:pPr>
            <a:endParaRPr lang="en-US" sz="2000" dirty="0" smtClean="0"/>
          </a:p>
          <a:p>
            <a:pPr marL="0" indent="0">
              <a:buNone/>
            </a:pPr>
            <a:r>
              <a:rPr lang="en-US" sz="2000" dirty="0" smtClean="0"/>
              <a:t>2</a:t>
            </a:r>
            <a:r>
              <a:rPr lang="en-US" sz="2000" dirty="0"/>
              <a:t>) Chairs - Charter &amp; Milestones Review (5) </a:t>
            </a:r>
            <a:endParaRPr lang="en-US" sz="2000" dirty="0" smtClean="0"/>
          </a:p>
          <a:p>
            <a:pPr marL="0" indent="0">
              <a:buNone/>
            </a:pPr>
            <a:r>
              <a:rPr lang="en-US" sz="2000" dirty="0" smtClean="0"/>
              <a:t>Drafts </a:t>
            </a:r>
            <a:r>
              <a:rPr lang="en-US" sz="2000" dirty="0"/>
              <a:t>Under review for publication </a:t>
            </a:r>
            <a:endParaRPr lang="en-US" sz="2000" dirty="0" smtClean="0"/>
          </a:p>
          <a:p>
            <a:pPr marL="0" indent="0">
              <a:buNone/>
            </a:pPr>
            <a:r>
              <a:rPr lang="en-US" sz="2000" dirty="0"/>
              <a:t> </a:t>
            </a:r>
            <a:r>
              <a:rPr lang="en-US" sz="2000" dirty="0" smtClean="0"/>
              <a:t> 2.1</a:t>
            </a:r>
            <a:r>
              <a:rPr lang="en-US" sz="2000" dirty="0"/>
              <a:t>) Randy Stewart (if IESG issues to be resolved) UDP Encapsulation of SCTP Packets draft-ietf-</a:t>
            </a:r>
            <a:r>
              <a:rPr lang="en-US" sz="2000" dirty="0" err="1"/>
              <a:t>tsvwg</a:t>
            </a:r>
            <a:r>
              <a:rPr lang="en-US" sz="2000" dirty="0"/>
              <a:t>-</a:t>
            </a:r>
            <a:r>
              <a:rPr lang="en-US" sz="2000" dirty="0" err="1"/>
              <a:t>sctp-udp-encaps</a:t>
            </a:r>
            <a:r>
              <a:rPr lang="en-US" sz="2000" dirty="0"/>
              <a:t> </a:t>
            </a:r>
            <a:endParaRPr lang="en-US" sz="2000" dirty="0" smtClean="0"/>
          </a:p>
          <a:p>
            <a:pPr marL="0" indent="0">
              <a:buNone/>
            </a:pPr>
            <a:r>
              <a:rPr lang="en-US" sz="2000" dirty="0"/>
              <a:t> </a:t>
            </a:r>
            <a:r>
              <a:rPr lang="en-US" sz="2000" dirty="0" smtClean="0"/>
              <a:t> 2.2</a:t>
            </a:r>
            <a:r>
              <a:rPr lang="en-US" sz="2000" dirty="0"/>
              <a:t>) Bob Briscoe (If AD/LC feedback available) Byte and Packet Congestion Notification draft-ietf-</a:t>
            </a:r>
            <a:r>
              <a:rPr lang="en-US" sz="2000" dirty="0" err="1"/>
              <a:t>tsvwg</a:t>
            </a:r>
            <a:r>
              <a:rPr lang="en-US" sz="2000" dirty="0"/>
              <a:t>-byte-</a:t>
            </a:r>
            <a:r>
              <a:rPr lang="en-US" sz="2000" dirty="0" err="1"/>
              <a:t>pkt</a:t>
            </a:r>
            <a:r>
              <a:rPr lang="en-US" sz="2000" dirty="0"/>
              <a:t>-congest </a:t>
            </a:r>
            <a:r>
              <a:rPr lang="en-US" sz="2000" dirty="0" smtClean="0"/>
              <a:t>     </a:t>
            </a:r>
          </a:p>
          <a:p>
            <a:pPr marL="0" indent="0">
              <a:buNone/>
            </a:pPr>
            <a:r>
              <a:rPr lang="en-US" sz="2000" dirty="0" smtClean="0"/>
              <a:t>  2.3</a:t>
            </a:r>
            <a:r>
              <a:rPr lang="en-US" sz="2000" dirty="0"/>
              <a:t>) Gorry Fairhurst Zero IPv6 UDP Checksum (publication requested) draft-ietf-</a:t>
            </a:r>
            <a:r>
              <a:rPr lang="en-US" sz="2000" dirty="0" err="1"/>
              <a:t>6man</a:t>
            </a:r>
            <a:r>
              <a:rPr lang="en-US" sz="2000" dirty="0"/>
              <a:t>-</a:t>
            </a:r>
            <a:r>
              <a:rPr lang="en-US" sz="2000" dirty="0" err="1"/>
              <a:t>udpzero</a:t>
            </a:r>
            <a:r>
              <a:rPr lang="en-US" sz="2000" dirty="0"/>
              <a:t> </a:t>
            </a:r>
            <a:r>
              <a:rPr lang="en-US" sz="2000" dirty="0" smtClean="0"/>
              <a:t>&amp; draft-ietf-</a:t>
            </a:r>
            <a:r>
              <a:rPr lang="en-US" sz="2000" dirty="0" err="1" smtClean="0"/>
              <a:t>6man</a:t>
            </a:r>
            <a:r>
              <a:rPr lang="en-US" sz="2000" dirty="0" smtClean="0"/>
              <a:t>-</a:t>
            </a:r>
            <a:r>
              <a:rPr lang="en-US" sz="2000" dirty="0" err="1" smtClean="0"/>
              <a:t>udpchecksums</a:t>
            </a:r>
            <a:r>
              <a:rPr lang="en-US" sz="2000" dirty="0" smtClean="0"/>
              <a:t> </a:t>
            </a:r>
          </a:p>
          <a:p>
            <a:pPr marL="0" indent="0">
              <a:buNone/>
            </a:pPr>
            <a:endParaRPr lang="en-US" sz="2000" dirty="0" smtClean="0"/>
          </a:p>
          <a:p>
            <a:pPr marL="0" indent="0">
              <a:buNone/>
            </a:pPr>
            <a:r>
              <a:rPr lang="en-US" sz="2000" dirty="0" smtClean="0"/>
              <a:t>3</a:t>
            </a:r>
            <a:r>
              <a:rPr lang="en-US" sz="2000" dirty="0"/>
              <a:t>) Working Group Drafts </a:t>
            </a:r>
            <a:endParaRPr lang="en-US" sz="2000" dirty="0" smtClean="0"/>
          </a:p>
          <a:p>
            <a:pPr marL="0" indent="0">
              <a:buNone/>
            </a:pPr>
            <a:r>
              <a:rPr lang="en-US" sz="2000" dirty="0"/>
              <a:t> </a:t>
            </a:r>
            <a:r>
              <a:rPr lang="en-US" sz="2000" dirty="0" smtClean="0"/>
              <a:t> 3.1</a:t>
            </a:r>
            <a:r>
              <a:rPr lang="en-US" sz="2000" dirty="0"/>
              <a:t>) Joe Touch (proxy by Gorry Fairhurst) (10) Recommendations for Transport Port Uses draft-ietf-</a:t>
            </a:r>
            <a:r>
              <a:rPr lang="en-US" sz="2000" dirty="0" err="1"/>
              <a:t>tsvwg</a:t>
            </a:r>
            <a:r>
              <a:rPr lang="en-US" sz="2000" dirty="0"/>
              <a:t>-port-use </a:t>
            </a:r>
            <a:endParaRPr lang="en-US" sz="2000" dirty="0" smtClean="0"/>
          </a:p>
          <a:p>
            <a:pPr marL="0" indent="0">
              <a:buNone/>
            </a:pPr>
            <a:r>
              <a:rPr lang="en-US" sz="2000" dirty="0"/>
              <a:t> </a:t>
            </a:r>
            <a:r>
              <a:rPr lang="en-US" sz="2000" dirty="0" smtClean="0"/>
              <a:t> </a:t>
            </a:r>
            <a:endParaRPr lang="en-US" sz="1400" dirty="0"/>
          </a:p>
        </p:txBody>
      </p:sp>
    </p:spTree>
    <p:extLst>
      <p:ext uri="{BB962C8B-B14F-4D97-AF65-F5344CB8AC3E}">
        <p14:creationId xmlns:p14="http://schemas.microsoft.com/office/powerpoint/2010/main" val="414040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Monday</a:t>
            </a:r>
            <a:endParaRPr lang="en-US" dirty="0"/>
          </a:p>
        </p:txBody>
      </p:sp>
      <p:sp>
        <p:nvSpPr>
          <p:cNvPr id="3" name="Content Placeholder 2"/>
          <p:cNvSpPr>
            <a:spLocks noGrp="1"/>
          </p:cNvSpPr>
          <p:nvPr>
            <p:ph idx="1"/>
          </p:nvPr>
        </p:nvSpPr>
        <p:spPr/>
        <p:txBody>
          <a:bodyPr/>
          <a:lstStyle/>
          <a:p>
            <a:pPr marL="0" indent="0">
              <a:buNone/>
            </a:pPr>
            <a:r>
              <a:rPr lang="en-US" sz="2400" b="1" u="sng" dirty="0" smtClean="0"/>
              <a:t>Monday March 11</a:t>
            </a:r>
            <a:r>
              <a:rPr lang="en-US" sz="2400" b="1" u="sng" baseline="30000" dirty="0" smtClean="0"/>
              <a:t>th</a:t>
            </a:r>
            <a:r>
              <a:rPr lang="en-US" sz="2400" b="1" u="sng" dirty="0" smtClean="0"/>
              <a:t> (1540-1710)</a:t>
            </a:r>
            <a:endParaRPr lang="en-US" sz="2400" b="1" u="sng" dirty="0"/>
          </a:p>
          <a:p>
            <a:pPr marL="0" indent="0">
              <a:buNone/>
            </a:pPr>
            <a:endParaRPr lang="en-US" sz="2000" dirty="0" smtClean="0"/>
          </a:p>
          <a:p>
            <a:pPr marL="0" indent="0">
              <a:buNone/>
            </a:pPr>
            <a:r>
              <a:rPr lang="en-US" sz="2000" dirty="0" smtClean="0"/>
              <a:t>  3.2</a:t>
            </a:r>
            <a:r>
              <a:rPr lang="en-US" sz="2000" dirty="0"/>
              <a:t>) Randy and Michael - SCTP NAT Support (10) draft-ietf-</a:t>
            </a:r>
            <a:r>
              <a:rPr lang="en-US" sz="2000" dirty="0" err="1"/>
              <a:t>tsvwg</a:t>
            </a:r>
            <a:r>
              <a:rPr lang="en-US" sz="2000" dirty="0"/>
              <a:t>-</a:t>
            </a:r>
            <a:r>
              <a:rPr lang="en-US" sz="2000" dirty="0" err="1"/>
              <a:t>natsupp</a:t>
            </a:r>
            <a:r>
              <a:rPr lang="en-US" sz="2000" dirty="0"/>
              <a:t> </a:t>
            </a:r>
            <a:endParaRPr lang="en-US" sz="2000" dirty="0" smtClean="0"/>
          </a:p>
          <a:p>
            <a:pPr marL="0" indent="0">
              <a:buNone/>
            </a:pPr>
            <a:r>
              <a:rPr lang="en-US" sz="2000" dirty="0"/>
              <a:t> </a:t>
            </a:r>
            <a:r>
              <a:rPr lang="en-US" sz="2000" dirty="0" smtClean="0"/>
              <a:t> 3.3</a:t>
            </a:r>
            <a:r>
              <a:rPr lang="en-US" sz="2000" dirty="0"/>
              <a:t>) Randy and Michael - DTLS </a:t>
            </a:r>
            <a:r>
              <a:rPr lang="en-US" sz="2000" dirty="0" err="1"/>
              <a:t>Encap</a:t>
            </a:r>
            <a:r>
              <a:rPr lang="en-US" sz="2000" dirty="0"/>
              <a:t> of SCTP for RTCWEB (5) draft-ietf-</a:t>
            </a:r>
            <a:r>
              <a:rPr lang="en-US" sz="2000" dirty="0" err="1"/>
              <a:t>tsvwg</a:t>
            </a:r>
            <a:r>
              <a:rPr lang="en-US" sz="2000" dirty="0"/>
              <a:t>-</a:t>
            </a:r>
            <a:r>
              <a:rPr lang="en-US" sz="2000" dirty="0" err="1"/>
              <a:t>sctp-dtls-encaps</a:t>
            </a:r>
            <a:r>
              <a:rPr lang="en-US" sz="2000" dirty="0"/>
              <a:t> </a:t>
            </a:r>
            <a:endParaRPr lang="en-US" sz="2000" dirty="0" smtClean="0"/>
          </a:p>
          <a:p>
            <a:pPr marL="0" indent="0">
              <a:buNone/>
            </a:pPr>
            <a:r>
              <a:rPr lang="en-US" sz="2000" dirty="0"/>
              <a:t> </a:t>
            </a:r>
            <a:r>
              <a:rPr lang="en-US" sz="2000" dirty="0" smtClean="0"/>
              <a:t> 3.4</a:t>
            </a:r>
            <a:r>
              <a:rPr lang="en-US" sz="2000" dirty="0"/>
              <a:t>) Randy and Michael - SCTP SACK Immediately (5) draft-ietf-</a:t>
            </a:r>
            <a:r>
              <a:rPr lang="en-US" sz="2000" dirty="0" err="1"/>
              <a:t>tsvwg</a:t>
            </a:r>
            <a:r>
              <a:rPr lang="en-US" sz="2000" dirty="0"/>
              <a:t>-</a:t>
            </a:r>
            <a:r>
              <a:rPr lang="en-US" sz="2000" dirty="0" err="1"/>
              <a:t>sctp</a:t>
            </a:r>
            <a:r>
              <a:rPr lang="en-US" sz="2000" dirty="0"/>
              <a:t>-sack-immediately </a:t>
            </a:r>
            <a:endParaRPr lang="en-US" sz="2000" dirty="0" smtClean="0"/>
          </a:p>
          <a:p>
            <a:pPr marL="0" indent="0">
              <a:buNone/>
            </a:pPr>
            <a:r>
              <a:rPr lang="en-US" sz="2000" dirty="0"/>
              <a:t> </a:t>
            </a:r>
            <a:r>
              <a:rPr lang="en-US" sz="2000" dirty="0" smtClean="0"/>
              <a:t> 3.5</a:t>
            </a:r>
            <a:r>
              <a:rPr lang="en-US" sz="2000" dirty="0"/>
              <a:t>) ??? - Quick Failover Algorithm in SCTP (10) draft-ietf-</a:t>
            </a:r>
            <a:r>
              <a:rPr lang="en-US" sz="2000" dirty="0" err="1"/>
              <a:t>tsvwg</a:t>
            </a:r>
            <a:r>
              <a:rPr lang="en-US" sz="2000" dirty="0"/>
              <a:t>-</a:t>
            </a:r>
            <a:r>
              <a:rPr lang="en-US" sz="2000" dirty="0" err="1"/>
              <a:t>sctp</a:t>
            </a:r>
            <a:r>
              <a:rPr lang="en-US" sz="2000" dirty="0"/>
              <a:t>-failover </a:t>
            </a:r>
            <a:endParaRPr lang="en-US" sz="2000" dirty="0" smtClean="0"/>
          </a:p>
        </p:txBody>
      </p:sp>
    </p:spTree>
    <p:extLst>
      <p:ext uri="{BB962C8B-B14F-4D97-AF65-F5344CB8AC3E}">
        <p14:creationId xmlns:p14="http://schemas.microsoft.com/office/powerpoint/2010/main" val="1947695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Monday</a:t>
            </a:r>
            <a:endParaRPr lang="en-US" dirty="0"/>
          </a:p>
        </p:txBody>
      </p:sp>
      <p:sp>
        <p:nvSpPr>
          <p:cNvPr id="3" name="Content Placeholder 2"/>
          <p:cNvSpPr>
            <a:spLocks noGrp="1"/>
          </p:cNvSpPr>
          <p:nvPr>
            <p:ph idx="1"/>
          </p:nvPr>
        </p:nvSpPr>
        <p:spPr/>
        <p:txBody>
          <a:bodyPr/>
          <a:lstStyle/>
          <a:p>
            <a:pPr marL="0" indent="0">
              <a:buNone/>
            </a:pPr>
            <a:r>
              <a:rPr lang="en-US" sz="2400" b="1" u="sng" dirty="0" smtClean="0"/>
              <a:t>Monday March 11</a:t>
            </a:r>
            <a:r>
              <a:rPr lang="en-US" sz="2400" b="1" u="sng" baseline="30000" dirty="0" smtClean="0"/>
              <a:t>th</a:t>
            </a:r>
            <a:r>
              <a:rPr lang="en-US" sz="2400" b="1" u="sng" dirty="0" smtClean="0"/>
              <a:t> (1540-1710)</a:t>
            </a:r>
            <a:endParaRPr lang="en-US" sz="2400" b="1" u="sng" dirty="0"/>
          </a:p>
          <a:p>
            <a:pPr marL="0" indent="0">
              <a:buNone/>
            </a:pPr>
            <a:endParaRPr lang="en-US" sz="2000" dirty="0" smtClean="0"/>
          </a:p>
          <a:p>
            <a:pPr marL="0" indent="0">
              <a:buNone/>
            </a:pPr>
            <a:r>
              <a:rPr lang="en-US" sz="2000" dirty="0" smtClean="0"/>
              <a:t>4</a:t>
            </a:r>
            <a:r>
              <a:rPr lang="en-US" sz="2000" dirty="0"/>
              <a:t>) Other Drafts </a:t>
            </a:r>
            <a:endParaRPr lang="en-US" sz="2000" dirty="0" smtClean="0"/>
          </a:p>
          <a:p>
            <a:pPr marL="0" indent="0">
              <a:buNone/>
            </a:pPr>
            <a:r>
              <a:rPr lang="en-US" sz="2000" dirty="0"/>
              <a:t> </a:t>
            </a:r>
            <a:r>
              <a:rPr lang="en-US" sz="2000" dirty="0" smtClean="0"/>
              <a:t> 4.1</a:t>
            </a:r>
            <a:r>
              <a:rPr lang="en-US" sz="2000" dirty="0"/>
              <a:t>) </a:t>
            </a:r>
            <a:r>
              <a:rPr lang="en-US" sz="2000" dirty="0" err="1"/>
              <a:t>Ruediger</a:t>
            </a:r>
            <a:r>
              <a:rPr lang="en-US" sz="2000" dirty="0"/>
              <a:t>, presenter David Black (prefer Monday) (15) DiffServ interconnection classes draft-geib-tsvwg-diffserv-intercon-02.txt </a:t>
            </a:r>
            <a:endParaRPr lang="en-US" sz="2000" dirty="0" smtClean="0"/>
          </a:p>
          <a:p>
            <a:pPr marL="0" indent="0">
              <a:buNone/>
            </a:pPr>
            <a:r>
              <a:rPr lang="en-US" sz="2000" dirty="0"/>
              <a:t> </a:t>
            </a:r>
            <a:r>
              <a:rPr lang="en-US" sz="2000" dirty="0" smtClean="0"/>
              <a:t> 4.2</a:t>
            </a:r>
            <a:r>
              <a:rPr lang="en-US" sz="2000" dirty="0"/>
              <a:t>) </a:t>
            </a:r>
            <a:r>
              <a:rPr lang="en-US" sz="2000" dirty="0" err="1"/>
              <a:t>Shitanshu</a:t>
            </a:r>
            <a:r>
              <a:rPr lang="en-US" sz="2000" dirty="0"/>
              <a:t> Shah (10) Discussion of related draft draft-ietf-idr-sla-exchange-00.txt </a:t>
            </a:r>
            <a:endParaRPr lang="en-US" sz="2000" dirty="0" smtClean="0"/>
          </a:p>
          <a:p>
            <a:pPr marL="0" indent="0">
              <a:buNone/>
            </a:pPr>
            <a:r>
              <a:rPr lang="en-US" sz="2000" dirty="0"/>
              <a:t> </a:t>
            </a:r>
            <a:r>
              <a:rPr lang="en-US" sz="2000" dirty="0" smtClean="0"/>
              <a:t> 4.3</a:t>
            </a:r>
            <a:r>
              <a:rPr lang="en-US" sz="2000" dirty="0"/>
              <a:t>) Liaison (10) ITU-T Study Group 12 Liaison on QoS Classes &amp; markings (10) </a:t>
            </a:r>
            <a:endParaRPr lang="en-US" sz="2000" dirty="0" smtClean="0"/>
          </a:p>
          <a:p>
            <a:pPr marL="0" indent="0">
              <a:buNone/>
            </a:pPr>
            <a:endParaRPr lang="en-US" sz="2000" dirty="0" smtClean="0"/>
          </a:p>
          <a:p>
            <a:pPr marL="0" indent="0">
              <a:buNone/>
            </a:pPr>
            <a:r>
              <a:rPr lang="en-US" sz="2000" dirty="0" smtClean="0"/>
              <a:t>If </a:t>
            </a:r>
            <a:r>
              <a:rPr lang="en-US" sz="2000" dirty="0"/>
              <a:t>time permits (otherwise one slide each for 3 minutes) </a:t>
            </a:r>
            <a:r>
              <a:rPr lang="en-US" sz="2000" dirty="0" smtClean="0"/>
              <a:t>  </a:t>
            </a:r>
          </a:p>
          <a:p>
            <a:pPr marL="0" indent="0">
              <a:buNone/>
            </a:pPr>
            <a:r>
              <a:rPr lang="en-US" sz="2000" dirty="0" smtClean="0"/>
              <a:t>  4.4</a:t>
            </a:r>
            <a:r>
              <a:rPr lang="en-US" sz="2000" dirty="0"/>
              <a:t>) Bob Briscoe (5) ECN Tunnel Guidelines draft-</a:t>
            </a:r>
            <a:r>
              <a:rPr lang="en-US" sz="2000" dirty="0" err="1"/>
              <a:t>briscoe</a:t>
            </a:r>
            <a:r>
              <a:rPr lang="en-US" sz="2000" dirty="0"/>
              <a:t>-</a:t>
            </a:r>
            <a:r>
              <a:rPr lang="en-US" sz="2000" dirty="0" err="1"/>
              <a:t>tsvwg</a:t>
            </a:r>
            <a:r>
              <a:rPr lang="en-US" sz="2000" dirty="0"/>
              <a:t>-</a:t>
            </a:r>
            <a:r>
              <a:rPr lang="en-US" sz="2000" dirty="0" err="1"/>
              <a:t>ecn</a:t>
            </a:r>
            <a:r>
              <a:rPr lang="en-US" sz="2000" dirty="0"/>
              <a:t>-</a:t>
            </a:r>
            <a:r>
              <a:rPr lang="en-US" sz="2000" dirty="0" err="1"/>
              <a:t>encap</a:t>
            </a:r>
            <a:r>
              <a:rPr lang="en-US" sz="2000" dirty="0"/>
              <a:t>-guidelines-02 </a:t>
            </a:r>
            <a:endParaRPr lang="en-US" sz="2000" dirty="0" smtClean="0"/>
          </a:p>
          <a:p>
            <a:pPr marL="0" indent="0">
              <a:buNone/>
            </a:pPr>
            <a:r>
              <a:rPr lang="en-US" sz="2000" dirty="0"/>
              <a:t> </a:t>
            </a:r>
            <a:r>
              <a:rPr lang="en-US" sz="2000" dirty="0" smtClean="0"/>
              <a:t> 4.5</a:t>
            </a:r>
            <a:r>
              <a:rPr lang="en-US" sz="2000" dirty="0"/>
              <a:t>) Michael </a:t>
            </a:r>
            <a:r>
              <a:rPr lang="en-US" sz="2000" dirty="0" err="1"/>
              <a:t>Tuexen</a:t>
            </a:r>
            <a:r>
              <a:rPr lang="en-US" sz="2000" dirty="0"/>
              <a:t> (5) SCTP head of line draft-</a:t>
            </a:r>
            <a:r>
              <a:rPr lang="en-US" sz="2000" dirty="0" err="1"/>
              <a:t>stewart</a:t>
            </a:r>
            <a:r>
              <a:rPr lang="en-US" sz="2000" dirty="0"/>
              <a:t>-</a:t>
            </a:r>
            <a:r>
              <a:rPr lang="en-US" sz="2000" dirty="0" err="1"/>
              <a:t>tsvwg-sctp-ndata</a:t>
            </a:r>
            <a:r>
              <a:rPr lang="en-US" sz="2000" dirty="0"/>
              <a:t> </a:t>
            </a:r>
            <a:endParaRPr lang="en-US" sz="1400" dirty="0"/>
          </a:p>
        </p:txBody>
      </p:sp>
    </p:spTree>
    <p:extLst>
      <p:ext uri="{BB962C8B-B14F-4D97-AF65-F5344CB8AC3E}">
        <p14:creationId xmlns:p14="http://schemas.microsoft.com/office/powerpoint/2010/main" val="2811888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Thursday</a:t>
            </a:r>
            <a:endParaRPr lang="en-US" dirty="0"/>
          </a:p>
        </p:txBody>
      </p:sp>
      <p:sp>
        <p:nvSpPr>
          <p:cNvPr id="3" name="Content Placeholder 2"/>
          <p:cNvSpPr>
            <a:spLocks noGrp="1"/>
          </p:cNvSpPr>
          <p:nvPr>
            <p:ph idx="1"/>
          </p:nvPr>
        </p:nvSpPr>
        <p:spPr/>
        <p:txBody>
          <a:bodyPr/>
          <a:lstStyle/>
          <a:p>
            <a:pPr marL="0" indent="0">
              <a:buNone/>
            </a:pPr>
            <a:r>
              <a:rPr lang="en-US" sz="2400" b="1" u="sng" dirty="0"/>
              <a:t>Thursday </a:t>
            </a:r>
            <a:r>
              <a:rPr lang="en-US" sz="2400" b="1" u="sng" dirty="0" smtClean="0"/>
              <a:t>March 14</a:t>
            </a:r>
            <a:r>
              <a:rPr lang="en-US" sz="2400" b="1" u="sng" baseline="30000" dirty="0" smtClean="0"/>
              <a:t>th</a:t>
            </a:r>
            <a:r>
              <a:rPr lang="en-US" sz="2400" b="1" u="sng" dirty="0" smtClean="0"/>
              <a:t> (1530-1630)</a:t>
            </a:r>
            <a:endParaRPr lang="en-US" sz="2400" b="1" u="sng" dirty="0"/>
          </a:p>
          <a:p>
            <a:pPr marL="0" indent="0">
              <a:buNone/>
            </a:pPr>
            <a:endParaRPr lang="en-US" sz="2000" dirty="0"/>
          </a:p>
          <a:p>
            <a:pPr eaLnBrk="1" hangingPunct="1">
              <a:buFontTx/>
              <a:buNone/>
            </a:pPr>
            <a:r>
              <a:rPr lang="en-US" sz="2000" dirty="0" smtClean="0"/>
              <a:t>5) WG Drafts </a:t>
            </a:r>
          </a:p>
          <a:p>
            <a:pPr eaLnBrk="1" hangingPunct="1">
              <a:buFontTx/>
              <a:buNone/>
            </a:pPr>
            <a:r>
              <a:rPr lang="en-US" sz="2000" dirty="0" smtClean="0"/>
              <a:t>  5.1) </a:t>
            </a:r>
            <a:r>
              <a:rPr lang="en-US" sz="2000" dirty="0" err="1" smtClean="0"/>
              <a:t>Anurag</a:t>
            </a:r>
            <a:r>
              <a:rPr lang="en-US" sz="2000" dirty="0" smtClean="0"/>
              <a:t> </a:t>
            </a:r>
            <a:r>
              <a:rPr lang="en-US" sz="2000" dirty="0" err="1" smtClean="0"/>
              <a:t>Bhargava</a:t>
            </a:r>
            <a:r>
              <a:rPr lang="en-US" sz="2000" dirty="0" smtClean="0"/>
              <a:t> (Thursday) - RSVP support for PCN (10) draft-ietf-</a:t>
            </a:r>
            <a:r>
              <a:rPr lang="en-US" sz="2000" dirty="0" err="1" smtClean="0"/>
              <a:t>tsvwg</a:t>
            </a:r>
            <a:r>
              <a:rPr lang="en-US" sz="2000" dirty="0" smtClean="0"/>
              <a:t>-rsvp-</a:t>
            </a:r>
            <a:r>
              <a:rPr lang="en-US" sz="2000" dirty="0" err="1" smtClean="0"/>
              <a:t>pcn</a:t>
            </a:r>
            <a:r>
              <a:rPr lang="en-US" sz="2000" dirty="0" smtClean="0"/>
              <a:t> </a:t>
            </a:r>
          </a:p>
          <a:p>
            <a:pPr eaLnBrk="1" hangingPunct="1">
              <a:buFontTx/>
              <a:buNone/>
            </a:pPr>
            <a:r>
              <a:rPr lang="en-US" sz="2000" dirty="0" smtClean="0"/>
              <a:t>  5.2) James - RSVP Application-ID Profiles draft-ietf-</a:t>
            </a:r>
            <a:r>
              <a:rPr lang="en-US" sz="2000" dirty="0" err="1" smtClean="0"/>
              <a:t>tsvwg</a:t>
            </a:r>
            <a:r>
              <a:rPr lang="en-US" sz="2000" dirty="0" smtClean="0"/>
              <a:t>-rsvp-app-id-</a:t>
            </a:r>
            <a:r>
              <a:rPr lang="en-US" sz="2000" dirty="0" err="1" smtClean="0"/>
              <a:t>vv</a:t>
            </a:r>
            <a:r>
              <a:rPr lang="en-US" sz="2000" dirty="0" smtClean="0"/>
              <a:t>-profiles (5) </a:t>
            </a:r>
          </a:p>
          <a:p>
            <a:pPr eaLnBrk="1" hangingPunct="1">
              <a:buFontTx/>
              <a:buNone/>
            </a:pPr>
            <a:endParaRPr lang="en-US" sz="2000" dirty="0" smtClean="0"/>
          </a:p>
          <a:p>
            <a:pPr eaLnBrk="1" hangingPunct="1">
              <a:buFontTx/>
              <a:buNone/>
            </a:pPr>
            <a:r>
              <a:rPr lang="en-US" sz="2000" dirty="0" smtClean="0"/>
              <a:t>6) Other drafts </a:t>
            </a:r>
          </a:p>
          <a:p>
            <a:pPr eaLnBrk="1" hangingPunct="1">
              <a:buFontTx/>
              <a:buNone/>
            </a:pPr>
            <a:r>
              <a:rPr lang="en-US" sz="2000" dirty="0" smtClean="0"/>
              <a:t>  6.1) Michael Thornburgh (10) Adobe's Secure Real-Time Media Flow Protocol draft-</a:t>
            </a:r>
            <a:r>
              <a:rPr lang="en-US" sz="2000" dirty="0" err="1" smtClean="0"/>
              <a:t>thornburgh</a:t>
            </a:r>
            <a:r>
              <a:rPr lang="en-US" sz="2000" dirty="0" smtClean="0"/>
              <a:t>-adobe-</a:t>
            </a:r>
            <a:r>
              <a:rPr lang="en-US" sz="2000" dirty="0" err="1" smtClean="0"/>
              <a:t>rtmfp</a:t>
            </a:r>
            <a:r>
              <a:rPr lang="en-US" sz="2000" dirty="0" smtClean="0"/>
              <a:t> </a:t>
            </a:r>
          </a:p>
          <a:p>
            <a:pPr eaLnBrk="1" hangingPunct="1">
              <a:buFontTx/>
              <a:buNone/>
            </a:pPr>
            <a:r>
              <a:rPr lang="en-US" sz="2000" dirty="0" smtClean="0"/>
              <a:t>  6.2) James </a:t>
            </a:r>
            <a:r>
              <a:rPr lang="en-US" sz="2000" dirty="0" err="1" smtClean="0"/>
              <a:t>Diffserv</a:t>
            </a:r>
            <a:r>
              <a:rPr lang="en-US" sz="2000" dirty="0" smtClean="0"/>
              <a:t> classes (</a:t>
            </a:r>
            <a:r>
              <a:rPr lang="en-US" sz="2000" dirty="0" err="1" smtClean="0"/>
              <a:t>rfc4594.bis</a:t>
            </a:r>
            <a:r>
              <a:rPr lang="en-US" sz="2000" dirty="0" smtClean="0"/>
              <a:t>) (10) draft-</a:t>
            </a:r>
            <a:r>
              <a:rPr lang="en-US" sz="2000" dirty="0" err="1" smtClean="0"/>
              <a:t>polk</a:t>
            </a:r>
            <a:r>
              <a:rPr lang="en-US" sz="2000" dirty="0" smtClean="0"/>
              <a:t>-</a:t>
            </a:r>
            <a:r>
              <a:rPr lang="en-US" sz="2000" dirty="0" err="1" smtClean="0"/>
              <a:t>tsvwg</a:t>
            </a:r>
            <a:r>
              <a:rPr lang="en-US" sz="2000" dirty="0" smtClean="0"/>
              <a:t>-</a:t>
            </a:r>
            <a:r>
              <a:rPr lang="en-US" sz="2000" dirty="0" err="1" smtClean="0"/>
              <a:t>rfc4594</a:t>
            </a:r>
            <a:r>
              <a:rPr lang="en-US" sz="2000" dirty="0" smtClean="0"/>
              <a:t>-update and draft-</a:t>
            </a:r>
            <a:r>
              <a:rPr lang="en-US" sz="2000" dirty="0" err="1" smtClean="0"/>
              <a:t>polk</a:t>
            </a:r>
            <a:r>
              <a:rPr lang="en-US" sz="2000" dirty="0" smtClean="0"/>
              <a:t>-</a:t>
            </a:r>
            <a:r>
              <a:rPr lang="en-US" sz="2000" dirty="0" err="1" smtClean="0"/>
              <a:t>tsvwg</a:t>
            </a:r>
            <a:r>
              <a:rPr lang="en-US" sz="2000" dirty="0" smtClean="0"/>
              <a:t>-new-</a:t>
            </a:r>
            <a:r>
              <a:rPr lang="en-US" sz="2000" dirty="0" err="1" smtClean="0"/>
              <a:t>dscp</a:t>
            </a:r>
            <a:r>
              <a:rPr lang="en-US" sz="2000" dirty="0" smtClean="0"/>
              <a:t>-assignments</a:t>
            </a:r>
            <a:endParaRPr lang="en-US" sz="1200" dirty="0"/>
          </a:p>
        </p:txBody>
      </p:sp>
    </p:spTree>
    <p:extLst>
      <p:ext uri="{BB962C8B-B14F-4D97-AF65-F5344CB8AC3E}">
        <p14:creationId xmlns:p14="http://schemas.microsoft.com/office/powerpoint/2010/main" val="1192864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Thursday</a:t>
            </a:r>
            <a:endParaRPr lang="en-US" dirty="0"/>
          </a:p>
        </p:txBody>
      </p:sp>
      <p:sp>
        <p:nvSpPr>
          <p:cNvPr id="3" name="Content Placeholder 2"/>
          <p:cNvSpPr>
            <a:spLocks noGrp="1"/>
          </p:cNvSpPr>
          <p:nvPr>
            <p:ph idx="1"/>
          </p:nvPr>
        </p:nvSpPr>
        <p:spPr/>
        <p:txBody>
          <a:bodyPr/>
          <a:lstStyle/>
          <a:p>
            <a:pPr marL="0" indent="0">
              <a:buNone/>
            </a:pPr>
            <a:r>
              <a:rPr lang="en-US" sz="2400" b="1" u="sng" dirty="0"/>
              <a:t>Thursday </a:t>
            </a:r>
            <a:r>
              <a:rPr lang="en-US" sz="2400" b="1" u="sng" dirty="0" smtClean="0"/>
              <a:t>March 14</a:t>
            </a:r>
            <a:r>
              <a:rPr lang="en-US" sz="2400" b="1" u="sng" baseline="30000" dirty="0" smtClean="0"/>
              <a:t>th</a:t>
            </a:r>
            <a:r>
              <a:rPr lang="en-US" sz="2400" b="1" u="sng" dirty="0" smtClean="0"/>
              <a:t> (1530-1630)</a:t>
            </a:r>
            <a:endParaRPr lang="en-US" sz="2400" b="1" u="sng" dirty="0"/>
          </a:p>
          <a:p>
            <a:pPr marL="0" indent="0">
              <a:buNone/>
            </a:pPr>
            <a:endParaRPr lang="en-US" sz="2000" dirty="0"/>
          </a:p>
          <a:p>
            <a:pPr eaLnBrk="1" hangingPunct="1">
              <a:buFontTx/>
              <a:buNone/>
            </a:pPr>
            <a:r>
              <a:rPr lang="en-US" sz="2000" dirty="0" smtClean="0"/>
              <a:t>If </a:t>
            </a:r>
            <a:r>
              <a:rPr lang="en-US" sz="2000" dirty="0"/>
              <a:t>time permits (otherwise one slide each for 3 minutes) </a:t>
            </a:r>
            <a:endParaRPr lang="en-US" sz="2000" dirty="0" smtClean="0"/>
          </a:p>
          <a:p>
            <a:pPr eaLnBrk="1" hangingPunct="1">
              <a:buFontTx/>
              <a:buNone/>
            </a:pPr>
            <a:r>
              <a:rPr lang="en-US" sz="2000" dirty="0"/>
              <a:t> </a:t>
            </a:r>
            <a:r>
              <a:rPr lang="en-US" sz="2000" dirty="0" smtClean="0"/>
              <a:t> 7.1</a:t>
            </a:r>
            <a:r>
              <a:rPr lang="en-US" sz="2000" dirty="0"/>
              <a:t>) Lucy Yong - Generic UDP Encapsulation for IP Tunneling (10) draft-</a:t>
            </a:r>
            <a:r>
              <a:rPr lang="en-US" sz="2000" dirty="0" err="1"/>
              <a:t>yong</a:t>
            </a:r>
            <a:r>
              <a:rPr lang="en-US" sz="2000" dirty="0"/>
              <a:t>-</a:t>
            </a:r>
            <a:r>
              <a:rPr lang="en-US" sz="2000" dirty="0" err="1"/>
              <a:t>tsvwg</a:t>
            </a:r>
            <a:r>
              <a:rPr lang="en-US" sz="2000" dirty="0"/>
              <a:t>-</a:t>
            </a:r>
            <a:r>
              <a:rPr lang="en-US" sz="2000" dirty="0" err="1"/>
              <a:t>udp</a:t>
            </a:r>
            <a:r>
              <a:rPr lang="en-US" sz="2000" dirty="0"/>
              <a:t>-</a:t>
            </a:r>
            <a:r>
              <a:rPr lang="en-US" sz="2000" dirty="0" err="1"/>
              <a:t>encap</a:t>
            </a:r>
            <a:r>
              <a:rPr lang="en-US" sz="2000" dirty="0"/>
              <a:t>-4-</a:t>
            </a:r>
            <a:r>
              <a:rPr lang="en-US" sz="2000" dirty="0" err="1"/>
              <a:t>ip</a:t>
            </a:r>
            <a:r>
              <a:rPr lang="en-US" sz="2000" dirty="0"/>
              <a:t>-tunneling </a:t>
            </a:r>
            <a:endParaRPr lang="en-US" sz="2000" dirty="0" smtClean="0"/>
          </a:p>
          <a:p>
            <a:pPr eaLnBrk="1" hangingPunct="1">
              <a:buFontTx/>
              <a:buNone/>
            </a:pPr>
            <a:r>
              <a:rPr lang="en-US" sz="2000" dirty="0"/>
              <a:t> </a:t>
            </a:r>
            <a:r>
              <a:rPr lang="en-US" sz="2000" dirty="0" smtClean="0"/>
              <a:t> 7.2</a:t>
            </a:r>
            <a:r>
              <a:rPr lang="en-US" sz="2000" dirty="0"/>
              <a:t>) James - RSVP multi-instance object (10) </a:t>
            </a:r>
            <a:r>
              <a:rPr lang="en-US" sz="2000" dirty="0" smtClean="0"/>
              <a:t>draft-</a:t>
            </a:r>
            <a:r>
              <a:rPr lang="en-US" sz="2000" dirty="0" err="1" smtClean="0"/>
              <a:t>polk</a:t>
            </a:r>
            <a:r>
              <a:rPr lang="en-US" sz="2000" dirty="0" smtClean="0"/>
              <a:t>-rsvp-multi-instance-object</a:t>
            </a:r>
          </a:p>
          <a:p>
            <a:pPr eaLnBrk="1" hangingPunct="1">
              <a:buFontTx/>
              <a:buNone/>
            </a:pPr>
            <a:endParaRPr lang="en-US" sz="2000" dirty="0"/>
          </a:p>
          <a:p>
            <a:pPr eaLnBrk="1" hangingPunct="1">
              <a:buFontTx/>
              <a:buNone/>
            </a:pPr>
            <a:r>
              <a:rPr lang="en-US" sz="2000" dirty="0" smtClean="0"/>
              <a:t>Other </a:t>
            </a:r>
            <a:r>
              <a:rPr lang="en-US" sz="2000" dirty="0"/>
              <a:t>reading (no presentation this meeting): </a:t>
            </a:r>
            <a:endParaRPr lang="en-US" sz="2000" dirty="0" smtClean="0"/>
          </a:p>
          <a:p>
            <a:pPr eaLnBrk="1" hangingPunct="1">
              <a:buFont typeface="Arial" charset="0"/>
              <a:buChar char="•"/>
            </a:pPr>
            <a:r>
              <a:rPr lang="en-US" sz="2000" dirty="0" smtClean="0"/>
              <a:t>Normalization </a:t>
            </a:r>
            <a:r>
              <a:rPr lang="en-US" sz="2000" dirty="0"/>
              <a:t>Marker for AF PHB Group in DiffServ draft-</a:t>
            </a:r>
            <a:r>
              <a:rPr lang="en-US" sz="2000" dirty="0" err="1"/>
              <a:t>lai</a:t>
            </a:r>
            <a:r>
              <a:rPr lang="en-US" sz="2000" dirty="0"/>
              <a:t>-</a:t>
            </a:r>
            <a:r>
              <a:rPr lang="en-US" sz="2000" dirty="0" err="1"/>
              <a:t>tsvwg</a:t>
            </a:r>
            <a:r>
              <a:rPr lang="en-US" sz="2000" dirty="0"/>
              <a:t>-normalizer </a:t>
            </a:r>
            <a:endParaRPr lang="en-US" sz="2000" dirty="0" smtClean="0"/>
          </a:p>
          <a:p>
            <a:pPr eaLnBrk="1" hangingPunct="1">
              <a:buFont typeface="Arial" charset="0"/>
              <a:buChar char="•"/>
            </a:pPr>
            <a:r>
              <a:rPr lang="en-US" sz="2000" dirty="0" smtClean="0"/>
              <a:t>DSCP </a:t>
            </a:r>
            <a:r>
              <a:rPr lang="en-US" sz="2000" dirty="0"/>
              <a:t>and </a:t>
            </a:r>
            <a:r>
              <a:rPr lang="en-US" sz="2000" dirty="0" smtClean="0"/>
              <a:t>other </a:t>
            </a:r>
            <a:r>
              <a:rPr lang="en-US" sz="2000" dirty="0"/>
              <a:t>packet markings for RTCWeb QoS draft-</a:t>
            </a:r>
            <a:r>
              <a:rPr lang="en-US" sz="2000" dirty="0" err="1"/>
              <a:t>dhesikan</a:t>
            </a:r>
            <a:r>
              <a:rPr lang="en-US" sz="2000" dirty="0"/>
              <a:t>-</a:t>
            </a:r>
            <a:r>
              <a:rPr lang="en-US" sz="2000" dirty="0" err="1"/>
              <a:t>tsvwg</a:t>
            </a:r>
            <a:r>
              <a:rPr lang="en-US" sz="2000" dirty="0"/>
              <a:t>-</a:t>
            </a:r>
            <a:r>
              <a:rPr lang="en-US" sz="2000" dirty="0" err="1"/>
              <a:t>rtcweb</a:t>
            </a:r>
            <a:r>
              <a:rPr lang="en-US" sz="2000" dirty="0"/>
              <a:t>-</a:t>
            </a:r>
            <a:r>
              <a:rPr lang="en-US" sz="2000" dirty="0" err="1"/>
              <a:t>qos</a:t>
            </a:r>
            <a:r>
              <a:rPr lang="en-US" sz="2000" dirty="0"/>
              <a:t>-00 </a:t>
            </a:r>
            <a:endParaRPr lang="en-US" sz="1200" dirty="0"/>
          </a:p>
        </p:txBody>
      </p:sp>
    </p:spTree>
    <p:extLst>
      <p:ext uri="{BB962C8B-B14F-4D97-AF65-F5344CB8AC3E}">
        <p14:creationId xmlns:p14="http://schemas.microsoft.com/office/powerpoint/2010/main" val="348333195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11521</TotalTime>
  <Words>912</Words>
  <Application>Microsoft Macintosh PowerPoint</Application>
  <PresentationFormat>On-screen Show (4:3)</PresentationFormat>
  <Paragraphs>130</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TSVWG IETF-86 (Orlando)</vt:lpstr>
      <vt:lpstr>PowerPoint Presentation</vt:lpstr>
      <vt:lpstr>Other Notes</vt:lpstr>
      <vt:lpstr>TSVWG Agenda</vt:lpstr>
      <vt:lpstr>Agenda for Monday</vt:lpstr>
      <vt:lpstr>Agenda for Monday</vt:lpstr>
      <vt:lpstr>Agenda for Monday</vt:lpstr>
      <vt:lpstr>Agenda for Thursday</vt:lpstr>
      <vt:lpstr>Agenda for Thursday</vt:lpstr>
      <vt:lpstr>TSVWG Accomplishments and Status</vt:lpstr>
      <vt:lpstr>TSVWG Accomplishments and Status</vt:lpstr>
      <vt:lpstr>TSVWG Accomplishments and Status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Polk (jmpolk)</dc:creator>
  <cp:lastModifiedBy>Gorry Fairhurst</cp:lastModifiedBy>
  <cp:revision>205</cp:revision>
  <cp:lastPrinted>2010-03-22T14:31:47Z</cp:lastPrinted>
  <dcterms:created xsi:type="dcterms:W3CDTF">2010-03-20T12:47:32Z</dcterms:created>
  <dcterms:modified xsi:type="dcterms:W3CDTF">2013-03-11T18:14:18Z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