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sldIdLst>
    <p:sldId id="257" r:id="rId2"/>
    <p:sldId id="258" r:id="rId3"/>
    <p:sldId id="267" r:id="rId4"/>
    <p:sldId id="270" r:id="rId5"/>
    <p:sldId id="269" r:id="rId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38" autoAdjust="0"/>
    <p:restoredTop sz="94660"/>
  </p:normalViewPr>
  <p:slideViewPr>
    <p:cSldViewPr>
      <p:cViewPr>
        <p:scale>
          <a:sx n="75" d="100"/>
          <a:sy n="75" d="100"/>
        </p:scale>
        <p:origin x="-1080" y="-72"/>
      </p:cViewPr>
      <p:guideLst>
        <p:guide orient="horz" pos="225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30" d="100"/>
          <a:sy n="130" d="100"/>
        </p:scale>
        <p:origin x="-1236" y="51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DA4E85A-6394-45C9-ADC6-92A63B1CF74F}" type="datetimeFigureOut">
              <a:rPr lang="en-US"/>
              <a:pPr>
                <a:defRPr/>
              </a:pPr>
              <a:t>7/31/2013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US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61CDB65-711D-4DA2-BE4B-563BC9964D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1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8269D2-8686-4345-86FA-FB0310A83E7A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2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45EA4C9-A7FF-44EF-BD40-84FB1A682F15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86260C7-C319-4B4F-AC80-AF00855B0C07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390FC-6A01-4746-B88D-CB98D934E88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5DB96-ACCC-49E9-B139-F2029BD38D8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72289-F8C3-4C26-A137-01583380FEF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CE613-477D-4F2E-9E5F-70549F40896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7862B-816B-4BF0-AB1E-F55B74D03AF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352C0-A4A7-42E4-9F4C-1CAC7D264C5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A2731-8FEA-4DFA-939C-C5479035855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FDEE9-187F-4325-B227-E1BAE506D8A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D3BAD-DB46-4CF5-ADFB-223CCF596AC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7F3AE-491F-4942-9FB0-1AD66F44BC0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A788A-2A08-4451-A6BF-38363B5CB3C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1F1D1AA-C4D8-4AA8-B480-C39BC9E50FC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50825" y="2205038"/>
            <a:ext cx="8642350" cy="1944687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b="1" dirty="0" smtClean="0"/>
              <a:t>Discussion on</a:t>
            </a:r>
            <a:br>
              <a:rPr lang="en-US" sz="2400" b="1" dirty="0" smtClean="0"/>
            </a:br>
            <a:r>
              <a:rPr lang="en-US" sz="2800" b="1" dirty="0" smtClean="0"/>
              <a:t>MN multicast activity tracking</a:t>
            </a:r>
            <a:r>
              <a:rPr lang="es-ES" sz="1800" b="1" dirty="0" smtClean="0"/>
              <a:t> </a:t>
            </a:r>
            <a:endParaRPr lang="es-ES" sz="4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682625" y="4391025"/>
            <a:ext cx="7777163" cy="2278063"/>
          </a:xfrm>
        </p:spPr>
        <p:txBody>
          <a:bodyPr/>
          <a:lstStyle/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es-ES_tradnl" sz="2000" smtClean="0">
                <a:solidFill>
                  <a:srgbClr val="898989"/>
                </a:solidFill>
              </a:rPr>
              <a:t>Luis M. Contreras</a:t>
            </a:r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es-ES_tradnl" sz="2000" i="1" smtClean="0">
                <a:solidFill>
                  <a:srgbClr val="898989"/>
                </a:solidFill>
              </a:rPr>
              <a:t>Telefónica I+D</a:t>
            </a:r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es-ES_tradnl" sz="900" smtClean="0">
                <a:solidFill>
                  <a:srgbClr val="898989"/>
                </a:solidFill>
              </a:rPr>
              <a:t> </a:t>
            </a:r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es-ES_tradnl" sz="2000" smtClean="0">
                <a:solidFill>
                  <a:srgbClr val="898989"/>
                </a:solidFill>
              </a:rPr>
              <a:t>Carlos J. Bernardos </a:t>
            </a:r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es-ES_tradnl" sz="2000" i="1" smtClean="0">
                <a:solidFill>
                  <a:srgbClr val="898989"/>
                </a:solidFill>
              </a:rPr>
              <a:t>Universidad Carlos III de Madrid (UC3M)</a:t>
            </a:r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endParaRPr lang="es-ES_tradnl" sz="900" smtClean="0">
              <a:solidFill>
                <a:srgbClr val="898989"/>
              </a:solidFill>
            </a:endParaRPr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endParaRPr lang="es-ES_tradnl" sz="1000" smtClean="0">
              <a:solidFill>
                <a:srgbClr val="898989"/>
              </a:solidFill>
            </a:endParaRPr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es-ES_tradnl" sz="2000" smtClean="0">
                <a:solidFill>
                  <a:srgbClr val="898989"/>
                </a:solidFill>
              </a:rPr>
              <a:t>Berlin, MULTIMOB WG, July 2013</a:t>
            </a:r>
            <a:endParaRPr lang="es-ES" sz="2000" smtClean="0">
              <a:solidFill>
                <a:srgbClr val="898989"/>
              </a:solidFill>
            </a:endParaRPr>
          </a:p>
        </p:txBody>
      </p:sp>
      <p:pic>
        <p:nvPicPr>
          <p:cNvPr id="2052" name="Picture 4" descr="ietflogotra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425450"/>
            <a:ext cx="26670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14BE794-BAD1-48E4-92E5-5930EACF52D2}" type="slidenum">
              <a:rPr lang="es-E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es-E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3 Marcador de fecha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" sz="1200">
                <a:solidFill>
                  <a:srgbClr val="898989"/>
                </a:solidFill>
                <a:latin typeface="Calibri" pitchFamily="34" charset="0"/>
                <a:cs typeface="Arial" charset="0"/>
              </a:rPr>
              <a:t>87th IETF, Berlin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en-US" sz="3600" b="1" smtClean="0">
                <a:solidFill>
                  <a:srgbClr val="0033CC"/>
                </a:solidFill>
              </a:rPr>
              <a:t>Rationale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25538"/>
            <a:ext cx="8229600" cy="5256212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sz="2800" smtClean="0"/>
              <a:t>Generally speaking, a tracking procedure is inherently a proactive mechanism to trigger some event according to the collected information.</a:t>
            </a:r>
          </a:p>
          <a:p>
            <a:pPr eaLnBrk="1" hangingPunct="1">
              <a:lnSpc>
                <a:spcPct val="110000"/>
              </a:lnSpc>
            </a:pPr>
            <a:r>
              <a:rPr lang="en-US" sz="2800" smtClean="0"/>
              <a:t>Tracking the MNs multicast activity helps to proactively discriminate which MNs are subscribed to some multicast content and which are not.</a:t>
            </a:r>
          </a:p>
          <a:p>
            <a:pPr lvl="1" eaLnBrk="1" hangingPunct="1">
              <a:lnSpc>
                <a:spcPct val="110000"/>
              </a:lnSpc>
              <a:buFont typeface="Arial" charset="0"/>
              <a:buChar char="•"/>
            </a:pPr>
            <a:r>
              <a:rPr lang="en-US" sz="2400" smtClean="0"/>
              <a:t>Through such differentiation, the network can implement tailored signaling flows for optimizing the signaling load in the network.  </a:t>
            </a:r>
          </a:p>
          <a:p>
            <a:pPr lvl="1" eaLnBrk="1" hangingPunct="1">
              <a:lnSpc>
                <a:spcPct val="110000"/>
              </a:lnSpc>
              <a:buFont typeface="Arial" charset="0"/>
              <a:buChar char="•"/>
            </a:pPr>
            <a:r>
              <a:rPr lang="en-US" sz="2400" smtClean="0"/>
              <a:t>This becomes specially relevant during handover events</a:t>
            </a: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EF62012-79A8-405D-B222-B70478AA6997}" type="slidenum">
              <a:rPr lang="es-E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es-E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88913"/>
            <a:ext cx="8229600" cy="922337"/>
          </a:xfrm>
        </p:spPr>
        <p:txBody>
          <a:bodyPr anchor="t"/>
          <a:lstStyle/>
          <a:p>
            <a:pPr eaLnBrk="1" hangingPunct="1"/>
            <a:r>
              <a:rPr lang="en-US" sz="3600" b="1" smtClean="0">
                <a:solidFill>
                  <a:srgbClr val="0033CC"/>
                </a:solidFill>
              </a:rPr>
              <a:t>Storage of tracking information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1663" y="981075"/>
            <a:ext cx="7931150" cy="555783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-US" sz="2400" dirty="0" smtClean="0"/>
              <a:t>Tracking information should be kept as simple as possible</a:t>
            </a:r>
          </a:p>
          <a:p>
            <a:pPr lvl="1" eaLnBrk="1" hangingPunct="1">
              <a:lnSpc>
                <a:spcPct val="110000"/>
              </a:lnSpc>
              <a:buFont typeface="Arial" pitchFamily="34" charset="0"/>
              <a:buChar char="–"/>
              <a:defRPr/>
            </a:pPr>
            <a:r>
              <a:rPr lang="en-US" sz="2000" dirty="0" smtClean="0"/>
              <a:t>The target is to reduce overall signaling load, then a lite mechanism has to be designed</a:t>
            </a:r>
          </a:p>
          <a:p>
            <a:pPr eaLnBrk="1" hangingPunct="1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-US" sz="2400" dirty="0" smtClean="0"/>
              <a:t>Multicast activity (or “on-going multicast session”) is the minimal relevant information to keep</a:t>
            </a:r>
          </a:p>
          <a:p>
            <a:pPr lvl="1" eaLnBrk="1" hangingPunct="1">
              <a:lnSpc>
                <a:spcPct val="110000"/>
              </a:lnSpc>
              <a:buFont typeface="Arial" pitchFamily="34" charset="0"/>
              <a:buChar char="–"/>
              <a:defRPr/>
            </a:pPr>
            <a:r>
              <a:rPr lang="en-US" sz="2000" dirty="0" smtClean="0"/>
              <a:t>Current multicast subscription in terms of (S,G) pairs can change during the multicast session, then triggering significant tracking update signaling without a practical usage (only relevant during the handover event)</a:t>
            </a:r>
          </a:p>
          <a:p>
            <a:pPr lvl="1" eaLnBrk="1" hangingPunct="1">
              <a:lnSpc>
                <a:spcPct val="110000"/>
              </a:lnSpc>
              <a:buFont typeface="Arial" pitchFamily="34" charset="0"/>
              <a:buChar char="–"/>
              <a:defRPr/>
            </a:pPr>
            <a:r>
              <a:rPr lang="en-US" sz="2000" dirty="0" smtClean="0"/>
              <a:t>Multicast activity can be signaled with just 1 bit (ON/OFF)</a:t>
            </a:r>
          </a:p>
          <a:p>
            <a:pPr eaLnBrk="1" hangingPunct="1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-US" sz="2400" dirty="0" smtClean="0"/>
              <a:t>The LMA is a common element interacting with </a:t>
            </a:r>
            <a:r>
              <a:rPr lang="en-US" sz="2400" dirty="0" err="1" smtClean="0"/>
              <a:t>pMAG</a:t>
            </a:r>
            <a:r>
              <a:rPr lang="en-US" sz="2400" dirty="0" smtClean="0"/>
              <a:t> and </a:t>
            </a:r>
            <a:r>
              <a:rPr lang="en-US" sz="2400" dirty="0" err="1" smtClean="0"/>
              <a:t>nMAG</a:t>
            </a:r>
            <a:r>
              <a:rPr lang="en-US" sz="2400" dirty="0" smtClean="0"/>
              <a:t> in a handover event</a:t>
            </a:r>
          </a:p>
          <a:p>
            <a:pPr lvl="1" eaLnBrk="1" hangingPunct="1">
              <a:lnSpc>
                <a:spcPct val="110000"/>
              </a:lnSpc>
              <a:buFont typeface="Arial" pitchFamily="34" charset="0"/>
              <a:buChar char="–"/>
              <a:defRPr/>
            </a:pPr>
            <a:r>
              <a:rPr lang="en-US" sz="2000" dirty="0" smtClean="0"/>
              <a:t>The Binding Cache is the best fitted element to keep track of multicast activity</a:t>
            </a:r>
          </a:p>
          <a:p>
            <a:pPr lvl="1" eaLnBrk="1" hangingPunct="1">
              <a:lnSpc>
                <a:spcPct val="110000"/>
              </a:lnSpc>
              <a:buFont typeface="Arial" pitchFamily="34" charset="0"/>
              <a:buChar char="–"/>
              <a:defRPr/>
            </a:pPr>
            <a:r>
              <a:rPr lang="en-US" sz="2000" dirty="0" smtClean="0"/>
              <a:t>Other possible solutions could consists on a direct communication between </a:t>
            </a:r>
            <a:r>
              <a:rPr lang="en-US" sz="2000" dirty="0" err="1" smtClean="0"/>
              <a:t>pMAG</a:t>
            </a:r>
            <a:r>
              <a:rPr lang="en-US" sz="2000" dirty="0" smtClean="0"/>
              <a:t> and </a:t>
            </a:r>
            <a:r>
              <a:rPr lang="en-US" sz="2000" dirty="0" err="1" smtClean="0"/>
              <a:t>nMAG</a:t>
            </a:r>
            <a:endParaRPr lang="en-US" sz="2000" dirty="0" smtClean="0"/>
          </a:p>
          <a:p>
            <a:pPr lvl="1" eaLnBrk="1" hangingPunct="1">
              <a:lnSpc>
                <a:spcPct val="110000"/>
              </a:lnSpc>
              <a:buFont typeface="Arial" pitchFamily="34" charset="0"/>
              <a:buChar char="–"/>
              <a:defRPr/>
            </a:pPr>
            <a:endParaRPr lang="en-US" sz="2000" dirty="0" smtClean="0"/>
          </a:p>
          <a:p>
            <a:pPr eaLnBrk="1" hangingPunct="1">
              <a:lnSpc>
                <a:spcPct val="110000"/>
              </a:lnSpc>
              <a:buFont typeface="Arial" pitchFamily="34" charset="0"/>
              <a:buChar char="•"/>
              <a:defRPr/>
            </a:pPr>
            <a:endParaRPr lang="en-US" sz="2400" dirty="0" smtClean="0"/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5B34CE0-D258-4A85-A342-6FB86236D4DB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4101" name="3 Marcador de fecha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" sz="1200">
                <a:solidFill>
                  <a:srgbClr val="898989"/>
                </a:solidFill>
                <a:latin typeface="Calibri" pitchFamily="34" charset="0"/>
                <a:cs typeface="Arial" charset="0"/>
              </a:rPr>
              <a:t>87th IETF, Berlin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en-US" sz="3600" b="1" smtClean="0">
                <a:solidFill>
                  <a:srgbClr val="0033CC"/>
                </a:solidFill>
              </a:rPr>
              <a:t>Signaling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1663" y="1125538"/>
            <a:ext cx="7931150" cy="5184775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sz="2400" smtClean="0"/>
              <a:t>In a (faster than RFC6224) multicast handover, the nMAG needs to obtain the details of the multicast subscription which the MN had at pMAG</a:t>
            </a:r>
          </a:p>
          <a:p>
            <a:pPr eaLnBrk="1" hangingPunct="1">
              <a:lnSpc>
                <a:spcPct val="110000"/>
              </a:lnSpc>
            </a:pPr>
            <a:r>
              <a:rPr lang="en-US" sz="2400" smtClean="0"/>
              <a:t>The pMAG will always be queried about a potential MN subscription because it is not known in advanced if the MN was maintaining a multicast subscription before attaching the nMAG</a:t>
            </a:r>
          </a:p>
          <a:p>
            <a:pPr eaLnBrk="1" hangingPunct="1">
              <a:lnSpc>
                <a:spcPct val="110000"/>
              </a:lnSpc>
            </a:pPr>
            <a:r>
              <a:rPr lang="en-US" sz="2400" smtClean="0"/>
              <a:t>This can be avoided with a simple notification of starting and finishing multicast session by the MAG where the MN is connected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2000" smtClean="0"/>
              <a:t>A notification message of activity status change, with its corresponding Ack message provides the required reliability</a:t>
            </a: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AC1FE2F-C9F0-45AA-B100-25C4A8EF65B3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125" name="3 Marcador de fecha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" sz="1200">
                <a:solidFill>
                  <a:srgbClr val="898989"/>
                </a:solidFill>
                <a:latin typeface="Calibri" pitchFamily="34" charset="0"/>
                <a:cs typeface="Arial" charset="0"/>
              </a:rPr>
              <a:t>87th IETF, Berlin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4663" y="1068388"/>
            <a:ext cx="366395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1062038"/>
            <a:ext cx="3867150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4925" y="44450"/>
            <a:ext cx="4537075" cy="922338"/>
          </a:xfrm>
        </p:spPr>
        <p:txBody>
          <a:bodyPr/>
          <a:lstStyle/>
          <a:p>
            <a:pPr algn="l" eaLnBrk="1" hangingPunct="1"/>
            <a:r>
              <a:rPr lang="en-US" sz="2400" b="1" smtClean="0">
                <a:solidFill>
                  <a:srgbClr val="0033CC"/>
                </a:solidFill>
              </a:rPr>
              <a:t>Potential signaling load savings</a:t>
            </a:r>
            <a:br>
              <a:rPr lang="en-US" sz="2400" b="1" smtClean="0">
                <a:solidFill>
                  <a:srgbClr val="0033CC"/>
                </a:solidFill>
              </a:rPr>
            </a:br>
            <a:r>
              <a:rPr lang="en-US" sz="1800" smtClean="0">
                <a:solidFill>
                  <a:srgbClr val="0033CC"/>
                </a:solidFill>
              </a:rPr>
              <a:t>(case study: draf-ietf-handover-optimization</a:t>
            </a:r>
            <a:r>
              <a:rPr lang="en-US" sz="2000" smtClean="0">
                <a:solidFill>
                  <a:srgbClr val="0033CC"/>
                </a:solidFill>
              </a:rPr>
              <a:t>)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3343275"/>
            <a:ext cx="8507413" cy="3378200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sz="1800" smtClean="0"/>
              <a:t>MN tracking adds complexity but allows implementing a mechanism for selectively querying the pMAG in the reactive HO case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400" smtClean="0"/>
              <a:t>The pMAG is only queried for those MNs with active multicast session during the event of handover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400" smtClean="0"/>
              <a:t>No query for not multicast enabled MNs nor those multicast enabled MNs which does not have an active session when the handover occurs</a:t>
            </a:r>
          </a:p>
          <a:p>
            <a:pPr eaLnBrk="1" hangingPunct="1">
              <a:lnSpc>
                <a:spcPct val="110000"/>
              </a:lnSpc>
            </a:pPr>
            <a:r>
              <a:rPr lang="en-US" sz="1800" smtClean="0"/>
              <a:t>However, the mechanism allows to save a significant number of signaling messages in the network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400" smtClean="0"/>
              <a:t>It only performs worst in static scenarios (no HOs) and in scenarios where all the MNs maintain an active multicast session (the pMAG has to be queried anyway) </a:t>
            </a:r>
          </a:p>
          <a:p>
            <a:pPr eaLnBrk="1" hangingPunct="1">
              <a:lnSpc>
                <a:spcPct val="110000"/>
              </a:lnSpc>
            </a:pPr>
            <a:r>
              <a:rPr lang="en-US" sz="1800" b="1" u="sng" smtClean="0">
                <a:solidFill>
                  <a:srgbClr val="0033CC"/>
                </a:solidFill>
              </a:rPr>
              <a:t>Proposal</a:t>
            </a:r>
            <a:r>
              <a:rPr lang="en-US" sz="1800" smtClean="0"/>
              <a:t>: to study tracking mechanisms (and associated signaling) as a way of optimizing Multimob signaling procedures</a:t>
            </a: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C4CB36D-A68A-4266-8178-D4C61CC735F8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4572000" y="44450"/>
            <a:ext cx="2919413" cy="8318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u="sng" dirty="0">
                <a:latin typeface="Arial" pitchFamily="34" charset="0"/>
              </a:rPr>
              <a:t>Assumptions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1200" dirty="0">
                <a:latin typeface="Arial" pitchFamily="34" charset="0"/>
              </a:rPr>
              <a:t>Total number of MNs = 1000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1200" dirty="0">
                <a:latin typeface="Arial" pitchFamily="34" charset="0"/>
              </a:rPr>
              <a:t>Messages per Activity Indication = 2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1200" dirty="0">
                <a:latin typeface="Arial" pitchFamily="34" charset="0"/>
              </a:rPr>
              <a:t>Messages for querying </a:t>
            </a:r>
            <a:r>
              <a:rPr lang="en-US" sz="1200" dirty="0" err="1">
                <a:latin typeface="Arial" pitchFamily="34" charset="0"/>
              </a:rPr>
              <a:t>pMAG</a:t>
            </a:r>
            <a:r>
              <a:rPr lang="en-US" sz="1200" dirty="0">
                <a:latin typeface="Arial" pitchFamily="34" charset="0"/>
              </a:rPr>
              <a:t> = 2</a:t>
            </a:r>
          </a:p>
        </p:txBody>
      </p:sp>
      <p:grpSp>
        <p:nvGrpSpPr>
          <p:cNvPr id="6152" name="2 Grupo"/>
          <p:cNvGrpSpPr>
            <a:grpSpLocks/>
          </p:cNvGrpSpPr>
          <p:nvPr/>
        </p:nvGrpSpPr>
        <p:grpSpPr bwMode="auto">
          <a:xfrm>
            <a:off x="7561263" y="44450"/>
            <a:ext cx="1590675" cy="1098550"/>
            <a:chOff x="7561263" y="95250"/>
            <a:chExt cx="1590675" cy="1098550"/>
          </a:xfrm>
        </p:grpSpPr>
        <p:grpSp>
          <p:nvGrpSpPr>
            <p:cNvPr id="6158" name="9 Grupo"/>
            <p:cNvGrpSpPr>
              <a:grpSpLocks/>
            </p:cNvGrpSpPr>
            <p:nvPr/>
          </p:nvGrpSpPr>
          <p:grpSpPr bwMode="auto">
            <a:xfrm>
              <a:off x="7812088" y="115888"/>
              <a:ext cx="1152525" cy="969962"/>
              <a:chOff x="7740352" y="947629"/>
              <a:chExt cx="1152128" cy="969203"/>
            </a:xfrm>
          </p:grpSpPr>
          <p:cxnSp>
            <p:nvCxnSpPr>
              <p:cNvPr id="4" name="3 Conector recto"/>
              <p:cNvCxnSpPr/>
              <p:nvPr/>
            </p:nvCxnSpPr>
            <p:spPr>
              <a:xfrm>
                <a:off x="7740352" y="947629"/>
                <a:ext cx="0" cy="75347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6 Conector recto"/>
              <p:cNvCxnSpPr/>
              <p:nvPr/>
            </p:nvCxnSpPr>
            <p:spPr>
              <a:xfrm>
                <a:off x="7740352" y="1701101"/>
                <a:ext cx="791889" cy="21573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8 Conector recto"/>
              <p:cNvCxnSpPr/>
              <p:nvPr/>
            </p:nvCxnSpPr>
            <p:spPr>
              <a:xfrm flipV="1">
                <a:off x="8532241" y="1628133"/>
                <a:ext cx="360239" cy="28869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59" name="10 CuadroTexto"/>
            <p:cNvSpPr txBox="1">
              <a:spLocks noChangeArrowheads="1"/>
            </p:cNvSpPr>
            <p:nvPr/>
          </p:nvSpPr>
          <p:spPr bwMode="auto">
            <a:xfrm rot="-5400000">
              <a:off x="7333456" y="357982"/>
              <a:ext cx="741363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/>
                <a:t># messages</a:t>
              </a:r>
            </a:p>
          </p:txBody>
        </p:sp>
        <p:sp>
          <p:nvSpPr>
            <p:cNvPr id="6160" name="18 CuadroTexto"/>
            <p:cNvSpPr txBox="1">
              <a:spLocks noChangeArrowheads="1"/>
            </p:cNvSpPr>
            <p:nvPr/>
          </p:nvSpPr>
          <p:spPr bwMode="auto">
            <a:xfrm rot="897739">
              <a:off x="7561263" y="977900"/>
              <a:ext cx="123190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/>
                <a:t>% of mcast active MNs</a:t>
              </a:r>
            </a:p>
          </p:txBody>
        </p:sp>
        <p:sp>
          <p:nvSpPr>
            <p:cNvPr id="6161" name="19 CuadroTexto"/>
            <p:cNvSpPr txBox="1">
              <a:spLocks noChangeArrowheads="1"/>
            </p:cNvSpPr>
            <p:nvPr/>
          </p:nvSpPr>
          <p:spPr bwMode="auto">
            <a:xfrm rot="-2368612">
              <a:off x="8610600" y="889000"/>
              <a:ext cx="541338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/>
                <a:t># of HO</a:t>
              </a:r>
            </a:p>
          </p:txBody>
        </p:sp>
      </p:grpSp>
      <p:sp>
        <p:nvSpPr>
          <p:cNvPr id="6153" name="20 CuadroTexto"/>
          <p:cNvSpPr txBox="1">
            <a:spLocks noChangeArrowheads="1"/>
          </p:cNvSpPr>
          <p:nvPr/>
        </p:nvSpPr>
        <p:spPr bwMode="auto">
          <a:xfrm>
            <a:off x="539750" y="909638"/>
            <a:ext cx="388778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100" u="sng"/>
              <a:t>Unawareness of multicast activity</a:t>
            </a:r>
            <a:r>
              <a:rPr lang="en-US" sz="1100"/>
              <a:t>: every MN is queried from retrieving potential multicast subscription information</a:t>
            </a:r>
          </a:p>
        </p:txBody>
      </p:sp>
      <p:sp>
        <p:nvSpPr>
          <p:cNvPr id="12" name="11 Elipse"/>
          <p:cNvSpPr/>
          <p:nvPr/>
        </p:nvSpPr>
        <p:spPr>
          <a:xfrm rot="834332">
            <a:off x="5665788" y="1289050"/>
            <a:ext cx="2047875" cy="1830388"/>
          </a:xfrm>
          <a:custGeom>
            <a:avLst/>
            <a:gdLst>
              <a:gd name="connsiteX0" fmla="*/ 0 w 2006600"/>
              <a:gd name="connsiteY0" fmla="*/ 180182 h 360363"/>
              <a:gd name="connsiteX1" fmla="*/ 1003300 w 2006600"/>
              <a:gd name="connsiteY1" fmla="*/ 0 h 360363"/>
              <a:gd name="connsiteX2" fmla="*/ 2006600 w 2006600"/>
              <a:gd name="connsiteY2" fmla="*/ 180182 h 360363"/>
              <a:gd name="connsiteX3" fmla="*/ 1003300 w 2006600"/>
              <a:gd name="connsiteY3" fmla="*/ 360364 h 360363"/>
              <a:gd name="connsiteX4" fmla="*/ 0 w 2006600"/>
              <a:gd name="connsiteY4" fmla="*/ 180182 h 360363"/>
              <a:gd name="connsiteX0" fmla="*/ 7263 w 2013863"/>
              <a:gd name="connsiteY0" fmla="*/ 148347 h 328529"/>
              <a:gd name="connsiteX1" fmla="*/ 1463281 w 2013863"/>
              <a:gd name="connsiteY1" fmla="*/ 0 h 328529"/>
              <a:gd name="connsiteX2" fmla="*/ 2013863 w 2013863"/>
              <a:gd name="connsiteY2" fmla="*/ 148347 h 328529"/>
              <a:gd name="connsiteX3" fmla="*/ 1010563 w 2013863"/>
              <a:gd name="connsiteY3" fmla="*/ 328529 h 328529"/>
              <a:gd name="connsiteX4" fmla="*/ 7263 w 2013863"/>
              <a:gd name="connsiteY4" fmla="*/ 148347 h 328529"/>
              <a:gd name="connsiteX0" fmla="*/ 7263 w 2013863"/>
              <a:gd name="connsiteY0" fmla="*/ 191277 h 371459"/>
              <a:gd name="connsiteX1" fmla="*/ 1463281 w 2013863"/>
              <a:gd name="connsiteY1" fmla="*/ 42930 h 371459"/>
              <a:gd name="connsiteX2" fmla="*/ 2013863 w 2013863"/>
              <a:gd name="connsiteY2" fmla="*/ 191277 h 371459"/>
              <a:gd name="connsiteX3" fmla="*/ 1010563 w 2013863"/>
              <a:gd name="connsiteY3" fmla="*/ 371459 h 371459"/>
              <a:gd name="connsiteX4" fmla="*/ 7263 w 2013863"/>
              <a:gd name="connsiteY4" fmla="*/ 191277 h 371459"/>
              <a:gd name="connsiteX0" fmla="*/ 7255 w 1758262"/>
              <a:gd name="connsiteY0" fmla="*/ 176940 h 328975"/>
              <a:gd name="connsiteX1" fmla="*/ 1207680 w 1758262"/>
              <a:gd name="connsiteY1" fmla="*/ 288 h 328975"/>
              <a:gd name="connsiteX2" fmla="*/ 1758262 w 1758262"/>
              <a:gd name="connsiteY2" fmla="*/ 148635 h 328975"/>
              <a:gd name="connsiteX3" fmla="*/ 754962 w 1758262"/>
              <a:gd name="connsiteY3" fmla="*/ 328817 h 328975"/>
              <a:gd name="connsiteX4" fmla="*/ 7255 w 1758262"/>
              <a:gd name="connsiteY4" fmla="*/ 176940 h 328975"/>
              <a:gd name="connsiteX0" fmla="*/ 7255 w 1758262"/>
              <a:gd name="connsiteY0" fmla="*/ 233119 h 385154"/>
              <a:gd name="connsiteX1" fmla="*/ 1207680 w 1758262"/>
              <a:gd name="connsiteY1" fmla="*/ 56467 h 385154"/>
              <a:gd name="connsiteX2" fmla="*/ 1758262 w 1758262"/>
              <a:gd name="connsiteY2" fmla="*/ 204814 h 385154"/>
              <a:gd name="connsiteX3" fmla="*/ 754962 w 1758262"/>
              <a:gd name="connsiteY3" fmla="*/ 384996 h 385154"/>
              <a:gd name="connsiteX4" fmla="*/ 7255 w 1758262"/>
              <a:gd name="connsiteY4" fmla="*/ 233119 h 385154"/>
              <a:gd name="connsiteX0" fmla="*/ 7255 w 1758262"/>
              <a:gd name="connsiteY0" fmla="*/ 176713 h 328748"/>
              <a:gd name="connsiteX1" fmla="*/ 618124 w 1758262"/>
              <a:gd name="connsiteY1" fmla="*/ 130769 h 328748"/>
              <a:gd name="connsiteX2" fmla="*/ 1207680 w 1758262"/>
              <a:gd name="connsiteY2" fmla="*/ 61 h 328748"/>
              <a:gd name="connsiteX3" fmla="*/ 1758262 w 1758262"/>
              <a:gd name="connsiteY3" fmla="*/ 148408 h 328748"/>
              <a:gd name="connsiteX4" fmla="*/ 754962 w 1758262"/>
              <a:gd name="connsiteY4" fmla="*/ 328590 h 328748"/>
              <a:gd name="connsiteX5" fmla="*/ 7255 w 1758262"/>
              <a:gd name="connsiteY5" fmla="*/ 176713 h 328748"/>
              <a:gd name="connsiteX0" fmla="*/ 823 w 1751830"/>
              <a:gd name="connsiteY0" fmla="*/ 177541 h 329556"/>
              <a:gd name="connsiteX1" fmla="*/ 614864 w 1751830"/>
              <a:gd name="connsiteY1" fmla="*/ 91562 h 329556"/>
              <a:gd name="connsiteX2" fmla="*/ 1201248 w 1751830"/>
              <a:gd name="connsiteY2" fmla="*/ 889 h 329556"/>
              <a:gd name="connsiteX3" fmla="*/ 1751830 w 1751830"/>
              <a:gd name="connsiteY3" fmla="*/ 149236 h 329556"/>
              <a:gd name="connsiteX4" fmla="*/ 748530 w 1751830"/>
              <a:gd name="connsiteY4" fmla="*/ 329418 h 329556"/>
              <a:gd name="connsiteX5" fmla="*/ 823 w 1751830"/>
              <a:gd name="connsiteY5" fmla="*/ 177541 h 329556"/>
              <a:gd name="connsiteX0" fmla="*/ 823 w 1781285"/>
              <a:gd name="connsiteY0" fmla="*/ 182617 h 334632"/>
              <a:gd name="connsiteX1" fmla="*/ 614864 w 1781285"/>
              <a:gd name="connsiteY1" fmla="*/ 96638 h 334632"/>
              <a:gd name="connsiteX2" fmla="*/ 1201248 w 1781285"/>
              <a:gd name="connsiteY2" fmla="*/ 5965 h 334632"/>
              <a:gd name="connsiteX3" fmla="*/ 1486728 w 1781285"/>
              <a:gd name="connsiteY3" fmla="*/ 24702 h 334632"/>
              <a:gd name="connsiteX4" fmla="*/ 1751830 w 1781285"/>
              <a:gd name="connsiteY4" fmla="*/ 154312 h 334632"/>
              <a:gd name="connsiteX5" fmla="*/ 748530 w 1781285"/>
              <a:gd name="connsiteY5" fmla="*/ 334494 h 334632"/>
              <a:gd name="connsiteX6" fmla="*/ 823 w 1781285"/>
              <a:gd name="connsiteY6" fmla="*/ 182617 h 334632"/>
              <a:gd name="connsiteX0" fmla="*/ 823 w 1809342"/>
              <a:gd name="connsiteY0" fmla="*/ 263867 h 415882"/>
              <a:gd name="connsiteX1" fmla="*/ 614864 w 1809342"/>
              <a:gd name="connsiteY1" fmla="*/ 177888 h 415882"/>
              <a:gd name="connsiteX2" fmla="*/ 1201248 w 1809342"/>
              <a:gd name="connsiteY2" fmla="*/ 87215 h 415882"/>
              <a:gd name="connsiteX3" fmla="*/ 1684092 w 1809342"/>
              <a:gd name="connsiteY3" fmla="*/ 4755 h 415882"/>
              <a:gd name="connsiteX4" fmla="*/ 1751830 w 1809342"/>
              <a:gd name="connsiteY4" fmla="*/ 235562 h 415882"/>
              <a:gd name="connsiteX5" fmla="*/ 748530 w 1809342"/>
              <a:gd name="connsiteY5" fmla="*/ 415744 h 415882"/>
              <a:gd name="connsiteX6" fmla="*/ 823 w 1809342"/>
              <a:gd name="connsiteY6" fmla="*/ 263867 h 415882"/>
              <a:gd name="connsiteX0" fmla="*/ 823 w 1782327"/>
              <a:gd name="connsiteY0" fmla="*/ 263867 h 417931"/>
              <a:gd name="connsiteX1" fmla="*/ 614864 w 1782327"/>
              <a:gd name="connsiteY1" fmla="*/ 177888 h 417931"/>
              <a:gd name="connsiteX2" fmla="*/ 1201248 w 1782327"/>
              <a:gd name="connsiteY2" fmla="*/ 87215 h 417931"/>
              <a:gd name="connsiteX3" fmla="*/ 1684092 w 1782327"/>
              <a:gd name="connsiteY3" fmla="*/ 4755 h 417931"/>
              <a:gd name="connsiteX4" fmla="*/ 1751830 w 1782327"/>
              <a:gd name="connsiteY4" fmla="*/ 235562 h 417931"/>
              <a:gd name="connsiteX5" fmla="*/ 1310609 w 1782327"/>
              <a:gd name="connsiteY5" fmla="*/ 345808 h 417931"/>
              <a:gd name="connsiteX6" fmla="*/ 748530 w 1782327"/>
              <a:gd name="connsiteY6" fmla="*/ 415744 h 417931"/>
              <a:gd name="connsiteX7" fmla="*/ 823 w 1782327"/>
              <a:gd name="connsiteY7" fmla="*/ 263867 h 417931"/>
              <a:gd name="connsiteX0" fmla="*/ 823 w 1782327"/>
              <a:gd name="connsiteY0" fmla="*/ 263867 h 425782"/>
              <a:gd name="connsiteX1" fmla="*/ 614864 w 1782327"/>
              <a:gd name="connsiteY1" fmla="*/ 177888 h 425782"/>
              <a:gd name="connsiteX2" fmla="*/ 1201248 w 1782327"/>
              <a:gd name="connsiteY2" fmla="*/ 87215 h 425782"/>
              <a:gd name="connsiteX3" fmla="*/ 1684092 w 1782327"/>
              <a:gd name="connsiteY3" fmla="*/ 4755 h 425782"/>
              <a:gd name="connsiteX4" fmla="*/ 1751830 w 1782327"/>
              <a:gd name="connsiteY4" fmla="*/ 235562 h 425782"/>
              <a:gd name="connsiteX5" fmla="*/ 1335145 w 1782327"/>
              <a:gd name="connsiteY5" fmla="*/ 392067 h 425782"/>
              <a:gd name="connsiteX6" fmla="*/ 748530 w 1782327"/>
              <a:gd name="connsiteY6" fmla="*/ 415744 h 425782"/>
              <a:gd name="connsiteX7" fmla="*/ 823 w 1782327"/>
              <a:gd name="connsiteY7" fmla="*/ 263867 h 425782"/>
              <a:gd name="connsiteX0" fmla="*/ 1197 w 1782701"/>
              <a:gd name="connsiteY0" fmla="*/ 263535 h 425450"/>
              <a:gd name="connsiteX1" fmla="*/ 590702 w 1782701"/>
              <a:gd name="connsiteY1" fmla="*/ 131296 h 425450"/>
              <a:gd name="connsiteX2" fmla="*/ 1201622 w 1782701"/>
              <a:gd name="connsiteY2" fmla="*/ 86883 h 425450"/>
              <a:gd name="connsiteX3" fmla="*/ 1684466 w 1782701"/>
              <a:gd name="connsiteY3" fmla="*/ 4423 h 425450"/>
              <a:gd name="connsiteX4" fmla="*/ 1752204 w 1782701"/>
              <a:gd name="connsiteY4" fmla="*/ 235230 h 425450"/>
              <a:gd name="connsiteX5" fmla="*/ 1335519 w 1782701"/>
              <a:gd name="connsiteY5" fmla="*/ 391735 h 425450"/>
              <a:gd name="connsiteX6" fmla="*/ 748904 w 1782701"/>
              <a:gd name="connsiteY6" fmla="*/ 415412 h 425450"/>
              <a:gd name="connsiteX7" fmla="*/ 1197 w 1782701"/>
              <a:gd name="connsiteY7" fmla="*/ 263535 h 425450"/>
              <a:gd name="connsiteX0" fmla="*/ 1197 w 1787230"/>
              <a:gd name="connsiteY0" fmla="*/ 305487 h 467402"/>
              <a:gd name="connsiteX1" fmla="*/ 590702 w 1787230"/>
              <a:gd name="connsiteY1" fmla="*/ 173248 h 467402"/>
              <a:gd name="connsiteX2" fmla="*/ 1201622 w 1787230"/>
              <a:gd name="connsiteY2" fmla="*/ 128835 h 467402"/>
              <a:gd name="connsiteX3" fmla="*/ 1699965 w 1787230"/>
              <a:gd name="connsiteY3" fmla="*/ 3287 h 467402"/>
              <a:gd name="connsiteX4" fmla="*/ 1752204 w 1787230"/>
              <a:gd name="connsiteY4" fmla="*/ 277182 h 467402"/>
              <a:gd name="connsiteX5" fmla="*/ 1335519 w 1787230"/>
              <a:gd name="connsiteY5" fmla="*/ 433687 h 467402"/>
              <a:gd name="connsiteX6" fmla="*/ 748904 w 1787230"/>
              <a:gd name="connsiteY6" fmla="*/ 457364 h 467402"/>
              <a:gd name="connsiteX7" fmla="*/ 1197 w 1787230"/>
              <a:gd name="connsiteY7" fmla="*/ 305487 h 467402"/>
              <a:gd name="connsiteX0" fmla="*/ 1197 w 1828458"/>
              <a:gd name="connsiteY0" fmla="*/ 611195 h 773110"/>
              <a:gd name="connsiteX1" fmla="*/ 590702 w 1828458"/>
              <a:gd name="connsiteY1" fmla="*/ 478956 h 773110"/>
              <a:gd name="connsiteX2" fmla="*/ 1201622 w 1828458"/>
              <a:gd name="connsiteY2" fmla="*/ 434543 h 773110"/>
              <a:gd name="connsiteX3" fmla="*/ 1780753 w 1828458"/>
              <a:gd name="connsiteY3" fmla="*/ 1158 h 773110"/>
              <a:gd name="connsiteX4" fmla="*/ 1752204 w 1828458"/>
              <a:gd name="connsiteY4" fmla="*/ 582890 h 773110"/>
              <a:gd name="connsiteX5" fmla="*/ 1335519 w 1828458"/>
              <a:gd name="connsiteY5" fmla="*/ 739395 h 773110"/>
              <a:gd name="connsiteX6" fmla="*/ 748904 w 1828458"/>
              <a:gd name="connsiteY6" fmla="*/ 763072 h 773110"/>
              <a:gd name="connsiteX7" fmla="*/ 1197 w 1828458"/>
              <a:gd name="connsiteY7" fmla="*/ 611195 h 773110"/>
              <a:gd name="connsiteX0" fmla="*/ 1197 w 1799446"/>
              <a:gd name="connsiteY0" fmla="*/ 631503 h 793418"/>
              <a:gd name="connsiteX1" fmla="*/ 590702 w 1799446"/>
              <a:gd name="connsiteY1" fmla="*/ 499264 h 793418"/>
              <a:gd name="connsiteX2" fmla="*/ 1201622 w 1799446"/>
              <a:gd name="connsiteY2" fmla="*/ 454851 h 793418"/>
              <a:gd name="connsiteX3" fmla="*/ 1604873 w 1799446"/>
              <a:gd name="connsiteY3" fmla="*/ 156597 h 793418"/>
              <a:gd name="connsiteX4" fmla="*/ 1780753 w 1799446"/>
              <a:gd name="connsiteY4" fmla="*/ 21466 h 793418"/>
              <a:gd name="connsiteX5" fmla="*/ 1752204 w 1799446"/>
              <a:gd name="connsiteY5" fmla="*/ 603198 h 793418"/>
              <a:gd name="connsiteX6" fmla="*/ 1335519 w 1799446"/>
              <a:gd name="connsiteY6" fmla="*/ 759703 h 793418"/>
              <a:gd name="connsiteX7" fmla="*/ 748904 w 1799446"/>
              <a:gd name="connsiteY7" fmla="*/ 783380 h 793418"/>
              <a:gd name="connsiteX8" fmla="*/ 1197 w 1799446"/>
              <a:gd name="connsiteY8" fmla="*/ 631503 h 793418"/>
              <a:gd name="connsiteX0" fmla="*/ 1197 w 2049533"/>
              <a:gd name="connsiteY0" fmla="*/ 1595567 h 1757482"/>
              <a:gd name="connsiteX1" fmla="*/ 590702 w 2049533"/>
              <a:gd name="connsiteY1" fmla="*/ 1463328 h 1757482"/>
              <a:gd name="connsiteX2" fmla="*/ 1201622 w 2049533"/>
              <a:gd name="connsiteY2" fmla="*/ 1418915 h 1757482"/>
              <a:gd name="connsiteX3" fmla="*/ 1604873 w 2049533"/>
              <a:gd name="connsiteY3" fmla="*/ 1120661 h 1757482"/>
              <a:gd name="connsiteX4" fmla="*/ 2047891 w 2049533"/>
              <a:gd name="connsiteY4" fmla="*/ 3551 h 1757482"/>
              <a:gd name="connsiteX5" fmla="*/ 1752204 w 2049533"/>
              <a:gd name="connsiteY5" fmla="*/ 1567262 h 1757482"/>
              <a:gd name="connsiteX6" fmla="*/ 1335519 w 2049533"/>
              <a:gd name="connsiteY6" fmla="*/ 1723767 h 1757482"/>
              <a:gd name="connsiteX7" fmla="*/ 748904 w 2049533"/>
              <a:gd name="connsiteY7" fmla="*/ 1747444 h 1757482"/>
              <a:gd name="connsiteX8" fmla="*/ 1197 w 2049533"/>
              <a:gd name="connsiteY8" fmla="*/ 1595567 h 1757482"/>
              <a:gd name="connsiteX0" fmla="*/ 1197 w 2048110"/>
              <a:gd name="connsiteY0" fmla="*/ 1617957 h 1779872"/>
              <a:gd name="connsiteX1" fmla="*/ 590702 w 2048110"/>
              <a:gd name="connsiteY1" fmla="*/ 1485718 h 1779872"/>
              <a:gd name="connsiteX2" fmla="*/ 1201622 w 2048110"/>
              <a:gd name="connsiteY2" fmla="*/ 1441305 h 1779872"/>
              <a:gd name="connsiteX3" fmla="*/ 1604873 w 2048110"/>
              <a:gd name="connsiteY3" fmla="*/ 1143051 h 1779872"/>
              <a:gd name="connsiteX4" fmla="*/ 1796970 w 2048110"/>
              <a:gd name="connsiteY4" fmla="*/ 650654 h 1779872"/>
              <a:gd name="connsiteX5" fmla="*/ 2047891 w 2048110"/>
              <a:gd name="connsiteY5" fmla="*/ 25941 h 1779872"/>
              <a:gd name="connsiteX6" fmla="*/ 1752204 w 2048110"/>
              <a:gd name="connsiteY6" fmla="*/ 1589652 h 1779872"/>
              <a:gd name="connsiteX7" fmla="*/ 1335519 w 2048110"/>
              <a:gd name="connsiteY7" fmla="*/ 1746157 h 1779872"/>
              <a:gd name="connsiteX8" fmla="*/ 748904 w 2048110"/>
              <a:gd name="connsiteY8" fmla="*/ 1769834 h 1779872"/>
              <a:gd name="connsiteX9" fmla="*/ 1197 w 2048110"/>
              <a:gd name="connsiteY9" fmla="*/ 1617957 h 1779872"/>
              <a:gd name="connsiteX0" fmla="*/ 1197 w 2048057"/>
              <a:gd name="connsiteY0" fmla="*/ 1624314 h 1786229"/>
              <a:gd name="connsiteX1" fmla="*/ 590702 w 2048057"/>
              <a:gd name="connsiteY1" fmla="*/ 1492075 h 1786229"/>
              <a:gd name="connsiteX2" fmla="*/ 1201622 w 2048057"/>
              <a:gd name="connsiteY2" fmla="*/ 1447662 h 1786229"/>
              <a:gd name="connsiteX3" fmla="*/ 1604873 w 2048057"/>
              <a:gd name="connsiteY3" fmla="*/ 1149408 h 1786229"/>
              <a:gd name="connsiteX4" fmla="*/ 1735691 w 2048057"/>
              <a:gd name="connsiteY4" fmla="*/ 515182 h 1786229"/>
              <a:gd name="connsiteX5" fmla="*/ 2047891 w 2048057"/>
              <a:gd name="connsiteY5" fmla="*/ 32298 h 1786229"/>
              <a:gd name="connsiteX6" fmla="*/ 1752204 w 2048057"/>
              <a:gd name="connsiteY6" fmla="*/ 1596009 h 1786229"/>
              <a:gd name="connsiteX7" fmla="*/ 1335519 w 2048057"/>
              <a:gd name="connsiteY7" fmla="*/ 1752514 h 1786229"/>
              <a:gd name="connsiteX8" fmla="*/ 748904 w 2048057"/>
              <a:gd name="connsiteY8" fmla="*/ 1776191 h 1786229"/>
              <a:gd name="connsiteX9" fmla="*/ 1197 w 2048057"/>
              <a:gd name="connsiteY9" fmla="*/ 1624314 h 1786229"/>
              <a:gd name="connsiteX0" fmla="*/ 1197 w 2049133"/>
              <a:gd name="connsiteY0" fmla="*/ 1664263 h 1826178"/>
              <a:gd name="connsiteX1" fmla="*/ 590702 w 2049133"/>
              <a:gd name="connsiteY1" fmla="*/ 1532024 h 1826178"/>
              <a:gd name="connsiteX2" fmla="*/ 1201622 w 2049133"/>
              <a:gd name="connsiteY2" fmla="*/ 1487611 h 1826178"/>
              <a:gd name="connsiteX3" fmla="*/ 1604873 w 2049133"/>
              <a:gd name="connsiteY3" fmla="*/ 1189357 h 1826178"/>
              <a:gd name="connsiteX4" fmla="*/ 1735691 w 2049133"/>
              <a:gd name="connsiteY4" fmla="*/ 555131 h 1826178"/>
              <a:gd name="connsiteX5" fmla="*/ 1853342 w 2049133"/>
              <a:gd name="connsiteY5" fmla="*/ 290501 h 1826178"/>
              <a:gd name="connsiteX6" fmla="*/ 2047891 w 2049133"/>
              <a:gd name="connsiteY6" fmla="*/ 72247 h 1826178"/>
              <a:gd name="connsiteX7" fmla="*/ 1752204 w 2049133"/>
              <a:gd name="connsiteY7" fmla="*/ 1635958 h 1826178"/>
              <a:gd name="connsiteX8" fmla="*/ 1335519 w 2049133"/>
              <a:gd name="connsiteY8" fmla="*/ 1792463 h 1826178"/>
              <a:gd name="connsiteX9" fmla="*/ 748904 w 2049133"/>
              <a:gd name="connsiteY9" fmla="*/ 1816140 h 1826178"/>
              <a:gd name="connsiteX10" fmla="*/ 1197 w 2049133"/>
              <a:gd name="connsiteY10" fmla="*/ 1664263 h 1826178"/>
              <a:gd name="connsiteX0" fmla="*/ 1197 w 2049232"/>
              <a:gd name="connsiteY0" fmla="*/ 1710101 h 1872016"/>
              <a:gd name="connsiteX1" fmla="*/ 590702 w 2049232"/>
              <a:gd name="connsiteY1" fmla="*/ 1577862 h 1872016"/>
              <a:gd name="connsiteX2" fmla="*/ 1201622 w 2049232"/>
              <a:gd name="connsiteY2" fmla="*/ 1533449 h 1872016"/>
              <a:gd name="connsiteX3" fmla="*/ 1604873 w 2049232"/>
              <a:gd name="connsiteY3" fmla="*/ 1235195 h 1872016"/>
              <a:gd name="connsiteX4" fmla="*/ 1735691 w 2049232"/>
              <a:gd name="connsiteY4" fmla="*/ 600969 h 1872016"/>
              <a:gd name="connsiteX5" fmla="*/ 1866147 w 2049232"/>
              <a:gd name="connsiteY5" fmla="*/ 123834 h 1872016"/>
              <a:gd name="connsiteX6" fmla="*/ 2047891 w 2049232"/>
              <a:gd name="connsiteY6" fmla="*/ 118085 h 1872016"/>
              <a:gd name="connsiteX7" fmla="*/ 1752204 w 2049232"/>
              <a:gd name="connsiteY7" fmla="*/ 1681796 h 1872016"/>
              <a:gd name="connsiteX8" fmla="*/ 1335519 w 2049232"/>
              <a:gd name="connsiteY8" fmla="*/ 1838301 h 1872016"/>
              <a:gd name="connsiteX9" fmla="*/ 748904 w 2049232"/>
              <a:gd name="connsiteY9" fmla="*/ 1861978 h 1872016"/>
              <a:gd name="connsiteX10" fmla="*/ 1197 w 2049232"/>
              <a:gd name="connsiteY10" fmla="*/ 1710101 h 1872016"/>
              <a:gd name="connsiteX0" fmla="*/ 1197 w 2049232"/>
              <a:gd name="connsiteY0" fmla="*/ 1710101 h 1872016"/>
              <a:gd name="connsiteX1" fmla="*/ 590702 w 2049232"/>
              <a:gd name="connsiteY1" fmla="*/ 1577862 h 1872016"/>
              <a:gd name="connsiteX2" fmla="*/ 1198450 w 2049232"/>
              <a:gd name="connsiteY2" fmla="*/ 1573484 h 1872016"/>
              <a:gd name="connsiteX3" fmla="*/ 1604873 w 2049232"/>
              <a:gd name="connsiteY3" fmla="*/ 1235195 h 1872016"/>
              <a:gd name="connsiteX4" fmla="*/ 1735691 w 2049232"/>
              <a:gd name="connsiteY4" fmla="*/ 600969 h 1872016"/>
              <a:gd name="connsiteX5" fmla="*/ 1866147 w 2049232"/>
              <a:gd name="connsiteY5" fmla="*/ 123834 h 1872016"/>
              <a:gd name="connsiteX6" fmla="*/ 2047891 w 2049232"/>
              <a:gd name="connsiteY6" fmla="*/ 118085 h 1872016"/>
              <a:gd name="connsiteX7" fmla="*/ 1752204 w 2049232"/>
              <a:gd name="connsiteY7" fmla="*/ 1681796 h 1872016"/>
              <a:gd name="connsiteX8" fmla="*/ 1335519 w 2049232"/>
              <a:gd name="connsiteY8" fmla="*/ 1838301 h 1872016"/>
              <a:gd name="connsiteX9" fmla="*/ 748904 w 2049232"/>
              <a:gd name="connsiteY9" fmla="*/ 1861978 h 1872016"/>
              <a:gd name="connsiteX10" fmla="*/ 1197 w 2049232"/>
              <a:gd name="connsiteY10" fmla="*/ 1710101 h 1872016"/>
              <a:gd name="connsiteX0" fmla="*/ 782 w 2048817"/>
              <a:gd name="connsiteY0" fmla="*/ 1710101 h 1872016"/>
              <a:gd name="connsiteX1" fmla="*/ 617875 w 2048817"/>
              <a:gd name="connsiteY1" fmla="*/ 1636449 h 1872016"/>
              <a:gd name="connsiteX2" fmla="*/ 1198035 w 2048817"/>
              <a:gd name="connsiteY2" fmla="*/ 1573484 h 1872016"/>
              <a:gd name="connsiteX3" fmla="*/ 1604458 w 2048817"/>
              <a:gd name="connsiteY3" fmla="*/ 1235195 h 1872016"/>
              <a:gd name="connsiteX4" fmla="*/ 1735276 w 2048817"/>
              <a:gd name="connsiteY4" fmla="*/ 600969 h 1872016"/>
              <a:gd name="connsiteX5" fmla="*/ 1865732 w 2048817"/>
              <a:gd name="connsiteY5" fmla="*/ 123834 h 1872016"/>
              <a:gd name="connsiteX6" fmla="*/ 2047476 w 2048817"/>
              <a:gd name="connsiteY6" fmla="*/ 118085 h 1872016"/>
              <a:gd name="connsiteX7" fmla="*/ 1751789 w 2048817"/>
              <a:gd name="connsiteY7" fmla="*/ 1681796 h 1872016"/>
              <a:gd name="connsiteX8" fmla="*/ 1335104 w 2048817"/>
              <a:gd name="connsiteY8" fmla="*/ 1838301 h 1872016"/>
              <a:gd name="connsiteX9" fmla="*/ 748489 w 2048817"/>
              <a:gd name="connsiteY9" fmla="*/ 1861978 h 1872016"/>
              <a:gd name="connsiteX10" fmla="*/ 782 w 2048817"/>
              <a:gd name="connsiteY10" fmla="*/ 1710101 h 1872016"/>
              <a:gd name="connsiteX0" fmla="*/ 782 w 2048817"/>
              <a:gd name="connsiteY0" fmla="*/ 1710101 h 1872016"/>
              <a:gd name="connsiteX1" fmla="*/ 617875 w 2048817"/>
              <a:gd name="connsiteY1" fmla="*/ 1636449 h 1872016"/>
              <a:gd name="connsiteX2" fmla="*/ 1198035 w 2048817"/>
              <a:gd name="connsiteY2" fmla="*/ 1573484 h 1872016"/>
              <a:gd name="connsiteX3" fmla="*/ 1465444 w 2048817"/>
              <a:gd name="connsiteY3" fmla="*/ 1413527 h 1872016"/>
              <a:gd name="connsiteX4" fmla="*/ 1604458 w 2048817"/>
              <a:gd name="connsiteY4" fmla="*/ 1235195 h 1872016"/>
              <a:gd name="connsiteX5" fmla="*/ 1735276 w 2048817"/>
              <a:gd name="connsiteY5" fmla="*/ 600969 h 1872016"/>
              <a:gd name="connsiteX6" fmla="*/ 1865732 w 2048817"/>
              <a:gd name="connsiteY6" fmla="*/ 123834 h 1872016"/>
              <a:gd name="connsiteX7" fmla="*/ 2047476 w 2048817"/>
              <a:gd name="connsiteY7" fmla="*/ 118085 h 1872016"/>
              <a:gd name="connsiteX8" fmla="*/ 1751789 w 2048817"/>
              <a:gd name="connsiteY8" fmla="*/ 1681796 h 1872016"/>
              <a:gd name="connsiteX9" fmla="*/ 1335104 w 2048817"/>
              <a:gd name="connsiteY9" fmla="*/ 1838301 h 1872016"/>
              <a:gd name="connsiteX10" fmla="*/ 748489 w 2048817"/>
              <a:gd name="connsiteY10" fmla="*/ 1861978 h 1872016"/>
              <a:gd name="connsiteX11" fmla="*/ 782 w 2048817"/>
              <a:gd name="connsiteY11" fmla="*/ 1710101 h 1872016"/>
              <a:gd name="connsiteX0" fmla="*/ 782 w 2048817"/>
              <a:gd name="connsiteY0" fmla="*/ 1710101 h 1872016"/>
              <a:gd name="connsiteX1" fmla="*/ 617875 w 2048817"/>
              <a:gd name="connsiteY1" fmla="*/ 1636449 h 1872016"/>
              <a:gd name="connsiteX2" fmla="*/ 1198035 w 2048817"/>
              <a:gd name="connsiteY2" fmla="*/ 1573484 h 1872016"/>
              <a:gd name="connsiteX3" fmla="*/ 1486928 w 2048817"/>
              <a:gd name="connsiteY3" fmla="*/ 1447459 h 1872016"/>
              <a:gd name="connsiteX4" fmla="*/ 1604458 w 2048817"/>
              <a:gd name="connsiteY4" fmla="*/ 1235195 h 1872016"/>
              <a:gd name="connsiteX5" fmla="*/ 1735276 w 2048817"/>
              <a:gd name="connsiteY5" fmla="*/ 600969 h 1872016"/>
              <a:gd name="connsiteX6" fmla="*/ 1865732 w 2048817"/>
              <a:gd name="connsiteY6" fmla="*/ 123834 h 1872016"/>
              <a:gd name="connsiteX7" fmla="*/ 2047476 w 2048817"/>
              <a:gd name="connsiteY7" fmla="*/ 118085 h 1872016"/>
              <a:gd name="connsiteX8" fmla="*/ 1751789 w 2048817"/>
              <a:gd name="connsiteY8" fmla="*/ 1681796 h 1872016"/>
              <a:gd name="connsiteX9" fmla="*/ 1335104 w 2048817"/>
              <a:gd name="connsiteY9" fmla="*/ 1838301 h 1872016"/>
              <a:gd name="connsiteX10" fmla="*/ 748489 w 2048817"/>
              <a:gd name="connsiteY10" fmla="*/ 1861978 h 1872016"/>
              <a:gd name="connsiteX11" fmla="*/ 782 w 2048817"/>
              <a:gd name="connsiteY11" fmla="*/ 1710101 h 1872016"/>
              <a:gd name="connsiteX0" fmla="*/ 782 w 2048817"/>
              <a:gd name="connsiteY0" fmla="*/ 1710101 h 1864174"/>
              <a:gd name="connsiteX1" fmla="*/ 617875 w 2048817"/>
              <a:gd name="connsiteY1" fmla="*/ 1636449 h 1864174"/>
              <a:gd name="connsiteX2" fmla="*/ 1198035 w 2048817"/>
              <a:gd name="connsiteY2" fmla="*/ 1573484 h 1864174"/>
              <a:gd name="connsiteX3" fmla="*/ 1486928 w 2048817"/>
              <a:gd name="connsiteY3" fmla="*/ 1447459 h 1864174"/>
              <a:gd name="connsiteX4" fmla="*/ 1604458 w 2048817"/>
              <a:gd name="connsiteY4" fmla="*/ 1235195 h 1864174"/>
              <a:gd name="connsiteX5" fmla="*/ 1735276 w 2048817"/>
              <a:gd name="connsiteY5" fmla="*/ 600969 h 1864174"/>
              <a:gd name="connsiteX6" fmla="*/ 1865732 w 2048817"/>
              <a:gd name="connsiteY6" fmla="*/ 123834 h 1864174"/>
              <a:gd name="connsiteX7" fmla="*/ 2047476 w 2048817"/>
              <a:gd name="connsiteY7" fmla="*/ 118085 h 1864174"/>
              <a:gd name="connsiteX8" fmla="*/ 1751789 w 2048817"/>
              <a:gd name="connsiteY8" fmla="*/ 1681796 h 1864174"/>
              <a:gd name="connsiteX9" fmla="*/ 1362931 w 2048817"/>
              <a:gd name="connsiteY9" fmla="*/ 1792161 h 1864174"/>
              <a:gd name="connsiteX10" fmla="*/ 748489 w 2048817"/>
              <a:gd name="connsiteY10" fmla="*/ 1861978 h 1864174"/>
              <a:gd name="connsiteX11" fmla="*/ 782 w 2048817"/>
              <a:gd name="connsiteY11" fmla="*/ 1710101 h 1864174"/>
              <a:gd name="connsiteX0" fmla="*/ 680 w 2048715"/>
              <a:gd name="connsiteY0" fmla="*/ 1710101 h 1829860"/>
              <a:gd name="connsiteX1" fmla="*/ 617773 w 2048715"/>
              <a:gd name="connsiteY1" fmla="*/ 1636449 h 1829860"/>
              <a:gd name="connsiteX2" fmla="*/ 1197933 w 2048715"/>
              <a:gd name="connsiteY2" fmla="*/ 1573484 h 1829860"/>
              <a:gd name="connsiteX3" fmla="*/ 1486826 w 2048715"/>
              <a:gd name="connsiteY3" fmla="*/ 1447459 h 1829860"/>
              <a:gd name="connsiteX4" fmla="*/ 1604356 w 2048715"/>
              <a:gd name="connsiteY4" fmla="*/ 1235195 h 1829860"/>
              <a:gd name="connsiteX5" fmla="*/ 1735174 w 2048715"/>
              <a:gd name="connsiteY5" fmla="*/ 600969 h 1829860"/>
              <a:gd name="connsiteX6" fmla="*/ 1865630 w 2048715"/>
              <a:gd name="connsiteY6" fmla="*/ 123834 h 1829860"/>
              <a:gd name="connsiteX7" fmla="*/ 2047374 w 2048715"/>
              <a:gd name="connsiteY7" fmla="*/ 118085 h 1829860"/>
              <a:gd name="connsiteX8" fmla="*/ 1751687 w 2048715"/>
              <a:gd name="connsiteY8" fmla="*/ 1681796 h 1829860"/>
              <a:gd name="connsiteX9" fmla="*/ 1362829 w 2048715"/>
              <a:gd name="connsiteY9" fmla="*/ 1792161 h 1829860"/>
              <a:gd name="connsiteX10" fmla="*/ 739231 w 2048715"/>
              <a:gd name="connsiteY10" fmla="*/ 1824994 h 1829860"/>
              <a:gd name="connsiteX11" fmla="*/ 680 w 2048715"/>
              <a:gd name="connsiteY11" fmla="*/ 1710101 h 1829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48715" h="1829860">
                <a:moveTo>
                  <a:pt x="680" y="1710101"/>
                </a:moveTo>
                <a:cubicBezTo>
                  <a:pt x="-19563" y="1678677"/>
                  <a:pt x="417702" y="1665891"/>
                  <a:pt x="617773" y="1636449"/>
                </a:cubicBezTo>
                <a:cubicBezTo>
                  <a:pt x="821413" y="1621645"/>
                  <a:pt x="1053091" y="1604982"/>
                  <a:pt x="1197933" y="1573484"/>
                </a:cubicBezTo>
                <a:cubicBezTo>
                  <a:pt x="1342775" y="1541986"/>
                  <a:pt x="1419089" y="1503841"/>
                  <a:pt x="1486826" y="1447459"/>
                </a:cubicBezTo>
                <a:cubicBezTo>
                  <a:pt x="1554563" y="1391078"/>
                  <a:pt x="1559384" y="1370621"/>
                  <a:pt x="1604356" y="1235195"/>
                </a:cubicBezTo>
                <a:cubicBezTo>
                  <a:pt x="1649328" y="1099769"/>
                  <a:pt x="1693763" y="750778"/>
                  <a:pt x="1735174" y="600969"/>
                </a:cubicBezTo>
                <a:cubicBezTo>
                  <a:pt x="1776586" y="451160"/>
                  <a:pt x="1813597" y="204315"/>
                  <a:pt x="1865630" y="123834"/>
                </a:cubicBezTo>
                <a:cubicBezTo>
                  <a:pt x="1917663" y="43353"/>
                  <a:pt x="2064230" y="-106158"/>
                  <a:pt x="2047374" y="118085"/>
                </a:cubicBezTo>
                <a:cubicBezTo>
                  <a:pt x="2030518" y="342328"/>
                  <a:pt x="1813934" y="1624954"/>
                  <a:pt x="1751687" y="1681796"/>
                </a:cubicBezTo>
                <a:cubicBezTo>
                  <a:pt x="1689440" y="1738638"/>
                  <a:pt x="1530046" y="1762131"/>
                  <a:pt x="1362829" y="1792161"/>
                </a:cubicBezTo>
                <a:cubicBezTo>
                  <a:pt x="1195612" y="1822191"/>
                  <a:pt x="966256" y="1838671"/>
                  <a:pt x="739231" y="1824994"/>
                </a:cubicBezTo>
                <a:cubicBezTo>
                  <a:pt x="512206" y="1811317"/>
                  <a:pt x="20923" y="1741525"/>
                  <a:pt x="680" y="1710101"/>
                </a:cubicBezTo>
                <a:close/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25 CuadroTexto"/>
          <p:cNvSpPr txBox="1"/>
          <p:nvPr/>
        </p:nvSpPr>
        <p:spPr>
          <a:xfrm>
            <a:off x="7818438" y="2259013"/>
            <a:ext cx="1211262" cy="73818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050" u="sng" dirty="0">
                <a:latin typeface="Arial" pitchFamily="34" charset="0"/>
              </a:rPr>
              <a:t>Region where there is no gain in using the flag A mechanism</a:t>
            </a:r>
          </a:p>
        </p:txBody>
      </p:sp>
      <p:cxnSp>
        <p:nvCxnSpPr>
          <p:cNvPr id="17" name="16 Conector recto de flecha"/>
          <p:cNvCxnSpPr>
            <a:stCxn id="26" idx="1"/>
          </p:cNvCxnSpPr>
          <p:nvPr/>
        </p:nvCxnSpPr>
        <p:spPr>
          <a:xfrm flipH="1">
            <a:off x="7019925" y="2627313"/>
            <a:ext cx="798513" cy="3429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7" name="20 CuadroTexto"/>
          <p:cNvSpPr txBox="1">
            <a:spLocks noChangeArrowheads="1"/>
          </p:cNvSpPr>
          <p:nvPr/>
        </p:nvSpPr>
        <p:spPr bwMode="auto">
          <a:xfrm>
            <a:off x="4613275" y="908050"/>
            <a:ext cx="31273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100" u="sng"/>
              <a:t>Awareness of multicast activity</a:t>
            </a:r>
            <a:r>
              <a:rPr lang="en-US" sz="1100"/>
              <a:t>: only MNs with active subscriptions are queried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Tema de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a de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2123</TotalTime>
  <Words>549</Words>
  <Application>Microsoft Office PowerPoint</Application>
  <PresentationFormat>On-screen Show (4:3)</PresentationFormat>
  <Paragraphs>56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Tema de Office</vt:lpstr>
      <vt:lpstr>Discussion on MN multicast activity tracking </vt:lpstr>
      <vt:lpstr>Rationale</vt:lpstr>
      <vt:lpstr>Storage of tracking information</vt:lpstr>
      <vt:lpstr>Signaling</vt:lpstr>
      <vt:lpstr>Potential signaling load savings (case study: draf-ietf-handover-optimization)</vt:lpstr>
    </vt:vector>
  </TitlesOfParts>
  <Company>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draft-ietf-multimob-fast-handover-01</dc:title>
  <dc:creator>LMContreras</dc:creator>
  <cp:lastModifiedBy>Huawei</cp:lastModifiedBy>
  <cp:revision>71</cp:revision>
  <dcterms:created xsi:type="dcterms:W3CDTF">2011-07-14T08:45:58Z</dcterms:created>
  <dcterms:modified xsi:type="dcterms:W3CDTF">2013-07-31T15:05:28Z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1375283091</vt:lpwstr>
  </property>
  <property fmtid="{D5CDD505-2E9C-101B-9397-08002B2CF9AE}" pid="3" name="_ms_pID_725343">
    <vt:lpwstr>(2)TG0N5vi/jQk7TTHatYuGNYF3x04cS1ivpAsS0iVvIjHSGhl863tcPKL3ur0c41eEfqewLeOcCf3UdjTFJu4riR4iYNB5swciR7aCd8evCWJKiYvmZ72GhAcddMxlmtPQkUuJzdrnDo5FtNOPJn1xK6TGziMBozFbINCNj5NN47zBcEuq17Ku7GZ/vFSnHfMp6rTbmFhdeqLiQjksQHtN7ZKhMCLvCJpTf8hBhkDMALUH4+BQ</vt:lpwstr>
  </property>
  <property fmtid="{D5CDD505-2E9C-101B-9397-08002B2CF9AE}" pid="4" name="_ms_pID_7253431">
    <vt:lpwstr>9JJJjdC5+TfmuzIVZ2/ygBsq15ccRkRxzyXP9A==</vt:lpwstr>
  </property>
</Properties>
</file>