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5" r:id="rId2"/>
    <p:sldId id="281" r:id="rId3"/>
    <p:sldId id="276" r:id="rId4"/>
    <p:sldId id="277" r:id="rId5"/>
    <p:sldId id="278" r:id="rId6"/>
    <p:sldId id="261" r:id="rId7"/>
    <p:sldId id="257" r:id="rId8"/>
    <p:sldId id="258" r:id="rId9"/>
    <p:sldId id="279" r:id="rId10"/>
    <p:sldId id="259" r:id="rId11"/>
    <p:sldId id="260" r:id="rId12"/>
    <p:sldId id="262" r:id="rId13"/>
    <p:sldId id="263" r:id="rId14"/>
    <p:sldId id="28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C5A08-91EC-C842-A0FF-73C66C260230}" type="datetimeFigureOut">
              <a:rPr lang="en-US" smtClean="0"/>
              <a:t>05.11.13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097E9-9E76-D14A-BAF6-C13838E32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24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4BC26-BC2D-0742-8C16-15D9D8AA0D57}" type="datetimeFigureOut">
              <a:rPr lang="en-US" smtClean="0"/>
              <a:t>05.11.13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D9992-8115-0143-92D9-6CA8478AE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830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BE2E-39AA-8343-9F87-E0EEBEB5EFEE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2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EAABA-453B-B34A-8C72-6710F9A8F333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8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FF388-41EA-534F-9473-8B38A509CAB8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3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8319-F2BD-FA4E-BC9E-8936D7D9E1D9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7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9E49-9E4C-6740-B82E-11FD2C7BC1C8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1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F2713-4E0D-F84F-89D0-92309128C833}" type="datetime1">
              <a:rPr lang="Zyyy" smtClean="0"/>
              <a:t>05.11.13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8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78EA-49B4-F345-A39A-B5929B7C9F52}" type="datetime1">
              <a:rPr lang="Zyyy" smtClean="0"/>
              <a:t>05.11.13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9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259E-5426-C947-A1F0-8578BE17443C}" type="datetime1">
              <a:rPr lang="Zyyy" smtClean="0"/>
              <a:t>05.11.13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1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036D-E797-8B43-9F8F-4851589C48FE}" type="datetime1">
              <a:rPr lang="Zyyy" smtClean="0"/>
              <a:t>05.11.13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E44BF-E12B-A148-BF40-1CA90E0E8CEE}" type="datetime1">
              <a:rPr lang="Zyyy" smtClean="0"/>
              <a:t>05.11.13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5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3464-7159-F74B-8E5F-D84507D7633A}" type="datetime1">
              <a:rPr lang="Zyyy" smtClean="0"/>
              <a:t>05.11.13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16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98958-FF00-EF49-BB40-E07C56497613}" type="datetime1">
              <a:rPr lang="Zyyy" smtClean="0"/>
              <a:t>05.11.13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2CD35-B25E-284C-9B1D-A7FE4555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6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52400" y="1499413"/>
            <a:ext cx="8866188" cy="1470025"/>
          </a:xfrm>
        </p:spPr>
        <p:txBody>
          <a:bodyPr/>
          <a:lstStyle/>
          <a:p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Coupled congestion control</a:t>
            </a:r>
            <a:b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b="1" dirty="0" smtClean="0">
                <a:latin typeface="Calibri" charset="0"/>
                <a:ea typeface="ＭＳ Ｐゴシック" charset="0"/>
                <a:cs typeface="ＭＳ Ｐゴシック" charset="0"/>
              </a:rPr>
              <a:t>for RTP media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788000" y="3230749"/>
            <a:ext cx="6400800" cy="17526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de-DE" i="1" dirty="0">
                <a:solidFill>
                  <a:schemeClr val="tx1"/>
                </a:solidFill>
              </a:rPr>
              <a:t>draft-welzl-rmcat-coupled-cc-</a:t>
            </a:r>
            <a:r>
              <a:rPr lang="de-DE" i="1" dirty="0" smtClean="0">
                <a:solidFill>
                  <a:schemeClr val="tx1"/>
                </a:solidFill>
              </a:rPr>
              <a:t>02</a:t>
            </a:r>
          </a:p>
          <a:p>
            <a:pPr algn="l">
              <a:defRPr/>
            </a:pPr>
            <a:r>
              <a:rPr lang="de-DE" sz="2400" i="1" u="sng" dirty="0" smtClean="0">
                <a:solidFill>
                  <a:schemeClr val="tx1"/>
                </a:solidFill>
              </a:rPr>
              <a:t>Michael Welzl</a:t>
            </a:r>
            <a:r>
              <a:rPr lang="de-DE" sz="2400" i="1" dirty="0" smtClean="0">
                <a:solidFill>
                  <a:schemeClr val="tx1"/>
                </a:solidFill>
              </a:rPr>
              <a:t>, </a:t>
            </a:r>
            <a:r>
              <a:rPr lang="de-DE" sz="2400" i="1" dirty="0" err="1" smtClean="0">
                <a:solidFill>
                  <a:schemeClr val="tx1"/>
                </a:solidFill>
              </a:rPr>
              <a:t>Safiqul</a:t>
            </a:r>
            <a:r>
              <a:rPr lang="de-DE" sz="2400" i="1" dirty="0" smtClean="0">
                <a:solidFill>
                  <a:schemeClr val="tx1"/>
                </a:solidFill>
              </a:rPr>
              <a:t> Islam, Stein </a:t>
            </a:r>
            <a:r>
              <a:rPr lang="de-DE" sz="2400" i="1" dirty="0" err="1" smtClean="0">
                <a:solidFill>
                  <a:schemeClr val="tx1"/>
                </a:solidFill>
              </a:rPr>
              <a:t>Gjessing</a:t>
            </a:r>
            <a:endParaRPr lang="de-DE" sz="2400" i="1" dirty="0" smtClean="0">
              <a:solidFill>
                <a:schemeClr val="tx1"/>
              </a:solidFill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5607127"/>
            <a:ext cx="2922587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5875" tIns="23812" rIns="15875" bIns="23812" anchor="ctr"/>
          <a:lstStyle/>
          <a:p>
            <a:pPr defTabSz="663575" eaLnBrk="0" hangingPunct="0">
              <a:lnSpc>
                <a:spcPts val="2600"/>
              </a:lnSpc>
              <a:tabLst>
                <a:tab pos="619125" algn="l"/>
                <a:tab pos="1247775" algn="l"/>
                <a:tab pos="1878013" algn="l"/>
                <a:tab pos="2497138" algn="l"/>
                <a:tab pos="3127375" algn="l"/>
                <a:tab pos="3756025" algn="l"/>
                <a:tab pos="4375150" algn="l"/>
              </a:tabLst>
            </a:pPr>
            <a:r>
              <a:rPr lang="de-DE" sz="2100" dirty="0" smtClean="0">
                <a:solidFill>
                  <a:srgbClr val="000000"/>
                </a:solidFill>
                <a:latin typeface="Calibri" charset="0"/>
              </a:rPr>
              <a:t>RMCAT </a:t>
            </a:r>
            <a:r>
              <a:rPr lang="de-DE" sz="2100" dirty="0">
                <a:solidFill>
                  <a:srgbClr val="000000"/>
                </a:solidFill>
                <a:latin typeface="Calibri" charset="0"/>
              </a:rPr>
              <a:t>@ </a:t>
            </a:r>
            <a:r>
              <a:rPr lang="de-DE" sz="2100" dirty="0" smtClean="0">
                <a:solidFill>
                  <a:srgbClr val="000000"/>
                </a:solidFill>
                <a:latin typeface="Calibri" charset="0"/>
              </a:rPr>
              <a:t>88th </a:t>
            </a:r>
            <a:r>
              <a:rPr lang="de-DE" sz="2100" dirty="0">
                <a:solidFill>
                  <a:srgbClr val="000000"/>
                </a:solidFill>
                <a:latin typeface="Calibri" charset="0"/>
              </a:rPr>
              <a:t>IETF Meeting</a:t>
            </a:r>
          </a:p>
          <a:p>
            <a:pPr defTabSz="663575" eaLnBrk="0" hangingPunct="0">
              <a:lnSpc>
                <a:spcPts val="2600"/>
              </a:lnSpc>
              <a:tabLst>
                <a:tab pos="619125" algn="l"/>
                <a:tab pos="1247775" algn="l"/>
                <a:tab pos="1878013" algn="l"/>
                <a:tab pos="2497138" algn="l"/>
                <a:tab pos="3127375" algn="l"/>
                <a:tab pos="3756025" algn="l"/>
                <a:tab pos="4375150" algn="l"/>
              </a:tabLst>
            </a:pPr>
            <a:r>
              <a:rPr lang="de-DE" sz="2100" dirty="0" smtClean="0">
                <a:solidFill>
                  <a:srgbClr val="000000"/>
                </a:solidFill>
                <a:latin typeface="Calibri" charset="0"/>
              </a:rPr>
              <a:t>Vancouver, BC, Canada</a:t>
            </a:r>
            <a:r>
              <a:rPr lang="de-DE" sz="2100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de-DE" sz="2100" dirty="0">
                <a:solidFill>
                  <a:srgbClr val="000000"/>
                </a:solidFill>
                <a:latin typeface="Calibri" charset="0"/>
              </a:rPr>
            </a:br>
            <a:r>
              <a:rPr lang="de-DE" sz="2100" dirty="0">
                <a:solidFill>
                  <a:srgbClr val="000000"/>
                </a:solidFill>
                <a:latin typeface="Calibri" charset="0"/>
              </a:rPr>
              <a:t>6</a:t>
            </a:r>
            <a:r>
              <a:rPr lang="de-DE" sz="2100" dirty="0" smtClean="0">
                <a:solidFill>
                  <a:srgbClr val="000000"/>
                </a:solidFill>
                <a:latin typeface="Calibri" charset="0"/>
              </a:rPr>
              <a:t> November 2013</a:t>
            </a:r>
            <a:endParaRPr lang="de-DE" sz="21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4D3A6-D6AC-2D4C-9CE4-5F65BBCE935C}" type="slidenum">
              <a:rPr lang="en-US" smtClean="0"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67200" y="5655652"/>
            <a:ext cx="4572000" cy="7497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663575" eaLnBrk="0" hangingPunct="0">
              <a:lnSpc>
                <a:spcPts val="2600"/>
              </a:lnSpc>
              <a:tabLst>
                <a:tab pos="619125" algn="l"/>
                <a:tab pos="1247775" algn="l"/>
                <a:tab pos="1878013" algn="l"/>
                <a:tab pos="2497138" algn="l"/>
                <a:tab pos="3127375" algn="l"/>
                <a:tab pos="3756025" algn="l"/>
                <a:tab pos="4375150" algn="l"/>
              </a:tabLst>
            </a:pPr>
            <a:r>
              <a:rPr lang="de-DE" dirty="0" smtClean="0">
                <a:solidFill>
                  <a:schemeClr val="accent3">
                    <a:lumMod val="50000"/>
                  </a:schemeClr>
                </a:solidFill>
                <a:latin typeface="Calibri" charset="0"/>
              </a:rPr>
              <a:t>FP7 RITE</a:t>
            </a:r>
            <a:br>
              <a:rPr lang="de-DE" dirty="0" smtClean="0">
                <a:solidFill>
                  <a:schemeClr val="accent3">
                    <a:lumMod val="50000"/>
                  </a:schemeClr>
                </a:solidFill>
                <a:latin typeface="Calibri" charset="0"/>
              </a:rPr>
            </a:b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  <a:latin typeface="Calibri" charset="0"/>
              </a:rPr>
              <a:t>Reducing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  <a:latin typeface="Calibri" charset="0"/>
              </a:rPr>
              <a:t> Internet Transport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  <a:latin typeface="Calibri" charset="0"/>
              </a:rPr>
              <a:t>Latency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65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queue length (RAP)</a:t>
            </a:r>
            <a:endParaRPr lang="en-US" dirty="0"/>
          </a:p>
        </p:txBody>
      </p:sp>
      <p:pic>
        <p:nvPicPr>
          <p:cNvPr id="4" name="Picture 3" descr="flowsavgqueu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4466" y="347774"/>
            <a:ext cx="5299364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6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loss ratio (RAP)</a:t>
            </a:r>
            <a:endParaRPr lang="en-US" dirty="0"/>
          </a:p>
        </p:txBody>
      </p:sp>
      <p:pic>
        <p:nvPicPr>
          <p:cNvPr id="5" name="Picture 4" descr="flowslossratio-fse-wf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74460" y="348605"/>
            <a:ext cx="5299364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7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going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3" y="5039071"/>
            <a:ext cx="9022605" cy="17089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Queue drains more often without FSE</a:t>
            </a:r>
          </a:p>
          <a:p>
            <a:pPr lvl="1"/>
            <a:r>
              <a:rPr lang="en-US" dirty="0" smtClean="0"/>
              <a:t>Thought behind expected benefits: coupling emulates </a:t>
            </a:r>
            <a:r>
              <a:rPr lang="en-US" i="1" dirty="0" smtClean="0"/>
              <a:t>one</a:t>
            </a:r>
            <a:r>
              <a:rPr lang="en-US" dirty="0" smtClean="0"/>
              <a:t> flow</a:t>
            </a:r>
          </a:p>
          <a:p>
            <a:pPr lvl="2"/>
            <a:r>
              <a:rPr lang="en-US" dirty="0" smtClean="0"/>
              <a:t>But, e.g.: 2 flows with rate X each; one flow halves its rate: 2X </a:t>
            </a:r>
            <a:r>
              <a:rPr lang="en-US" sz="21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1 </a:t>
            </a:r>
            <a:r>
              <a:rPr lang="en-US" dirty="0"/>
              <a:t>½</a:t>
            </a:r>
            <a:r>
              <a:rPr lang="en-US" dirty="0" smtClean="0"/>
              <a:t>X</a:t>
            </a:r>
          </a:p>
          <a:p>
            <a:pPr lvl="1"/>
            <a:r>
              <a:rPr lang="en-US" dirty="0" smtClean="0"/>
              <a:t>When flows synchronize, both halve their rate on congestion, which really halves the aggregate rate: 2X </a:t>
            </a:r>
            <a:r>
              <a:rPr lang="en-US" sz="2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</a:t>
            </a:r>
            <a:r>
              <a:rPr lang="en-US" dirty="0" smtClean="0"/>
              <a:t>1X</a:t>
            </a:r>
            <a:endParaRPr lang="en-US" dirty="0"/>
          </a:p>
        </p:txBody>
      </p:sp>
      <p:pic>
        <p:nvPicPr>
          <p:cNvPr id="5" name="Picture 4" descr="Flow3-queue-f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4660" y="505397"/>
            <a:ext cx="3894546" cy="5040000"/>
          </a:xfrm>
          <a:prstGeom prst="rect">
            <a:avLst/>
          </a:prstGeom>
        </p:spPr>
      </p:pic>
      <p:pic>
        <p:nvPicPr>
          <p:cNvPr id="6" name="Picture 5" descr="Flow3-queue-wfs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6707" y="505397"/>
            <a:ext cx="3894546" cy="504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03250" y="4588815"/>
            <a:ext cx="101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FSE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64386" y="4588815"/>
            <a:ext cx="1338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Without FSE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3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513" y="1600200"/>
            <a:ext cx="8454387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Trying to fix this  (proportionally reduce aggregate rate on congestion, but increase by delta/N)</a:t>
            </a:r>
          </a:p>
          <a:p>
            <a:pPr lvl="1"/>
            <a:r>
              <a:rPr lang="en-US" dirty="0" smtClean="0"/>
              <a:t>Some issues, e.g. slow start</a:t>
            </a:r>
          </a:p>
          <a:p>
            <a:pPr lvl="1"/>
            <a:endParaRPr lang="en-US" dirty="0"/>
          </a:p>
          <a:p>
            <a:r>
              <a:rPr lang="en-US" dirty="0"/>
              <a:t>Why do </a:t>
            </a:r>
            <a:r>
              <a:rPr lang="en-US" u="sng" dirty="0"/>
              <a:t>we</a:t>
            </a:r>
            <a:r>
              <a:rPr lang="en-US" dirty="0"/>
              <a:t> have these problems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Because all papers on RFC2140 etc. </a:t>
            </a:r>
            <a:r>
              <a:rPr lang="en-US" dirty="0" smtClean="0"/>
              <a:t>did not focus on reducing queuing delay</a:t>
            </a:r>
            <a:endParaRPr lang="en-US" dirty="0"/>
          </a:p>
          <a:p>
            <a:pPr lvl="1"/>
            <a:r>
              <a:rPr lang="en-US" dirty="0"/>
              <a:t>RFC2140 </a:t>
            </a:r>
            <a:r>
              <a:rPr lang="en-US" dirty="0" err="1" smtClean="0"/>
              <a:t>cwnd</a:t>
            </a:r>
            <a:r>
              <a:rPr lang="en-US" dirty="0" smtClean="0"/>
              <a:t> sharing probably has the </a:t>
            </a:r>
            <a:r>
              <a:rPr lang="en-US" dirty="0"/>
              <a:t>same </a:t>
            </a:r>
            <a:r>
              <a:rPr lang="en-US" dirty="0" smtClean="0"/>
              <a:t>problem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1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9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State Exchange (FSE)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509630" y="4156765"/>
            <a:ext cx="1203048" cy="100269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662626" y="2499160"/>
            <a:ext cx="931062" cy="2802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662626" y="2972841"/>
            <a:ext cx="931062" cy="2802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2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662626" y="4648724"/>
            <a:ext cx="931062" cy="2802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509630" y="2500482"/>
            <a:ext cx="1203048" cy="100269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SBD</a:t>
            </a:r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 rot="16200000" flipV="1">
            <a:off x="2759407" y="3627619"/>
            <a:ext cx="653589" cy="40470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662626" y="3409939"/>
            <a:ext cx="931062" cy="2802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3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662626" y="3876475"/>
            <a:ext cx="931062" cy="2802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4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019531" y="2274126"/>
            <a:ext cx="13229" cy="27914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1"/>
          </p:cNvCxnSpPr>
          <p:nvPr/>
        </p:nvCxnSpPr>
        <p:spPr>
          <a:xfrm flipH="1">
            <a:off x="5019531" y="2639305"/>
            <a:ext cx="643095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719689" y="2779450"/>
            <a:ext cx="1299842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732918" y="4532657"/>
            <a:ext cx="1299842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2"/>
            <a:endCxn id="7" idx="0"/>
          </p:cNvCxnSpPr>
          <p:nvPr/>
        </p:nvCxnSpPr>
        <p:spPr>
          <a:xfrm>
            <a:off x="6128157" y="4156765"/>
            <a:ext cx="0" cy="491959"/>
          </a:xfrm>
          <a:prstGeom prst="straightConnector1">
            <a:avLst/>
          </a:prstGeom>
          <a:ln w="38100" cmpd="sng"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013195" y="3109225"/>
            <a:ext cx="643095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019531" y="3569325"/>
            <a:ext cx="643095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006304" y="4015724"/>
            <a:ext cx="643095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006304" y="4809512"/>
            <a:ext cx="643095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44CE-DB92-034F-903A-F9AFB1FA073A}" type="slidenum">
              <a:rPr lang="en-US" smtClean="0"/>
              <a:t>2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20880" y="2669342"/>
            <a:ext cx="2189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Hoping to have a</a:t>
            </a:r>
            <a:br>
              <a:rPr lang="en-US" dirty="0" smtClean="0"/>
            </a:br>
            <a:r>
              <a:rPr lang="en-US" dirty="0" smtClean="0"/>
              <a:t>draft by the next IETF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864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version: only passive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469945"/>
            <a:ext cx="8229600" cy="21172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Goal: </a:t>
            </a:r>
            <a:r>
              <a:rPr lang="en-US" sz="2400" u="sng" dirty="0" smtClean="0"/>
              <a:t>Minimal change to existing CC</a:t>
            </a:r>
            <a:endParaRPr lang="en-US" sz="2400" dirty="0" smtClean="0"/>
          </a:p>
          <a:p>
            <a:pPr lvl="1"/>
            <a:r>
              <a:rPr lang="en-US" sz="2000" dirty="0" smtClean="0"/>
              <a:t>each time it updates its sending rate (</a:t>
            </a:r>
            <a:r>
              <a:rPr lang="en-US" sz="2000" dirty="0" err="1" smtClean="0"/>
              <a:t>New_CR</a:t>
            </a:r>
            <a:r>
              <a:rPr lang="en-US" sz="2000" dirty="0" smtClean="0"/>
              <a:t>), the flow calls update (</a:t>
            </a:r>
            <a:r>
              <a:rPr lang="en-US" sz="2000" dirty="0" err="1" smtClean="0"/>
              <a:t>New_CR</a:t>
            </a:r>
            <a:r>
              <a:rPr lang="en-US" sz="2000" dirty="0" smtClean="0"/>
              <a:t>, </a:t>
            </a:r>
            <a:r>
              <a:rPr lang="en-US" sz="2000" dirty="0" err="1" smtClean="0"/>
              <a:t>New_DR</a:t>
            </a:r>
            <a:r>
              <a:rPr lang="en-US" sz="2000" dirty="0" smtClean="0"/>
              <a:t>), and gets the new rate</a:t>
            </a:r>
          </a:p>
          <a:p>
            <a:pPr lvl="1"/>
            <a:r>
              <a:rPr lang="en-US" sz="2000" dirty="0" smtClean="0"/>
              <a:t>Complicates the FSE algorithm and resulting dynamics (e.g. need dampening to avoid overshoot by slowly-reacting flows)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873980" y="3849594"/>
            <a:ext cx="1203048" cy="252424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FSE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026977" y="3859250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1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026976" y="4760372"/>
            <a:ext cx="931062" cy="49145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</a:t>
            </a:r>
            <a:r>
              <a:rPr lang="en-US" dirty="0"/>
              <a:t>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077028" y="3992330"/>
            <a:ext cx="1936722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92507" y="5423812"/>
            <a:ext cx="0" cy="417103"/>
          </a:xfrm>
          <a:prstGeom prst="straightConnector1">
            <a:avLst/>
          </a:prstGeom>
          <a:ln w="38100" cmpd="sng"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077028" y="4919759"/>
            <a:ext cx="1949949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077027" y="6040878"/>
            <a:ext cx="1936723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59484" y="3622998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chemeClr val="accent5"/>
                </a:solidFill>
              </a:rPr>
              <a:t>Update_rate</a:t>
            </a:r>
            <a:r>
              <a:rPr lang="en-US" sz="1050" b="1" dirty="0" smtClean="0">
                <a:solidFill>
                  <a:schemeClr val="accent5"/>
                </a:solidFill>
              </a:rPr>
              <a:t>()</a:t>
            </a:r>
            <a:endParaRPr lang="en-US" sz="1050" b="1" dirty="0">
              <a:solidFill>
                <a:schemeClr val="accent5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090255" y="4171316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026977" y="5946052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272711" y="4172303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4090255" y="5143964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4090255" y="6279447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59484" y="5183653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59484" y="6320919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59484" y="4580494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Update_rate</a:t>
            </a:r>
            <a:r>
              <a:rPr lang="en-US" sz="1050" b="1" dirty="0" smtClean="0">
                <a:solidFill>
                  <a:srgbClr val="21449B"/>
                </a:solidFill>
              </a:rPr>
              <a:t>()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59484" y="5713957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Update_rate</a:t>
            </a:r>
            <a:r>
              <a:rPr lang="en-US" sz="1050" b="1" dirty="0" smtClean="0">
                <a:solidFill>
                  <a:srgbClr val="21449B"/>
                </a:solidFill>
              </a:rPr>
              <a:t>()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5256" y="3985541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Store Information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94280" y="4814321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Calculate Rates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44CE-DB92-034F-903A-F9AFB1FA07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99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2" grpId="0"/>
      <p:bldP spid="33" grpId="0"/>
      <p:bldP spid="34" grpId="0"/>
      <p:bldP spid="35" grpId="0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added: FSE - 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56"/>
            <a:ext cx="8229600" cy="86263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Actively initiates communication will all the flows</a:t>
            </a:r>
          </a:p>
          <a:p>
            <a:pPr lvl="1"/>
            <a:r>
              <a:rPr lang="en-US" dirty="0" smtClean="0"/>
              <a:t>Perhaps harder to use, but simpler algorithm and “nicer” resulting dynamics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73980" y="3260753"/>
            <a:ext cx="1203048" cy="252424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26977" y="3270409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26976" y="4171531"/>
            <a:ext cx="931062" cy="49145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</a:t>
            </a:r>
            <a:r>
              <a:rPr lang="en-US" dirty="0"/>
              <a:t>2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77028" y="3403489"/>
            <a:ext cx="1936722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492507" y="4834971"/>
            <a:ext cx="0" cy="417103"/>
          </a:xfrm>
          <a:prstGeom prst="straightConnector1">
            <a:avLst/>
          </a:prstGeom>
          <a:ln w="38100" cmpd="sng"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59484" y="3034157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chemeClr val="accent5"/>
                </a:solidFill>
              </a:rPr>
              <a:t>Update_rate</a:t>
            </a:r>
            <a:r>
              <a:rPr lang="en-US" sz="1050" b="1" dirty="0" smtClean="0">
                <a:solidFill>
                  <a:schemeClr val="accent5"/>
                </a:solidFill>
              </a:rPr>
              <a:t>()</a:t>
            </a:r>
            <a:endParaRPr lang="en-US" sz="1050" b="1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090255" y="3582475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026977" y="5357211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72711" y="3583462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077028" y="4415717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077028" y="5551200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72711" y="4536026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2711" y="5658040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4280" y="3404099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Store Information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63304" y="4232879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Calculate Rates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44CE-DB92-034F-903A-F9AFB1FA07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3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7" grpId="0"/>
      <p:bldP spid="18" grpId="0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added: FSE - Active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56"/>
            <a:ext cx="8229600" cy="86263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Actively initiates communication will all the flows</a:t>
            </a:r>
          </a:p>
          <a:p>
            <a:pPr lvl="1"/>
            <a:r>
              <a:rPr lang="en-US" dirty="0"/>
              <a:t>Perhaps harder to use, but simpler algorithm and “nicer” resulting dynamics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73980" y="3260753"/>
            <a:ext cx="1203048" cy="252424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FSE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26977" y="3270409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26976" y="4171531"/>
            <a:ext cx="931062" cy="49145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</a:t>
            </a:r>
            <a:r>
              <a:rPr lang="en-US" dirty="0"/>
              <a:t>2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77028" y="4232879"/>
            <a:ext cx="1936722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492507" y="4834971"/>
            <a:ext cx="0" cy="417103"/>
          </a:xfrm>
          <a:prstGeom prst="straightConnector1">
            <a:avLst/>
          </a:prstGeom>
          <a:ln w="38100" cmpd="sng"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72711" y="3917615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chemeClr val="accent5"/>
                </a:solidFill>
              </a:rPr>
              <a:t>Update_rate</a:t>
            </a:r>
            <a:r>
              <a:rPr lang="en-US" sz="1050" b="1" dirty="0" smtClean="0">
                <a:solidFill>
                  <a:schemeClr val="accent5"/>
                </a:solidFill>
              </a:rPr>
              <a:t>()</a:t>
            </a:r>
            <a:endParaRPr lang="en-US" sz="1050" b="1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090255" y="3582475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026977" y="5357211"/>
            <a:ext cx="931062" cy="4277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 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72711" y="3583462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077028" y="4415717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077028" y="5551200"/>
            <a:ext cx="1936722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72711" y="4536026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2711" y="5658040"/>
            <a:ext cx="1754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>
                <a:solidFill>
                  <a:srgbClr val="21449B"/>
                </a:solidFill>
              </a:rPr>
              <a:t>New_Rate</a:t>
            </a:r>
            <a:endParaRPr lang="en-US" sz="1050" b="1" dirty="0">
              <a:solidFill>
                <a:srgbClr val="21449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280" y="3404099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Store Information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63304" y="4232879"/>
            <a:ext cx="21838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Calculate Rates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844CE-DB92-034F-903A-F9AFB1FA07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67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7" grpId="0"/>
      <p:bldP spid="18" grpId="0"/>
      <p:bldP spid="9" grpId="0" animBg="1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1248" cy="50186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Every </a:t>
            </a:r>
            <a:r>
              <a:rPr lang="en-US" dirty="0"/>
              <a:t>time the congestion controller of </a:t>
            </a:r>
            <a:r>
              <a:rPr lang="en-US" dirty="0" smtClean="0"/>
              <a:t>a flow determines a </a:t>
            </a:r>
            <a:r>
              <a:rPr lang="en-US" dirty="0"/>
              <a:t>new sending rate CC_R, the flow calls </a:t>
            </a:r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Updates the sum of all rates, calculates </a:t>
            </a:r>
            <a:r>
              <a:rPr lang="en-US" dirty="0"/>
              <a:t>the sending rates for all the flows </a:t>
            </a:r>
            <a:r>
              <a:rPr lang="en-US" u="sng" dirty="0" smtClean="0"/>
              <a:t>and </a:t>
            </a:r>
            <a:r>
              <a:rPr lang="en-US" u="sng" dirty="0"/>
              <a:t>distributes </a:t>
            </a:r>
            <a:r>
              <a:rPr lang="en-US" u="sng" dirty="0" smtClean="0"/>
              <a:t>them to all registered flows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Essentially all that is left in this version:</a:t>
            </a:r>
          </a:p>
          <a:p>
            <a:pPr marL="400050" lvl="1" indent="0">
              <a:buNone/>
            </a:pPr>
            <a:r>
              <a:rPr lang="en-US" sz="2300" dirty="0" smtClean="0">
                <a:latin typeface="Courier"/>
                <a:cs typeface="Courier"/>
              </a:rPr>
              <a:t>for </a:t>
            </a:r>
            <a:r>
              <a:rPr lang="en-US" sz="2300" dirty="0">
                <a:latin typeface="Courier"/>
                <a:cs typeface="Courier"/>
              </a:rPr>
              <a:t>all flows </a:t>
            </a:r>
            <a:r>
              <a:rPr lang="en-US" sz="2300" dirty="0" err="1">
                <a:latin typeface="Courier"/>
                <a:cs typeface="Courier"/>
              </a:rPr>
              <a:t>i</a:t>
            </a:r>
            <a:r>
              <a:rPr lang="en-US" sz="2300" dirty="0">
                <a:latin typeface="Courier"/>
                <a:cs typeface="Courier"/>
              </a:rPr>
              <a:t> in FG do</a:t>
            </a:r>
          </a:p>
          <a:p>
            <a:pPr marL="400050" lvl="1" indent="0">
              <a:buNone/>
            </a:pPr>
            <a:r>
              <a:rPr lang="en-US" sz="2300" dirty="0">
                <a:latin typeface="Courier"/>
                <a:cs typeface="Courier"/>
              </a:rPr>
              <a:t>	</a:t>
            </a:r>
            <a:r>
              <a:rPr lang="en-US" sz="2300" dirty="0" smtClean="0">
                <a:latin typeface="Courier"/>
                <a:cs typeface="Courier"/>
              </a:rPr>
              <a:t>	FSE_R</a:t>
            </a:r>
            <a:r>
              <a:rPr lang="en-US" sz="2300" dirty="0">
                <a:latin typeface="Courier"/>
                <a:cs typeface="Courier"/>
              </a:rPr>
              <a:t>(</a:t>
            </a:r>
            <a:r>
              <a:rPr lang="en-US" sz="2300" dirty="0" err="1">
                <a:latin typeface="Courier"/>
                <a:cs typeface="Courier"/>
              </a:rPr>
              <a:t>i</a:t>
            </a:r>
            <a:r>
              <a:rPr lang="en-US" sz="2300" dirty="0">
                <a:latin typeface="Courier"/>
                <a:cs typeface="Courier"/>
              </a:rPr>
              <a:t>) = (P(</a:t>
            </a:r>
            <a:r>
              <a:rPr lang="en-US" sz="2300" dirty="0" err="1">
                <a:latin typeface="Courier"/>
                <a:cs typeface="Courier"/>
              </a:rPr>
              <a:t>i</a:t>
            </a:r>
            <a:r>
              <a:rPr lang="en-US" sz="2300" dirty="0">
                <a:latin typeface="Courier"/>
                <a:cs typeface="Courier"/>
              </a:rPr>
              <a:t>)*S_CR)/</a:t>
            </a:r>
            <a:r>
              <a:rPr lang="en-US" sz="2300" dirty="0" smtClean="0">
                <a:latin typeface="Courier"/>
                <a:cs typeface="Courier"/>
              </a:rPr>
              <a:t>S_P</a:t>
            </a:r>
          </a:p>
          <a:p>
            <a:pPr marL="400050" lvl="1" indent="0">
              <a:buNone/>
            </a:pPr>
            <a:r>
              <a:rPr lang="en-US" sz="2300" dirty="0" smtClean="0">
                <a:latin typeface="Courier"/>
                <a:cs typeface="Courier"/>
              </a:rPr>
              <a:t>		send </a:t>
            </a:r>
            <a:r>
              <a:rPr lang="en-US" sz="2300" dirty="0">
                <a:latin typeface="Courier"/>
                <a:cs typeface="Courier"/>
              </a:rPr>
              <a:t>FSE_R(</a:t>
            </a:r>
            <a:r>
              <a:rPr lang="en-US" sz="2300" dirty="0" err="1">
                <a:latin typeface="Courier"/>
                <a:cs typeface="Courier"/>
              </a:rPr>
              <a:t>i</a:t>
            </a:r>
            <a:r>
              <a:rPr lang="en-US" sz="2300" dirty="0">
                <a:latin typeface="Courier"/>
                <a:cs typeface="Courier"/>
              </a:rPr>
              <a:t>) to the flow </a:t>
            </a:r>
            <a:r>
              <a:rPr lang="en-US" sz="2300" dirty="0" smtClean="0">
                <a:latin typeface="Courier"/>
                <a:cs typeface="Courier"/>
              </a:rPr>
              <a:t>I</a:t>
            </a:r>
            <a:endParaRPr lang="en-US" sz="2300" dirty="0">
              <a:latin typeface="Courier"/>
              <a:cs typeface="Courier"/>
            </a:endParaRPr>
          </a:p>
          <a:p>
            <a:pPr marL="400050" lvl="1" indent="0">
              <a:buNone/>
            </a:pPr>
            <a:r>
              <a:rPr lang="en-US" sz="2300" dirty="0" smtClean="0">
                <a:latin typeface="Courier"/>
                <a:cs typeface="Courier"/>
              </a:rPr>
              <a:t>end for</a:t>
            </a:r>
          </a:p>
          <a:p>
            <a:pPr marL="400050" lvl="1" indent="0">
              <a:buNone/>
            </a:pPr>
            <a:endParaRPr lang="en-US" sz="2100" dirty="0">
              <a:latin typeface="Courier"/>
              <a:cs typeface="Courier"/>
            </a:endParaRPr>
          </a:p>
          <a:p>
            <a:pPr marL="457200" indent="-457200"/>
            <a:r>
              <a:rPr lang="en-US" dirty="0"/>
              <a:t>Designed </a:t>
            </a:r>
            <a:r>
              <a:rPr lang="en-US" dirty="0" smtClean="0"/>
              <a:t>to be as simple as possible</a:t>
            </a:r>
          </a:p>
          <a:p>
            <a:pPr marL="857250" lvl="1" indent="-457200"/>
            <a:r>
              <a:rPr lang="en-US" dirty="0" smtClean="0"/>
              <a:t>Lacks 1 feature (to be included in the next version): immediately using the capacity freed by application-limited flows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3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behavior: Rate Adaptation Protocol RAP ( = rate-based AIMD)</a:t>
            </a:r>
            <a:endParaRPr lang="en-US" dirty="0"/>
          </a:p>
        </p:txBody>
      </p:sp>
      <p:pic>
        <p:nvPicPr>
          <p:cNvPr id="4" name="Picture 3" descr="rap-2flows-f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1" y="2110005"/>
            <a:ext cx="3894545" cy="5040000"/>
          </a:xfrm>
          <a:prstGeom prst="rect">
            <a:avLst/>
          </a:prstGeom>
        </p:spPr>
      </p:pic>
      <p:pic>
        <p:nvPicPr>
          <p:cNvPr id="5" name="Picture 4" descr="rap-2flows-wfs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8594" y="2110005"/>
            <a:ext cx="3894545" cy="504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36450" y="6392612"/>
            <a:ext cx="101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FSE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13786" y="6392612"/>
            <a:ext cx="1338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Without FSE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0855" y="1687708"/>
            <a:ext cx="8229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All simulations in this presentation:</a:t>
            </a:r>
            <a:br>
              <a:rPr lang="en-US" sz="2400" dirty="0" smtClean="0"/>
            </a:br>
            <a:r>
              <a:rPr lang="en-US" sz="2400" dirty="0" smtClean="0"/>
              <a:t>Dumbbell </a:t>
            </a:r>
            <a:r>
              <a:rPr lang="en-US" sz="2400" dirty="0"/>
              <a:t>topology with bottleneck 10Mb, </a:t>
            </a:r>
            <a:r>
              <a:rPr lang="en-US" sz="2400" dirty="0" smtClean="0"/>
              <a:t>1 BDP (13 packets) </a:t>
            </a:r>
            <a:r>
              <a:rPr lang="en-US" sz="2400" dirty="0"/>
              <a:t>d</a:t>
            </a:r>
            <a:r>
              <a:rPr lang="en-US" sz="2400" dirty="0" smtClean="0"/>
              <a:t>rop </a:t>
            </a:r>
            <a:r>
              <a:rPr lang="en-US" sz="2400" dirty="0"/>
              <a:t>tail </a:t>
            </a:r>
            <a:r>
              <a:rPr lang="en-US" sz="2400" dirty="0" smtClean="0"/>
              <a:t>queue,</a:t>
            </a:r>
            <a:r>
              <a:rPr lang="en-US" sz="2400" dirty="0"/>
              <a:t> </a:t>
            </a:r>
            <a:r>
              <a:rPr lang="en-US" sz="2400" dirty="0" smtClean="0"/>
              <a:t>RTT </a:t>
            </a:r>
            <a:r>
              <a:rPr lang="en-US" sz="2400" dirty="0"/>
              <a:t>= 10 </a:t>
            </a:r>
            <a:r>
              <a:rPr lang="en-US" sz="2400" dirty="0" err="1" smtClean="0"/>
              <a:t>ms</a:t>
            </a:r>
            <a:r>
              <a:rPr lang="en-US" sz="2400" dirty="0" smtClean="0"/>
              <a:t>, duration 300 seconds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26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behavior: TFRC</a:t>
            </a:r>
            <a:endParaRPr lang="en-US" dirty="0"/>
          </a:p>
        </p:txBody>
      </p:sp>
      <p:pic>
        <p:nvPicPr>
          <p:cNvPr id="4" name="Picture 3" descr="tfrc-2flows-f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7266" y="1435011"/>
            <a:ext cx="3894546" cy="5040000"/>
          </a:xfrm>
          <a:prstGeom prst="rect">
            <a:avLst/>
          </a:prstGeom>
        </p:spPr>
      </p:pic>
      <p:pic>
        <p:nvPicPr>
          <p:cNvPr id="5" name="Picture 4" descr="tfrc-2flows-wfs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9339" y="1435011"/>
            <a:ext cx="3894546" cy="504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36450" y="5750827"/>
            <a:ext cx="101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 FSE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13786" y="5750827"/>
            <a:ext cx="1338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Without FSE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4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807" y="1600200"/>
            <a:ext cx="8856597" cy="5131223"/>
          </a:xfrm>
        </p:spPr>
        <p:txBody>
          <a:bodyPr>
            <a:noAutofit/>
          </a:bodyPr>
          <a:lstStyle/>
          <a:p>
            <a:r>
              <a:rPr lang="en-US" sz="2400" u="sng" dirty="0"/>
              <a:t>Charter</a:t>
            </a:r>
            <a:r>
              <a:rPr lang="en-US" sz="2400" u="sng" dirty="0" smtClean="0"/>
              <a:t>:</a:t>
            </a:r>
            <a:br>
              <a:rPr lang="en-US" sz="2400" u="sng" dirty="0" smtClean="0"/>
            </a:br>
            <a:r>
              <a:rPr lang="en-US" sz="2400" dirty="0" smtClean="0"/>
              <a:t>“Develop </a:t>
            </a:r>
            <a:r>
              <a:rPr lang="en-US" sz="2400" dirty="0"/>
              <a:t>a mechanism for identifying shared bottlenecks between groups </a:t>
            </a:r>
            <a:r>
              <a:rPr lang="en-US" sz="2400" dirty="0" smtClean="0"/>
              <a:t>of flows</a:t>
            </a:r>
            <a:r>
              <a:rPr lang="en-US" sz="2400" dirty="0"/>
              <a:t>, and means to flexibly allocate their rates within  </a:t>
            </a:r>
            <a:r>
              <a:rPr lang="en-US" sz="2400" dirty="0" smtClean="0"/>
              <a:t>the </a:t>
            </a:r>
            <a:r>
              <a:rPr lang="en-US" sz="2400" dirty="0"/>
              <a:t>aggregate </a:t>
            </a:r>
            <a:r>
              <a:rPr lang="en-US" sz="2400" dirty="0" smtClean="0"/>
              <a:t>hitting the </a:t>
            </a:r>
            <a:r>
              <a:rPr lang="en-US" sz="2400" dirty="0"/>
              <a:t>shared bottleneck</a:t>
            </a:r>
            <a:r>
              <a:rPr lang="en-US" sz="2400" dirty="0" smtClean="0"/>
              <a:t>.”</a:t>
            </a:r>
            <a:br>
              <a:rPr lang="en-US" sz="2400" dirty="0" smtClean="0"/>
            </a:br>
            <a:r>
              <a:rPr lang="en-US" sz="2000" dirty="0" smtClean="0"/>
              <a:t>(requirement </a:t>
            </a:r>
            <a:r>
              <a:rPr lang="en-US" sz="2000" dirty="0"/>
              <a:t>F34 in </a:t>
            </a:r>
            <a:r>
              <a:rPr lang="en-US" sz="2000" i="1" dirty="0"/>
              <a:t>draft-ietf-rtcweb-use-cases-and-requirements-</a:t>
            </a:r>
            <a:r>
              <a:rPr lang="en-US" sz="2000" i="1" dirty="0" smtClean="0"/>
              <a:t>12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pPr lvl="1"/>
            <a:r>
              <a:rPr lang="en-US" sz="2000" dirty="0" smtClean="0"/>
              <a:t>This works perfectly</a:t>
            </a:r>
          </a:p>
          <a:p>
            <a:pPr lvl="1"/>
            <a:r>
              <a:rPr lang="en-US" sz="2000" dirty="0" smtClean="0"/>
              <a:t>Also did in the previous</a:t>
            </a:r>
            <a:br>
              <a:rPr lang="en-US" sz="2000" dirty="0" smtClean="0"/>
            </a:br>
            <a:r>
              <a:rPr lang="en-US" sz="2000" dirty="0" smtClean="0"/>
              <a:t>version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 smtClean="0"/>
              <a:t>But: because this avoids competition between flows, we expect </a:t>
            </a:r>
            <a:r>
              <a:rPr lang="en-US" sz="2400" dirty="0" smtClean="0">
                <a:solidFill>
                  <a:srgbClr val="0000FF"/>
                </a:solidFill>
              </a:rPr>
              <a:t>reduced queuing delay and loss as a side effect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2Flow-Pri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210" y="3522927"/>
            <a:ext cx="3577504" cy="25057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95714" y="4173952"/>
            <a:ext cx="1593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Priority of flow 1 increased over time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2CD35-B25E-284C-9B1D-A7FE45553C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6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481</Words>
  <Application>Microsoft Macintosh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Coupled congestion control for RTP media</vt:lpstr>
      <vt:lpstr>Flow State Exchange (FSE)</vt:lpstr>
      <vt:lpstr>Previous version: only passive</vt:lpstr>
      <vt:lpstr>Now added: FSE - Active</vt:lpstr>
      <vt:lpstr>Now added: FSE - Active</vt:lpstr>
      <vt:lpstr>Active algorithm</vt:lpstr>
      <vt:lpstr>Dynamic behavior: Rate Adaptation Protocol RAP ( = rate-based AIMD)</vt:lpstr>
      <vt:lpstr>Dynamic behavior: TFRC</vt:lpstr>
      <vt:lpstr>FSE goals</vt:lpstr>
      <vt:lpstr>Average queue length (RAP)</vt:lpstr>
      <vt:lpstr>Packet loss ratio (RAP)</vt:lpstr>
      <vt:lpstr>What’s going on?</vt:lpstr>
      <vt:lpstr>Current work</vt:lpstr>
      <vt:lpstr>Q&amp;A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Welzl</dc:creator>
  <cp:lastModifiedBy>Bruker ved UiO</cp:lastModifiedBy>
  <cp:revision>28</cp:revision>
  <dcterms:created xsi:type="dcterms:W3CDTF">2013-10-31T08:32:00Z</dcterms:created>
  <dcterms:modified xsi:type="dcterms:W3CDTF">2013-11-05T19:36:33Z</dcterms:modified>
</cp:coreProperties>
</file>