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931" r:id="rId1"/>
  </p:sldMasterIdLst>
  <p:notesMasterIdLst>
    <p:notesMasterId r:id="rId13"/>
  </p:notesMasterIdLst>
  <p:handoutMasterIdLst>
    <p:handoutMasterId r:id="rId14"/>
  </p:handoutMasterIdLst>
  <p:sldIdLst>
    <p:sldId id="423" r:id="rId2"/>
    <p:sldId id="669" r:id="rId3"/>
    <p:sldId id="641" r:id="rId4"/>
    <p:sldId id="658" r:id="rId5"/>
    <p:sldId id="663" r:id="rId6"/>
    <p:sldId id="667" r:id="rId7"/>
    <p:sldId id="661" r:id="rId8"/>
    <p:sldId id="668" r:id="rId9"/>
    <p:sldId id="665" r:id="rId10"/>
    <p:sldId id="664" r:id="rId11"/>
    <p:sldId id="670" r:id="rId12"/>
  </p:sldIdLst>
  <p:sldSz cx="9144000" cy="6858000" type="screen4x3"/>
  <p:notesSz cx="6858000" cy="9296400"/>
  <p:embeddedFontLst>
    <p:embeddedFont>
      <p:font typeface="宋体" pitchFamily="2" charset="-122"/>
      <p:regular r:id="rId15"/>
    </p:embeddedFont>
    <p:embeddedFont>
      <p:font typeface="Calibri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in " initials="R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FF"/>
    <a:srgbClr val="0096D6"/>
    <a:srgbClr val="B5B362"/>
    <a:srgbClr val="4B4F99"/>
    <a:srgbClr val="6D8665"/>
    <a:srgbClr val="00FF80"/>
    <a:srgbClr val="FFCC66"/>
    <a:srgbClr val="FF00FF"/>
    <a:srgbClr val="FFFF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25" autoAdjust="0"/>
    <p:restoredTop sz="85774" autoAdjust="0"/>
  </p:normalViewPr>
  <p:slideViewPr>
    <p:cSldViewPr>
      <p:cViewPr varScale="1">
        <p:scale>
          <a:sx n="78" d="100"/>
          <a:sy n="78" d="100"/>
        </p:scale>
        <p:origin x="-1602" y="-102"/>
      </p:cViewPr>
      <p:guideLst>
        <p:guide orient="horz" pos="2160"/>
        <p:guide orient="horz" pos="4120"/>
        <p:guide orient="horz" pos="196"/>
        <p:guide orient="horz" pos="4142"/>
        <p:guide orient="horz" pos="722"/>
        <p:guide pos="3414"/>
        <p:guide pos="5555"/>
        <p:guide pos="20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-3672" y="-120"/>
      </p:cViewPr>
      <p:guideLst>
        <p:guide orient="horz" pos="2928"/>
        <p:guide pos="723"/>
        <p:guide pos="360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102394" y="8946172"/>
            <a:ext cx="6653213" cy="0"/>
          </a:xfrm>
          <a:prstGeom prst="line">
            <a:avLst/>
          </a:prstGeom>
          <a:noFill/>
          <a:ln w="12700">
            <a:solidFill>
              <a:srgbClr val="8E8E95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solidFill>
                <a:srgbClr val="8E8E95"/>
              </a:solidFill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86520" y="8946172"/>
            <a:ext cx="1831180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41061" rIns="0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CiscoSans ExtraLight" pitchFamily="34" charset="0"/>
              </a:rPr>
              <a:t>© 2010 Cisco and/or its affiliates. All rights reserved.</a:t>
            </a:r>
            <a:endParaRPr lang="en-US" sz="600" dirty="0">
              <a:solidFill>
                <a:srgbClr val="C0C0C0"/>
              </a:solidFill>
              <a:latin typeface="CiscoSans ExtraLight" pitchFamily="34" charset="0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ltGray">
          <a:xfrm>
            <a:off x="5609440" y="8950276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CiscoSans ExtraLight" pitchFamily="34" charset="0"/>
              </a:rPr>
              <a:t>Cisco Confidential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ltGray">
          <a:xfrm>
            <a:off x="6508750" y="8946172"/>
            <a:ext cx="246857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41061" rIns="0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CiscoSans ExtraLight" pitchFamily="34" charset="0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CiscoSans Extra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9361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8E8E95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143001" y="4415790"/>
            <a:ext cx="4576763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102394" y="8946172"/>
            <a:ext cx="6653213" cy="0"/>
          </a:xfrm>
          <a:prstGeom prst="line">
            <a:avLst/>
          </a:prstGeom>
          <a:noFill/>
          <a:ln w="12700">
            <a:solidFill>
              <a:srgbClr val="8E8E95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solidFill>
                <a:srgbClr val="8E8E95"/>
              </a:solidFill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1803</a:t>
            </a:r>
            <a:endParaRPr kumimoji="0" lang="en-US" sz="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" invalidUrl="file:///%5C%5CMv-fs%5Cprojects%5CCisco%5C10-1803"/>
              </a:rPr>
              <a:t>\\Mv-fs\projects\Cisco\10-1803</a:t>
            </a: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Linda Bassett\Working</a:t>
            </a:r>
            <a:endParaRPr kumimoji="0" lang="en-US" sz="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Slide 7: Fade out others and highlight financial markets</a:t>
            </a:r>
            <a:endParaRPr kumimoji="0" lang="en-US" sz="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Slide 18: Change to silhouette of a male</a:t>
            </a:r>
            <a:endParaRPr kumimoji="0" lang="en-US" sz="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1804</a:t>
            </a:r>
            <a:endParaRPr kumimoji="0" lang="en-US" sz="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" invalidUrl="file:///%5C%5CMv-fs%5Cprojects%5CCisco%5C10-1804"/>
              </a:rPr>
              <a:t>\\Mv-fs\projects\Cisco\10-1804</a:t>
            </a: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Linda Bassett\Working</a:t>
            </a:r>
            <a:endParaRPr kumimoji="0" lang="en-US" sz="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Slide 7: Fade out others and highlight insurance</a:t>
            </a:r>
            <a:endParaRPr kumimoji="0" lang="en-US" sz="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1805</a:t>
            </a:r>
            <a:endParaRPr kumimoji="0" lang="en-US" sz="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" invalidUrl="file:///%5C%5CMv-fs%5Cprojects%5CCisco%5C10-1805"/>
              </a:rPr>
              <a:t>\\Mv-fs\projects\Cisco\10-1805</a:t>
            </a: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Linda Bassett\Working</a:t>
            </a:r>
            <a:endParaRPr kumimoji="0" lang="en-US" sz="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Slide 7: Fade out others and highlight retail banking</a:t>
            </a:r>
            <a:endParaRPr kumimoji="0" lang="en-US" sz="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Slide 16: change to silhouette of bank teller?</a:t>
            </a:r>
            <a:endParaRPr kumimoji="0" lang="en-US" sz="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1807</a:t>
            </a:r>
            <a:endParaRPr kumimoji="0" lang="en-US" sz="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" invalidUrl="file:///%5C%5CMv-fs%5Cprojects%5CCisco%5C10-1807"/>
              </a:rPr>
              <a:t>\\Mv-fs\projects\Cisco\10-1807</a:t>
            </a: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Linda Bassett\Working</a:t>
            </a:r>
            <a:endParaRPr kumimoji="0" lang="en-US" sz="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Slide 12: Add logo for Zurich</a:t>
            </a:r>
            <a:endParaRPr kumimoji="0" lang="en-US" sz="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Slide 18: Need silhouette of Law enforcement agent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ltGray">
          <a:xfrm>
            <a:off x="86520" y="8946172"/>
            <a:ext cx="1831180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41061" rIns="0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CiscoSans ExtraLight" pitchFamily="34" charset="0"/>
              </a:rPr>
              <a:t>© 2010 Cisco and/or its affiliates. All rights reserved.</a:t>
            </a:r>
            <a:endParaRPr lang="en-US" sz="600" dirty="0">
              <a:solidFill>
                <a:srgbClr val="C0C0C0"/>
              </a:solidFill>
              <a:latin typeface="CiscoSans ExtraLight" pitchFamily="34" charset="0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ltGray">
          <a:xfrm>
            <a:off x="5609440" y="8950276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CiscoSans ExtraLight" pitchFamily="34" charset="0"/>
              </a:rPr>
              <a:t>Cisco Confidential</a:t>
            </a: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ltGray">
          <a:xfrm>
            <a:off x="6508750" y="8946172"/>
            <a:ext cx="246857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41061" rIns="0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CiscoSans ExtraLight" pitchFamily="34" charset="0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CiscoSans Extra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0243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237744" indent="-237744" algn="l" defTabSz="914400" rtl="0" eaLnBrk="1" latinLnBrk="0" hangingPunct="1">
      <a:lnSpc>
        <a:spcPct val="95000"/>
      </a:lnSpc>
      <a:spcBef>
        <a:spcPts val="1440"/>
      </a:spcBef>
      <a:buFont typeface="Wingdings" pitchFamily="2" charset="2"/>
      <a:buChar char="§"/>
      <a:defRPr lang="en-US" sz="1400" kern="1200" dirty="0" smtClean="0">
        <a:solidFill>
          <a:schemeClr val="tx1"/>
        </a:solidFill>
        <a:latin typeface="+mn-lt"/>
        <a:ea typeface="+mn-ea"/>
        <a:cs typeface="+mn-cs"/>
      </a:defRPr>
    </a:lvl1pPr>
    <a:lvl2pPr marL="576072" algn="l" defTabSz="914400" rtl="0" eaLnBrk="1" latinLnBrk="0" hangingPunct="1">
      <a:lnSpc>
        <a:spcPct val="95000"/>
      </a:lnSpc>
      <a:spcBef>
        <a:spcPts val="840"/>
      </a:spcBef>
      <a:defRPr lang="en-US" sz="1200" kern="1200" dirty="0" smtClean="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95000"/>
      </a:lnSpc>
      <a:spcBef>
        <a:spcPts val="840"/>
      </a:spcBef>
      <a:defRPr lang="en-US" sz="1000" kern="1200" dirty="0" smtClean="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95000"/>
      </a:lnSpc>
      <a:spcBef>
        <a:spcPts val="840"/>
      </a:spcBef>
      <a:defRPr lang="en-US" sz="1000" kern="1200" dirty="0" smtClean="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95000"/>
      </a:lnSpc>
      <a:spcBef>
        <a:spcPts val="840"/>
      </a:spcBef>
      <a:defRPr lang="en-US" sz="1000" kern="1200" dirty="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967"/>
            <a:ext cx="2971800" cy="46482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B04F6E3-A0F0-5E4D-A1DB-8A1987CA6F7C}" type="slidenum">
              <a:rPr lang="en-US"/>
              <a:pPr/>
              <a:t>3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696913"/>
            <a:ext cx="4646612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>
              <a:ea typeface="宋体" charset="-122"/>
              <a:cs typeface="宋体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the rest of this talk,</a:t>
            </a:r>
            <a:r>
              <a:rPr lang="en-US" baseline="0" dirty="0" smtClean="0"/>
              <a:t> we present instantaneous rate as converted directly from frame size; 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Note: double</a:t>
            </a:r>
            <a:r>
              <a:rPr lang="en-US" baseline="0" dirty="0" smtClean="0"/>
              <a:t> checked, these traces are taken from a CTS3000, under </a:t>
            </a:r>
            <a:r>
              <a:rPr lang="en-US" baseline="0" smtClean="0"/>
              <a:t>GDR mode. 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Note: I chose a value of </a:t>
            </a:r>
            <a:r>
              <a:rPr lang="en-US" dirty="0" err="1" smtClean="0"/>
              <a:t>tau_v</a:t>
            </a:r>
            <a:r>
              <a:rPr lang="en-US" dirty="0" smtClean="0"/>
              <a:t> = 1</a:t>
            </a:r>
            <a:r>
              <a:rPr lang="en-US" baseline="0" dirty="0" smtClean="0"/>
              <a:t> sec for this graph (other than 0.5s in most NADA evaluations) for better visibility of the step-wise behavior.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how small the subsequent frames are, following the jumbo frame.</a:t>
            </a:r>
            <a:r>
              <a:rPr lang="en-US" baseline="0" dirty="0" smtClean="0"/>
              <a:t> This is the effect of rate control at work at the encoder; </a:t>
            </a:r>
          </a:p>
          <a:p>
            <a:r>
              <a:rPr lang="en-US" baseline="0" dirty="0" smtClean="0"/>
              <a:t>Not yet enabled in NADA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07D5-5573-024A-A82E-0FF6B21C3D4C}" type="datetime1">
              <a:rPr lang="en-US" smtClean="0"/>
              <a:pPr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draft-zhu-rmcat-nada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54BC-2034-8744-83A9-F405AFD79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B6A83-CE9F-9043-A7E4-B1F181E93355}" type="datetime1">
              <a:rPr lang="en-US" smtClean="0"/>
              <a:pPr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draft-zhu-rmcat-nada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0A95-B965-8A47-9E82-BCB100B89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1273-B51F-8E45-9DEC-1CD9B0EDC2CA}" type="datetime1">
              <a:rPr lang="en-US" smtClean="0"/>
              <a:pPr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draft-zhu-rmcat-nada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54BC-2034-8744-83A9-F405AFD79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7DDC2-B850-9B45-B790-097497F2A34E}" type="datetime1">
              <a:rPr lang="en-US" smtClean="0"/>
              <a:pPr/>
              <a:t>11/4/2013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draft-zhu-rmcat-nada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54BC-2034-8744-83A9-F405AFD79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D3EC984A-95A9-E54B-87F3-2D6C3E336C31}" type="datetime1">
              <a:rPr lang="en-US" smtClean="0"/>
              <a:pPr/>
              <a:t>11/4/2013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draft-zhu-rmcat-nada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3DE854BC-2034-8744-83A9-F405AFD79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2" r:id="rId1"/>
    <p:sldLayoutId id="2147483933" r:id="rId2"/>
    <p:sldLayoutId id="2147483934" r:id="rId3"/>
    <p:sldLayoutId id="2147483937" r:id="rId4"/>
  </p:sldLayoutIdLst>
  <p:transition>
    <p:wipe dir="r"/>
  </p:transition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df"/><Relationship Id="rId5" Type="http://schemas.openxmlformats.org/officeDocument/2006/relationships/image" Target="../media/image26.png"/><Relationship Id="rId4" Type="http://schemas.openxmlformats.org/officeDocument/2006/relationships/image" Target="../media/image39.pd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7.pdf"/><Relationship Id="rId3" Type="http://schemas.openxmlformats.org/officeDocument/2006/relationships/image" Target="../media/image1.png"/><Relationship Id="rId7" Type="http://schemas.openxmlformats.org/officeDocument/2006/relationships/image" Target="../media/image4.pdf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11" Type="http://schemas.openxmlformats.org/officeDocument/2006/relationships/image" Target="../media/image6.pdf"/><Relationship Id="rId5" Type="http://schemas.openxmlformats.org/officeDocument/2006/relationships/image" Target="../media/image3.pdf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5.pdf"/><Relationship Id="rId1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df"/><Relationship Id="rId3" Type="http://schemas.openxmlformats.org/officeDocument/2006/relationships/image" Target="../media/image4.pdf"/><Relationship Id="rId7" Type="http://schemas.openxmlformats.org/officeDocument/2006/relationships/image" Target="../media/image11.pdf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df"/><Relationship Id="rId5" Type="http://schemas.openxmlformats.org/officeDocument/2006/relationships/image" Target="../media/image9.pdf"/><Relationship Id="rId15" Type="http://schemas.openxmlformats.org/officeDocument/2006/relationships/image" Target="../media/image15.pdf"/><Relationship Id="rId4" Type="http://schemas.openxmlformats.org/officeDocument/2006/relationships/image" Target="../media/image4.png"/><Relationship Id="rId9" Type="http://schemas.openxmlformats.org/officeDocument/2006/relationships/image" Target="../media/image12.pdf"/><Relationship Id="rId1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df"/><Relationship Id="rId13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12" Type="http://schemas.openxmlformats.org/officeDocument/2006/relationships/image" Target="../media/image27.pdf"/><Relationship Id="rId2" Type="http://schemas.openxmlformats.org/officeDocument/2006/relationships/image" Target="../media/image17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df"/><Relationship Id="rId11" Type="http://schemas.openxmlformats.org/officeDocument/2006/relationships/image" Target="../media/image18.png"/><Relationship Id="rId5" Type="http://schemas.openxmlformats.org/officeDocument/2006/relationships/image" Target="../media/image15.png"/><Relationship Id="rId10" Type="http://schemas.openxmlformats.org/officeDocument/2006/relationships/image" Target="../media/image25.pdf"/><Relationship Id="rId4" Type="http://schemas.openxmlformats.org/officeDocument/2006/relationships/image" Target="../media/image19.pdf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9.pdf"/><Relationship Id="rId7" Type="http://schemas.openxmlformats.org/officeDocument/2006/relationships/image" Target="../media/image33.pd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31.pdf"/><Relationship Id="rId10" Type="http://schemas.openxmlformats.org/officeDocument/2006/relationships/image" Target="../media/image23.png"/><Relationship Id="rId4" Type="http://schemas.openxmlformats.org/officeDocument/2006/relationships/image" Target="../media/image20.png"/><Relationship Id="rId9" Type="http://schemas.openxmlformats.org/officeDocument/2006/relationships/image" Target="../media/image35.pd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1447800"/>
            <a:ext cx="9144000" cy="1470025"/>
          </a:xfrm>
        </p:spPr>
        <p:txBody>
          <a:bodyPr>
            <a:noAutofit/>
          </a:bodyPr>
          <a:lstStyle/>
          <a:p>
            <a:pPr algn="ctr">
              <a:spcBef>
                <a:spcPts val="4800"/>
              </a:spcBef>
            </a:pPr>
            <a:r>
              <a:rPr lang="en-US" sz="3600" dirty="0" smtClean="0"/>
              <a:t>Modeling of Live Video Encoding in NADA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Xiaoqing </a:t>
            </a:r>
            <a:r>
              <a:rPr lang="en-US" sz="2400" dirty="0" smtClean="0">
                <a:solidFill>
                  <a:schemeClr val="tx1"/>
                </a:solidFill>
              </a:rPr>
              <a:t>Zhu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(presented by Michael Ramalho)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Cisco Systems</a:t>
            </a:r>
          </a:p>
          <a:p>
            <a:pPr algn="ctr"/>
            <a:endParaRPr lang="en-US" sz="2400" dirty="0" smtClean="0">
              <a:solidFill>
                <a:schemeClr val="tx1"/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Nov 2013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F912A-75AE-1442-8818-6399FED72704}" type="datetime1">
              <a:rPr lang="en-US" smtClean="0"/>
              <a:pPr/>
              <a:t>11/4/2013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54BC-2034-8744-83A9-F405AFD7926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draft-zhu-rmcat-nada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Encoder Modeling Results: </a:t>
            </a:r>
            <a:br>
              <a:rPr lang="en-US" sz="3600" dirty="0" smtClean="0"/>
            </a:br>
            <a:r>
              <a:rPr lang="en-US" sz="3600" dirty="0" smtClean="0"/>
              <a:t>Mimicking a New Burst Event</a:t>
            </a:r>
            <a:endParaRPr lang="en-US" sz="3600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4267200" y="2514600"/>
            <a:ext cx="2194560" cy="914400"/>
          </a:xfrm>
          <a:prstGeom prst="wedgeRoundRectCallout">
            <a:avLst>
              <a:gd name="adj1" fmla="val -59474"/>
              <a:gd name="adj2" fmla="val -4867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360570" y="2667000"/>
            <a:ext cx="2040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Burst ratio between</a:t>
            </a:r>
          </a:p>
          <a:p>
            <a:r>
              <a:rPr lang="en-US" dirty="0" smtClean="0"/>
              <a:t>I and P frames: 5:1</a:t>
            </a:r>
            <a:endParaRPr lang="en-US" dirty="0"/>
          </a:p>
        </p:txBody>
      </p:sp>
      <p:pic>
        <p:nvPicPr>
          <p:cNvPr id="8" name="Picture 7" descr="videoenc_burs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295400"/>
            <a:ext cx="7315200" cy="5486400"/>
          </a:xfrm>
          <a:prstGeom prst="rect">
            <a:avLst/>
          </a:prstGeom>
        </p:spPr>
      </p:pic>
      <p:sp>
        <p:nvSpPr>
          <p:cNvPr id="10" name="Rounded Rectangular Callout 9"/>
          <p:cNvSpPr/>
          <p:nvPr/>
        </p:nvSpPr>
        <p:spPr>
          <a:xfrm>
            <a:off x="5029200" y="1981200"/>
            <a:ext cx="1828800" cy="914400"/>
          </a:xfrm>
          <a:prstGeom prst="wedgeRoundRectCallout">
            <a:avLst>
              <a:gd name="adj1" fmla="val -62157"/>
              <a:gd name="adj2" fmla="val -20638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2000" dirty="0" smtClean="0"/>
              <a:t>Burst size: </a:t>
            </a:r>
            <a:endParaRPr lang="en-US" sz="2000" dirty="0"/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486400" y="2485506"/>
            <a:ext cx="914400" cy="257694"/>
          </a:xfrm>
          <a:prstGeom prst="rect">
            <a:avLst/>
          </a:prstGeom>
        </p:spPr>
      </p:pic>
      <p:sp>
        <p:nvSpPr>
          <p:cNvPr id="12" name="Rounded Rectangular Callout 11"/>
          <p:cNvSpPr/>
          <p:nvPr/>
        </p:nvSpPr>
        <p:spPr>
          <a:xfrm>
            <a:off x="5486400" y="5029200"/>
            <a:ext cx="1828800" cy="914400"/>
          </a:xfrm>
          <a:prstGeom prst="wedgeRoundRectCallout">
            <a:avLst>
              <a:gd name="adj1" fmla="val -62157"/>
              <a:gd name="adj2" fmla="val -20638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2000" dirty="0" smtClean="0"/>
              <a:t>Burst duration: </a:t>
            </a:r>
            <a:endParaRPr lang="en-US" sz="2000" dirty="0"/>
          </a:p>
        </p:txBody>
      </p:sp>
      <p:pic>
        <p:nvPicPr>
          <p:cNvPr id="13" name="Picture 12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5943600" y="5562600"/>
            <a:ext cx="914400" cy="257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In Summary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statistical model for live video encoding that captures both transient and steady-state behaviors:</a:t>
            </a:r>
          </a:p>
          <a:p>
            <a:pPr lvl="1"/>
            <a:r>
              <a:rPr lang="en-US" sz="2400" dirty="0" smtClean="0"/>
              <a:t>Sluggish response </a:t>
            </a:r>
          </a:p>
          <a:p>
            <a:pPr lvl="1"/>
            <a:r>
              <a:rPr lang="en-US" sz="2400" dirty="0" smtClean="0"/>
              <a:t>Temporary bursts</a:t>
            </a:r>
          </a:p>
          <a:p>
            <a:pPr lvl="1"/>
            <a:r>
              <a:rPr lang="en-US" sz="2400" dirty="0" smtClean="0"/>
              <a:t>Rate fluctuations</a:t>
            </a:r>
          </a:p>
          <a:p>
            <a:pPr lvl="1"/>
            <a:r>
              <a:rPr lang="en-US" sz="2400" dirty="0" smtClean="0"/>
              <a:t>Limited rate range</a:t>
            </a:r>
          </a:p>
          <a:p>
            <a:r>
              <a:rPr lang="en-US" sz="2400" dirty="0" smtClean="0"/>
              <a:t>Need further validation against an extensive collection of live video encoder rate traces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B6A83-CE9F-9043-A7E4-B1F181E93355}" type="datetime1">
              <a:rPr lang="en-US" smtClean="0"/>
              <a:pPr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draft-zhu-rmcat-nada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0A95-B965-8A47-9E82-BCB100B899E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Why This Talk, At All?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8382000" cy="4754563"/>
          </a:xfrm>
        </p:spPr>
        <p:txBody>
          <a:bodyPr>
            <a:noAutofit/>
          </a:bodyPr>
          <a:lstStyle/>
          <a:p>
            <a:r>
              <a:rPr lang="en-US" sz="2400" dirty="0" smtClean="0"/>
              <a:t>Ongoing debate: </a:t>
            </a:r>
            <a:r>
              <a:rPr lang="en-US" sz="2400" i="1" dirty="0" smtClean="0"/>
              <a:t>is it worthwhile to use a statistical video traffic model for evaluating RMCAT solutions? </a:t>
            </a:r>
          </a:p>
          <a:p>
            <a:pPr lvl="1"/>
            <a:r>
              <a:rPr lang="en-US" sz="2400" dirty="0" smtClean="0"/>
              <a:t>[Y] Hitting a sweet spot in tradeoff between complexity vs. authenticity: easier than working with a live video encoder; more meaningful than CBR; </a:t>
            </a:r>
          </a:p>
          <a:p>
            <a:pPr lvl="1"/>
            <a:r>
              <a:rPr lang="en-US" sz="2400" dirty="0" smtClean="0"/>
              <a:t>[N] It is simply too hard to capture all the key characteristics of a real-world live video encoder; don’t even try. </a:t>
            </a:r>
          </a:p>
          <a:p>
            <a:pPr lvl="1"/>
            <a:endParaRPr lang="en-US" sz="2400" dirty="0" smtClean="0"/>
          </a:p>
          <a:p>
            <a:r>
              <a:rPr lang="en-US" sz="2400" dirty="0" smtClean="0"/>
              <a:t>Well, let’s examine one concrete example of such a model, and: </a:t>
            </a:r>
          </a:p>
          <a:p>
            <a:pPr lvl="1"/>
            <a:r>
              <a:rPr lang="en-US" sz="2400" dirty="0" smtClean="0"/>
              <a:t>Poke holes at it; </a:t>
            </a:r>
          </a:p>
          <a:p>
            <a:pPr lvl="1"/>
            <a:r>
              <a:rPr lang="en-US" sz="2400" dirty="0" smtClean="0"/>
              <a:t>Decide whether this path is worth pursuing at all.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B6A83-CE9F-9043-A7E4-B1F181E93355}" type="datetime1">
              <a:rPr lang="en-US" smtClean="0"/>
              <a:pPr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draft-zhu-rmcat-nada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0A95-B965-8A47-9E82-BCB100B899E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Line 6"/>
          <p:cNvSpPr>
            <a:spLocks noChangeShapeType="1"/>
          </p:cNvSpPr>
          <p:nvPr/>
        </p:nvSpPr>
        <p:spPr bwMode="auto">
          <a:xfrm rot="5400000" flipV="1">
            <a:off x="533400" y="3581400"/>
            <a:ext cx="3657600" cy="0"/>
          </a:xfrm>
          <a:prstGeom prst="line">
            <a:avLst/>
          </a:prstGeom>
          <a:ln w="25400" cap="flat" cmpd="sng" algn="ctr">
            <a:solidFill>
              <a:schemeClr val="accent6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010000"/>
              </a:solidFill>
            </a:endParaRPr>
          </a:p>
        </p:txBody>
      </p:sp>
      <p:sp>
        <p:nvSpPr>
          <p:cNvPr id="15365" name="Line 3"/>
          <p:cNvSpPr>
            <a:spLocks noChangeShapeType="1"/>
          </p:cNvSpPr>
          <p:nvPr/>
        </p:nvSpPr>
        <p:spPr bwMode="auto">
          <a:xfrm>
            <a:off x="6080760" y="3688675"/>
            <a:ext cx="0" cy="1645920"/>
          </a:xfrm>
          <a:prstGeom prst="line">
            <a:avLst/>
          </a:prstGeom>
          <a:noFill/>
          <a:ln w="19050" cap="flat" cmpd="sng" algn="ctr">
            <a:solidFill>
              <a:srgbClr val="010000"/>
            </a:solidFill>
            <a:prstDash val="sysDash"/>
            <a:round/>
            <a:headEnd type="non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010000"/>
              </a:solidFill>
            </a:endParaRPr>
          </a:p>
        </p:txBody>
      </p:sp>
      <p:sp>
        <p:nvSpPr>
          <p:cNvPr id="65" name="Line 3"/>
          <p:cNvSpPr>
            <a:spLocks noChangeShapeType="1"/>
          </p:cNvSpPr>
          <p:nvPr/>
        </p:nvSpPr>
        <p:spPr bwMode="auto">
          <a:xfrm>
            <a:off x="3032760" y="3642955"/>
            <a:ext cx="0" cy="1463040"/>
          </a:xfrm>
          <a:prstGeom prst="line">
            <a:avLst/>
          </a:prstGeom>
          <a:ln w="25400" cap="flat" cmpd="sng" algn="ctr">
            <a:solidFill>
              <a:schemeClr val="accent6"/>
            </a:solidFill>
            <a:prstDash val="sysDash"/>
            <a:round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010000"/>
              </a:solidFill>
            </a:endParaRPr>
          </a:p>
        </p:txBody>
      </p:sp>
      <p:pic>
        <p:nvPicPr>
          <p:cNvPr id="46" name="Picture 77" descr="latex-image-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64280" y="5105995"/>
            <a:ext cx="274320" cy="212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5669280" y="5486995"/>
            <a:ext cx="731520" cy="0"/>
          </a:xfrm>
          <a:prstGeom prst="line">
            <a:avLst/>
          </a:prstGeom>
          <a:noFill/>
          <a:ln w="19050" cap="flat" cmpd="sng" algn="ctr">
            <a:solidFill>
              <a:srgbClr val="01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010000"/>
              </a:solidFill>
            </a:endParaRP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6070975" y="5739824"/>
            <a:ext cx="904615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1600" dirty="0">
                <a:solidFill>
                  <a:srgbClr val="010000"/>
                </a:solidFill>
                <a:ea typeface="宋体" charset="-122"/>
                <a:cs typeface="宋体" charset="-122"/>
              </a:rPr>
              <a:t>video </a:t>
            </a:r>
          </a:p>
          <a:p>
            <a:pPr algn="ctr"/>
            <a:r>
              <a:rPr lang="en-US" altLang="zh-CN" sz="1600" dirty="0">
                <a:solidFill>
                  <a:srgbClr val="010000"/>
                </a:solidFill>
                <a:ea typeface="宋体" charset="-122"/>
                <a:cs typeface="宋体" charset="-122"/>
              </a:rPr>
              <a:t>packets</a:t>
            </a:r>
          </a:p>
        </p:txBody>
      </p:sp>
      <p:grpSp>
        <p:nvGrpSpPr>
          <p:cNvPr id="2" name="Group 32"/>
          <p:cNvGrpSpPr/>
          <p:nvPr/>
        </p:nvGrpSpPr>
        <p:grpSpPr>
          <a:xfrm>
            <a:off x="3823036" y="5183783"/>
            <a:ext cx="1891964" cy="1013241"/>
            <a:chOff x="4464050" y="2490788"/>
            <a:chExt cx="1891964" cy="1013241"/>
          </a:xfrm>
        </p:grpSpPr>
        <p:cxnSp>
          <p:nvCxnSpPr>
            <p:cNvPr id="34" name="Straight Connector 7"/>
            <p:cNvCxnSpPr>
              <a:cxnSpLocks noChangeShapeType="1"/>
            </p:cNvCxnSpPr>
            <p:nvPr/>
          </p:nvCxnSpPr>
          <p:spPr bwMode="auto">
            <a:xfrm>
              <a:off x="4999654" y="2498526"/>
              <a:ext cx="1280160" cy="0"/>
            </a:xfrm>
            <a:prstGeom prst="line">
              <a:avLst/>
            </a:prstGeom>
            <a:noFill/>
            <a:ln w="19050" cap="flat" cmpd="sng" algn="ctr">
              <a:solidFill>
                <a:srgbClr val="01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Straight Connector 8"/>
            <p:cNvCxnSpPr>
              <a:cxnSpLocks noChangeShapeType="1"/>
            </p:cNvCxnSpPr>
            <p:nvPr/>
          </p:nvCxnSpPr>
          <p:spPr bwMode="auto">
            <a:xfrm rot="5400000">
              <a:off x="5976602" y="2794000"/>
              <a:ext cx="609600" cy="3175"/>
            </a:xfrm>
            <a:prstGeom prst="line">
              <a:avLst/>
            </a:prstGeom>
            <a:noFill/>
            <a:ln w="19050" cap="flat" cmpd="sng" algn="ctr">
              <a:solidFill>
                <a:srgbClr val="01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Straight Connector 9"/>
            <p:cNvCxnSpPr>
              <a:cxnSpLocks noChangeShapeType="1"/>
            </p:cNvCxnSpPr>
            <p:nvPr/>
          </p:nvCxnSpPr>
          <p:spPr bwMode="auto">
            <a:xfrm>
              <a:off x="4984414" y="3098205"/>
              <a:ext cx="1280160" cy="0"/>
            </a:xfrm>
            <a:prstGeom prst="line">
              <a:avLst/>
            </a:prstGeom>
            <a:noFill/>
            <a:ln w="19050" cap="flat" cmpd="sng" algn="ctr">
              <a:solidFill>
                <a:srgbClr val="01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7" name="Rectangle 11"/>
            <p:cNvSpPr>
              <a:spLocks noChangeArrowheads="1"/>
            </p:cNvSpPr>
            <p:nvPr/>
          </p:nvSpPr>
          <p:spPr bwMode="auto">
            <a:xfrm>
              <a:off x="6064250" y="2565400"/>
              <a:ext cx="152400" cy="4572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82124" tIns="41061" rIns="82124" bIns="41061" anchor="ctr">
              <a:prstTxWarp prst="textNoShape">
                <a:avLst/>
              </a:prstTxWarp>
              <a:spAutoFit/>
            </a:bodyPr>
            <a:lstStyle/>
            <a:p>
              <a:pPr defTabSz="814388"/>
              <a:endParaRPr lang="en-US"/>
            </a:p>
          </p:txBody>
        </p:sp>
        <p:sp>
          <p:nvSpPr>
            <p:cNvPr id="38" name="Rectangle 12"/>
            <p:cNvSpPr>
              <a:spLocks noChangeArrowheads="1"/>
            </p:cNvSpPr>
            <p:nvPr/>
          </p:nvSpPr>
          <p:spPr bwMode="auto">
            <a:xfrm>
              <a:off x="5607050" y="2565400"/>
              <a:ext cx="152400" cy="4572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82124" tIns="41061" rIns="82124" bIns="41061" anchor="ctr">
              <a:prstTxWarp prst="textNoShape">
                <a:avLst/>
              </a:prstTxWarp>
              <a:spAutoFit/>
            </a:bodyPr>
            <a:lstStyle/>
            <a:p>
              <a:pPr defTabSz="814388"/>
              <a:endParaRPr lang="en-US"/>
            </a:p>
          </p:txBody>
        </p:sp>
        <p:sp>
          <p:nvSpPr>
            <p:cNvPr id="39" name="Rectangle 13"/>
            <p:cNvSpPr>
              <a:spLocks noChangeArrowheads="1"/>
            </p:cNvSpPr>
            <p:nvPr/>
          </p:nvSpPr>
          <p:spPr bwMode="auto">
            <a:xfrm>
              <a:off x="5835650" y="2565400"/>
              <a:ext cx="152400" cy="4572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82124" tIns="41061" rIns="82124" bIns="41061" anchor="ctr">
              <a:prstTxWarp prst="textNoShape">
                <a:avLst/>
              </a:prstTxWarp>
              <a:spAutoFit/>
            </a:bodyPr>
            <a:lstStyle/>
            <a:p>
              <a:pPr defTabSz="814388"/>
              <a:endParaRPr lang="en-US"/>
            </a:p>
          </p:txBody>
        </p:sp>
        <p:sp>
          <p:nvSpPr>
            <p:cNvPr id="40" name="TextBox 33"/>
            <p:cNvSpPr txBox="1">
              <a:spLocks noChangeArrowheads="1"/>
            </p:cNvSpPr>
            <p:nvPr/>
          </p:nvSpPr>
          <p:spPr bwMode="auto">
            <a:xfrm>
              <a:off x="4464050" y="3165475"/>
              <a:ext cx="189196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010000"/>
                  </a:solidFill>
                </a:rPr>
                <a:t>rate shaping buffer</a:t>
              </a:r>
            </a:p>
          </p:txBody>
        </p:sp>
      </p:grpSp>
      <p:grpSp>
        <p:nvGrpSpPr>
          <p:cNvPr id="3" name="Group 52"/>
          <p:cNvGrpSpPr/>
          <p:nvPr/>
        </p:nvGrpSpPr>
        <p:grpSpPr>
          <a:xfrm>
            <a:off x="5242560" y="1295400"/>
            <a:ext cx="1828800" cy="432376"/>
            <a:chOff x="2529840" y="1438870"/>
            <a:chExt cx="1828800" cy="432376"/>
          </a:xfrm>
        </p:grpSpPr>
        <p:sp>
          <p:nvSpPr>
            <p:cNvPr id="15374" name="Text Box 14"/>
            <p:cNvSpPr txBox="1">
              <a:spLocks noChangeArrowheads="1"/>
            </p:cNvSpPr>
            <p:nvPr/>
          </p:nvSpPr>
          <p:spPr bwMode="auto">
            <a:xfrm>
              <a:off x="2794268" y="1438870"/>
              <a:ext cx="117882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rgbClr val="010000"/>
                  </a:solidFill>
                  <a:ea typeface="宋体" charset="-122"/>
                  <a:cs typeface="宋体" charset="-122"/>
                </a:rPr>
                <a:t>RTCP report</a:t>
              </a:r>
            </a:p>
          </p:txBody>
        </p:sp>
        <p:sp>
          <p:nvSpPr>
            <p:cNvPr id="43" name="Line 9"/>
            <p:cNvSpPr>
              <a:spLocks noChangeShapeType="1"/>
            </p:cNvSpPr>
            <p:nvPr/>
          </p:nvSpPr>
          <p:spPr bwMode="auto">
            <a:xfrm flipH="1">
              <a:off x="2529840" y="1871246"/>
              <a:ext cx="1828800" cy="0"/>
            </a:xfrm>
            <a:prstGeom prst="line">
              <a:avLst/>
            </a:prstGeom>
            <a:noFill/>
            <a:ln w="19050" cap="flat" cmpd="sng" algn="ctr">
              <a:solidFill>
                <a:srgbClr val="010000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10000"/>
                </a:solidFill>
              </a:endParaRPr>
            </a:p>
          </p:txBody>
        </p:sp>
      </p:grpSp>
      <p:pic>
        <p:nvPicPr>
          <p:cNvPr id="47" name="Picture 36" descr="latex-image-1.pd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63640" y="4424108"/>
            <a:ext cx="274320" cy="224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55"/>
          <p:cNvGrpSpPr/>
          <p:nvPr/>
        </p:nvGrpSpPr>
        <p:grpSpPr>
          <a:xfrm>
            <a:off x="4724400" y="4292619"/>
            <a:ext cx="705642" cy="813376"/>
            <a:chOff x="3553774" y="3755350"/>
            <a:chExt cx="705642" cy="813376"/>
          </a:xfrm>
        </p:grpSpPr>
        <p:sp>
          <p:nvSpPr>
            <p:cNvPr id="31" name="Text Box 24"/>
            <p:cNvSpPr txBox="1">
              <a:spLocks noChangeArrowheads="1"/>
            </p:cNvSpPr>
            <p:nvPr/>
          </p:nvSpPr>
          <p:spPr bwMode="auto">
            <a:xfrm>
              <a:off x="3553774" y="3755350"/>
              <a:ext cx="705642" cy="584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rgbClr val="010000"/>
                  </a:solidFill>
                  <a:ea typeface="宋体" charset="-122"/>
                  <a:cs typeface="宋体" charset="-122"/>
                </a:rPr>
                <a:t>buffer</a:t>
              </a:r>
            </a:p>
            <a:p>
              <a:pPr algn="ctr"/>
              <a:r>
                <a:rPr lang="en-US" altLang="zh-CN" sz="1600" dirty="0" smtClean="0">
                  <a:solidFill>
                    <a:srgbClr val="010000"/>
                  </a:solidFill>
                  <a:ea typeface="宋体" charset="-122"/>
                  <a:cs typeface="宋体" charset="-122"/>
                </a:rPr>
                <a:t>level</a:t>
              </a:r>
              <a:endParaRPr lang="en-US" altLang="zh-CN" sz="1600" dirty="0">
                <a:solidFill>
                  <a:srgbClr val="010000"/>
                </a:solidFill>
                <a:ea typeface="宋体" charset="-122"/>
                <a:cs typeface="宋体" charset="-122"/>
              </a:endParaRPr>
            </a:p>
          </p:txBody>
        </p:sp>
        <p:pic>
          <p:nvPicPr>
            <p:cNvPr id="48" name="Picture 47" descr="latex-image-1.pdf"/>
            <p:cNvPicPr>
              <a:picLocks noChangeAspect="1"/>
            </p:cNvPicPr>
            <p:nvPr/>
          </p:nvPicPr>
          <mc:AlternateContent xmlns:mc="http://schemas.openxmlformats.org/markup-compatibility/2006">
            <mc:Choice xmlns:ma="http://schemas.microsoft.com/office/mac/drawingml/2008/main" xmlns:mv="urn:schemas-microsoft-com:mac:vml" xmlns="" Requires="ma">
              <p:blipFill>
                <a:blip r:embed="rId5"/>
                <a:stretch>
                  <a:fillRect/>
                </a:stretch>
              </p:blipFill>
            </mc:Choice>
            <mc:Fallback>
              <p:blipFill>
                <a:blip r:embed="rId6"/>
                <a:stretch>
                  <a:fillRect/>
                </a:stretch>
              </p:blipFill>
            </mc:Fallback>
          </mc:AlternateContent>
          <p:spPr>
            <a:xfrm>
              <a:off x="3858574" y="4340126"/>
              <a:ext cx="265471" cy="228600"/>
            </a:xfrm>
            <a:prstGeom prst="rect">
              <a:avLst/>
            </a:prstGeom>
          </p:spPr>
        </p:pic>
      </p:grpSp>
      <p:sp>
        <p:nvSpPr>
          <p:cNvPr id="42" name="Line 6"/>
          <p:cNvSpPr>
            <a:spLocks noChangeShapeType="1"/>
          </p:cNvSpPr>
          <p:nvPr/>
        </p:nvSpPr>
        <p:spPr bwMode="auto">
          <a:xfrm>
            <a:off x="3048000" y="5486995"/>
            <a:ext cx="182880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010000"/>
              </a:solidFill>
            </a:endParaRPr>
          </a:p>
        </p:txBody>
      </p:sp>
      <p:pic>
        <p:nvPicPr>
          <p:cNvPr id="50" name="Picture 49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2667000" y="4359402"/>
            <a:ext cx="274320" cy="212598"/>
          </a:xfrm>
          <a:prstGeom prst="rect">
            <a:avLst/>
          </a:prstGeom>
        </p:spPr>
      </p:pic>
      <p:sp>
        <p:nvSpPr>
          <p:cNvPr id="51" name="Text Box 24"/>
          <p:cNvSpPr txBox="1">
            <a:spLocks noChangeArrowheads="1"/>
          </p:cNvSpPr>
          <p:nvPr/>
        </p:nvSpPr>
        <p:spPr bwMode="auto">
          <a:xfrm>
            <a:off x="3513468" y="4496395"/>
            <a:ext cx="753732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010000"/>
                </a:solidFill>
                <a:ea typeface="宋体" charset="-122"/>
                <a:cs typeface="宋体" charset="-122"/>
              </a:rPr>
              <a:t>output</a:t>
            </a:r>
          </a:p>
          <a:p>
            <a:pPr algn="ctr"/>
            <a:r>
              <a:rPr lang="en-US" altLang="zh-CN" sz="1600" dirty="0" smtClean="0">
                <a:solidFill>
                  <a:srgbClr val="010000"/>
                </a:solidFill>
                <a:ea typeface="宋体" charset="-122"/>
                <a:cs typeface="宋体" charset="-122"/>
              </a:rPr>
              <a:t>rate</a:t>
            </a:r>
            <a:endParaRPr lang="en-US" altLang="zh-CN" sz="1600" dirty="0">
              <a:solidFill>
                <a:srgbClr val="010000"/>
              </a:solidFill>
              <a:ea typeface="宋体" charset="-122"/>
              <a:cs typeface="宋体" charset="-122"/>
            </a:endParaRPr>
          </a:p>
        </p:txBody>
      </p:sp>
      <p:sp>
        <p:nvSpPr>
          <p:cNvPr id="44" name="Text Box 10"/>
          <p:cNvSpPr txBox="1">
            <a:spLocks noChangeArrowheads="1"/>
          </p:cNvSpPr>
          <p:nvPr/>
        </p:nvSpPr>
        <p:spPr bwMode="auto">
          <a:xfrm>
            <a:off x="2575560" y="3124795"/>
            <a:ext cx="1645920" cy="64008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010000"/>
                </a:solidFill>
                <a:ea typeface="宋体" charset="-122"/>
                <a:cs typeface="宋体" charset="-122"/>
              </a:rPr>
              <a:t>video target rate </a:t>
            </a:r>
            <a:r>
              <a:rPr lang="en-US" altLang="zh-CN" sz="1600" dirty="0">
                <a:solidFill>
                  <a:srgbClr val="010000"/>
                </a:solidFill>
                <a:ea typeface="宋体" charset="-122"/>
                <a:cs typeface="宋体" charset="-122"/>
              </a:rPr>
              <a:t>calculation</a:t>
            </a:r>
          </a:p>
        </p:txBody>
      </p:sp>
      <p:pic>
        <p:nvPicPr>
          <p:cNvPr id="54" name="Picture 53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4114800" y="2209800"/>
            <a:ext cx="318408" cy="228600"/>
          </a:xfrm>
          <a:prstGeom prst="rect">
            <a:avLst/>
          </a:prstGeom>
        </p:spPr>
      </p:pic>
      <p:grpSp>
        <p:nvGrpSpPr>
          <p:cNvPr id="5" name="Group 58"/>
          <p:cNvGrpSpPr/>
          <p:nvPr/>
        </p:nvGrpSpPr>
        <p:grpSpPr>
          <a:xfrm>
            <a:off x="3429000" y="2057995"/>
            <a:ext cx="2377440" cy="1082040"/>
            <a:chOff x="2590800" y="1600200"/>
            <a:chExt cx="2377440" cy="1082040"/>
          </a:xfrm>
        </p:grpSpPr>
        <p:sp>
          <p:nvSpPr>
            <p:cNvPr id="55" name="Line 6"/>
            <p:cNvSpPr>
              <a:spLocks noChangeShapeType="1"/>
            </p:cNvSpPr>
            <p:nvPr/>
          </p:nvSpPr>
          <p:spPr bwMode="auto">
            <a:xfrm rot="16200000">
              <a:off x="3444241" y="1874520"/>
              <a:ext cx="548640" cy="0"/>
            </a:xfrm>
            <a:prstGeom prst="line">
              <a:avLst/>
            </a:prstGeom>
            <a:noFill/>
            <a:ln w="19050" cap="flat" cmpd="sng" algn="ctr">
              <a:solidFill>
                <a:srgbClr val="010000"/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10000"/>
                </a:solidFill>
              </a:endParaRPr>
            </a:p>
          </p:txBody>
        </p:sp>
        <p:sp>
          <p:nvSpPr>
            <p:cNvPr id="56" name="Line 6"/>
            <p:cNvSpPr>
              <a:spLocks noChangeShapeType="1"/>
            </p:cNvSpPr>
            <p:nvPr/>
          </p:nvSpPr>
          <p:spPr bwMode="auto">
            <a:xfrm>
              <a:off x="2590800" y="2133600"/>
              <a:ext cx="2377440" cy="0"/>
            </a:xfrm>
            <a:prstGeom prst="line">
              <a:avLst/>
            </a:prstGeom>
            <a:noFill/>
            <a:ln w="19050" cap="flat" cmpd="sng" algn="ctr">
              <a:solidFill>
                <a:srgbClr val="010000"/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10000"/>
                </a:solidFill>
              </a:endParaRPr>
            </a:p>
          </p:txBody>
        </p:sp>
        <p:sp>
          <p:nvSpPr>
            <p:cNvPr id="57" name="Line 3"/>
            <p:cNvSpPr>
              <a:spLocks noChangeShapeType="1"/>
            </p:cNvSpPr>
            <p:nvPr/>
          </p:nvSpPr>
          <p:spPr bwMode="auto">
            <a:xfrm>
              <a:off x="4953000" y="2133600"/>
              <a:ext cx="0" cy="548640"/>
            </a:xfrm>
            <a:prstGeom prst="line">
              <a:avLst/>
            </a:prstGeom>
            <a:noFill/>
            <a:ln w="19050" cap="flat" cmpd="sng" algn="ctr">
              <a:solidFill>
                <a:srgbClr val="010000"/>
              </a:solidFill>
              <a:prstDash val="sysDash"/>
              <a:round/>
              <a:headEnd type="non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10000"/>
                </a:solidFill>
              </a:endParaRPr>
            </a:p>
          </p:txBody>
        </p:sp>
        <p:sp>
          <p:nvSpPr>
            <p:cNvPr id="58" name="Line 3"/>
            <p:cNvSpPr>
              <a:spLocks noChangeShapeType="1"/>
            </p:cNvSpPr>
            <p:nvPr/>
          </p:nvSpPr>
          <p:spPr bwMode="auto">
            <a:xfrm>
              <a:off x="2590800" y="2133600"/>
              <a:ext cx="0" cy="548640"/>
            </a:xfrm>
            <a:prstGeom prst="line">
              <a:avLst/>
            </a:prstGeom>
            <a:noFill/>
            <a:ln w="19050" cap="flat" cmpd="sng" algn="ctr">
              <a:solidFill>
                <a:srgbClr val="010000"/>
              </a:solidFill>
              <a:prstDash val="sysDash"/>
              <a:round/>
              <a:headEnd type="non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10000"/>
                </a:solidFill>
              </a:endParaRPr>
            </a:p>
          </p:txBody>
        </p:sp>
      </p:grp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2179320" y="5105995"/>
            <a:ext cx="1463040" cy="64008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600" dirty="0">
                <a:solidFill>
                  <a:srgbClr val="010000"/>
                </a:solidFill>
                <a:ea typeface="宋体" charset="-122"/>
                <a:cs typeface="宋体" charset="-122"/>
              </a:rPr>
              <a:t>encoder</a:t>
            </a:r>
          </a:p>
          <a:p>
            <a:pPr algn="ctr"/>
            <a:r>
              <a:rPr lang="en-US" altLang="zh-CN" sz="1600" dirty="0">
                <a:solidFill>
                  <a:srgbClr val="010000"/>
                </a:solidFill>
                <a:ea typeface="宋体" charset="-122"/>
                <a:cs typeface="宋体" charset="-122"/>
              </a:rPr>
              <a:t>rate</a:t>
            </a:r>
            <a:r>
              <a:rPr lang="en-US" altLang="zh-CN" sz="1600" dirty="0" smtClean="0">
                <a:solidFill>
                  <a:srgbClr val="010000"/>
                </a:solidFill>
                <a:ea typeface="宋体" charset="-122"/>
                <a:cs typeface="宋体" charset="-122"/>
              </a:rPr>
              <a:t> control</a:t>
            </a:r>
            <a:endParaRPr lang="en-US" altLang="zh-CN" sz="1600" dirty="0">
              <a:solidFill>
                <a:srgbClr val="010000"/>
              </a:solidFill>
              <a:ea typeface="宋体" charset="-122"/>
              <a:cs typeface="宋体" charset="-122"/>
            </a:endParaRPr>
          </a:p>
        </p:txBody>
      </p: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4937760" y="3124795"/>
            <a:ext cx="1645920" cy="64008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010000"/>
                </a:solidFill>
                <a:ea typeface="宋体" charset="-122"/>
                <a:cs typeface="宋体" charset="-122"/>
              </a:rPr>
              <a:t>sending rate </a:t>
            </a:r>
            <a:r>
              <a:rPr lang="en-US" altLang="zh-CN" sz="1600" dirty="0">
                <a:solidFill>
                  <a:srgbClr val="010000"/>
                </a:solidFill>
                <a:ea typeface="宋体" charset="-122"/>
                <a:cs typeface="宋体" charset="-122"/>
              </a:rPr>
              <a:t>calculation</a:t>
            </a:r>
          </a:p>
        </p:txBody>
      </p:sp>
      <p:grpSp>
        <p:nvGrpSpPr>
          <p:cNvPr id="6" name="Group 59"/>
          <p:cNvGrpSpPr/>
          <p:nvPr/>
        </p:nvGrpSpPr>
        <p:grpSpPr>
          <a:xfrm flipV="1">
            <a:off x="3733800" y="3734395"/>
            <a:ext cx="1828800" cy="1447800"/>
            <a:chOff x="2971800" y="1234440"/>
            <a:chExt cx="1828800" cy="1447800"/>
          </a:xfrm>
        </p:grpSpPr>
        <p:sp>
          <p:nvSpPr>
            <p:cNvPr id="61" name="Line 6"/>
            <p:cNvSpPr>
              <a:spLocks noChangeShapeType="1"/>
            </p:cNvSpPr>
            <p:nvPr/>
          </p:nvSpPr>
          <p:spPr bwMode="auto">
            <a:xfrm rot="16200000">
              <a:off x="3505200" y="1691640"/>
              <a:ext cx="914400" cy="0"/>
            </a:xfrm>
            <a:prstGeom prst="line">
              <a:avLst/>
            </a:prstGeom>
            <a:noFill/>
            <a:ln w="19050" cap="flat" cmpd="sng" algn="ctr">
              <a:solidFill>
                <a:srgbClr val="010000"/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10000"/>
                </a:solidFill>
              </a:endParaRPr>
            </a:p>
          </p:txBody>
        </p:sp>
        <p:sp>
          <p:nvSpPr>
            <p:cNvPr id="62" name="Line 6"/>
            <p:cNvSpPr>
              <a:spLocks noChangeShapeType="1"/>
            </p:cNvSpPr>
            <p:nvPr/>
          </p:nvSpPr>
          <p:spPr bwMode="auto">
            <a:xfrm>
              <a:off x="2971800" y="2133600"/>
              <a:ext cx="1828800" cy="0"/>
            </a:xfrm>
            <a:prstGeom prst="line">
              <a:avLst/>
            </a:prstGeom>
            <a:noFill/>
            <a:ln w="19050" cap="flat" cmpd="sng" algn="ctr">
              <a:solidFill>
                <a:srgbClr val="010000"/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10000"/>
                </a:solidFill>
              </a:endParaRPr>
            </a:p>
          </p:txBody>
        </p:sp>
        <p:sp>
          <p:nvSpPr>
            <p:cNvPr id="63" name="Line 3"/>
            <p:cNvSpPr>
              <a:spLocks noChangeShapeType="1"/>
            </p:cNvSpPr>
            <p:nvPr/>
          </p:nvSpPr>
          <p:spPr bwMode="auto">
            <a:xfrm>
              <a:off x="4800600" y="2133600"/>
              <a:ext cx="0" cy="548640"/>
            </a:xfrm>
            <a:prstGeom prst="line">
              <a:avLst/>
            </a:prstGeom>
            <a:noFill/>
            <a:ln w="19050" cap="flat" cmpd="sng" algn="ctr">
              <a:solidFill>
                <a:srgbClr val="010000"/>
              </a:solidFill>
              <a:prstDash val="sysDash"/>
              <a:round/>
              <a:headEnd type="non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10000"/>
                </a:solidFill>
              </a:endParaRPr>
            </a:p>
          </p:txBody>
        </p:sp>
        <p:sp>
          <p:nvSpPr>
            <p:cNvPr id="64" name="Line 3"/>
            <p:cNvSpPr>
              <a:spLocks noChangeShapeType="1"/>
            </p:cNvSpPr>
            <p:nvPr/>
          </p:nvSpPr>
          <p:spPr bwMode="auto">
            <a:xfrm>
              <a:off x="2971800" y="2133600"/>
              <a:ext cx="0" cy="548640"/>
            </a:xfrm>
            <a:prstGeom prst="line">
              <a:avLst/>
            </a:prstGeom>
            <a:noFill/>
            <a:ln w="19050" cap="flat" cmpd="sng" algn="ctr">
              <a:solidFill>
                <a:srgbClr val="010000"/>
              </a:solidFill>
              <a:prstDash val="sysDash"/>
              <a:round/>
              <a:headEnd type="non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10000"/>
                </a:solidFill>
              </a:endParaRPr>
            </a:p>
          </p:txBody>
        </p:sp>
      </p:grp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3794760" y="1417320"/>
            <a:ext cx="1463040" cy="64008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600" dirty="0" smtClean="0">
                <a:solidFill>
                  <a:srgbClr val="010000"/>
                </a:solidFill>
                <a:ea typeface="宋体" charset="-122"/>
                <a:cs typeface="宋体" charset="-122"/>
              </a:rPr>
              <a:t>reference rate </a:t>
            </a:r>
          </a:p>
          <a:p>
            <a:pPr algn="ctr"/>
            <a:r>
              <a:rPr lang="en-US" altLang="zh-CN" sz="1600" dirty="0" smtClean="0">
                <a:solidFill>
                  <a:srgbClr val="010000"/>
                </a:solidFill>
                <a:ea typeface="宋体" charset="-122"/>
                <a:cs typeface="宋体" charset="-122"/>
              </a:rPr>
              <a:t>calculation</a:t>
            </a:r>
            <a:endParaRPr lang="en-US" altLang="zh-CN" sz="1600" dirty="0">
              <a:solidFill>
                <a:srgbClr val="010000"/>
              </a:solidFill>
              <a:ea typeface="宋体" charset="-122"/>
              <a:cs typeface="宋体" charset="-122"/>
            </a:endParaRPr>
          </a:p>
        </p:txBody>
      </p:sp>
      <p:sp>
        <p:nvSpPr>
          <p:cNvPr id="45" name="Title 44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000" dirty="0" smtClean="0"/>
              <a:t>Recap: NADA Sender Behavior</a:t>
            </a:r>
            <a:endParaRPr lang="en-US" sz="4000" dirty="0"/>
          </a:p>
        </p:txBody>
      </p:sp>
      <p:pic>
        <p:nvPicPr>
          <p:cNvPr id="52" name="Picture 51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1"/>
              <a:stretch>
                <a:fillRect/>
              </a:stretch>
            </p:blipFill>
          </mc:Choice>
          <mc:Fallback>
            <p:blipFill>
              <a:blip r:embed="rId12"/>
              <a:stretch>
                <a:fillRect/>
              </a:stretch>
            </p:blipFill>
          </mc:Fallback>
        </mc:AlternateContent>
        <p:spPr>
          <a:xfrm>
            <a:off x="6705600" y="1437091"/>
            <a:ext cx="274320" cy="163109"/>
          </a:xfrm>
          <a:prstGeom prst="rect">
            <a:avLst/>
          </a:prstGeom>
        </p:spPr>
      </p:pic>
      <p:sp>
        <p:nvSpPr>
          <p:cNvPr id="59" name="Date Placeholder 5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99DD-F35E-9F4B-BC30-FCA664797A13}" type="datetime1">
              <a:rPr lang="en-US" smtClean="0"/>
              <a:pPr/>
              <a:t>11/4/2013</a:t>
            </a:fld>
            <a:endParaRPr lang="en-US"/>
          </a:p>
        </p:txBody>
      </p:sp>
      <p:sp>
        <p:nvSpPr>
          <p:cNvPr id="67" name="Slide Number Placeholder 6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854BC-2034-8744-83A9-F405AFD7926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0" name="Footer Placeholder 6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draft-zhu-rmcat-nada</a:t>
            </a:r>
            <a:endParaRPr lang="en-US" dirty="0" smtClean="0"/>
          </a:p>
        </p:txBody>
      </p:sp>
      <p:sp>
        <p:nvSpPr>
          <p:cNvPr id="71" name="Line 6"/>
          <p:cNvSpPr>
            <a:spLocks noChangeShapeType="1"/>
          </p:cNvSpPr>
          <p:nvPr/>
        </p:nvSpPr>
        <p:spPr bwMode="auto">
          <a:xfrm>
            <a:off x="1447800" y="5486400"/>
            <a:ext cx="731520" cy="0"/>
          </a:xfrm>
          <a:prstGeom prst="line">
            <a:avLst/>
          </a:prstGeom>
          <a:noFill/>
          <a:ln w="19050" cap="flat" cmpd="sng" algn="ctr">
            <a:solidFill>
              <a:srgbClr val="01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010000"/>
              </a:solidFill>
            </a:endParaRPr>
          </a:p>
        </p:txBody>
      </p:sp>
      <p:sp>
        <p:nvSpPr>
          <p:cNvPr id="72" name="Text Box 15"/>
          <p:cNvSpPr txBox="1">
            <a:spLocks noChangeArrowheads="1"/>
          </p:cNvSpPr>
          <p:nvPr/>
        </p:nvSpPr>
        <p:spPr bwMode="auto">
          <a:xfrm>
            <a:off x="1274045" y="5638800"/>
            <a:ext cx="642524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010000"/>
                </a:solidFill>
                <a:ea typeface="宋体" charset="-122"/>
                <a:cs typeface="宋体" charset="-122"/>
              </a:rPr>
              <a:t>raw</a:t>
            </a:r>
          </a:p>
          <a:p>
            <a:pPr algn="ctr"/>
            <a:r>
              <a:rPr lang="en-US" altLang="zh-CN" sz="1600" dirty="0" smtClean="0">
                <a:solidFill>
                  <a:srgbClr val="010000"/>
                </a:solidFill>
                <a:ea typeface="宋体" charset="-122"/>
                <a:cs typeface="宋体" charset="-122"/>
              </a:rPr>
              <a:t>video </a:t>
            </a:r>
          </a:p>
        </p:txBody>
      </p:sp>
      <p:sp>
        <p:nvSpPr>
          <p:cNvPr id="49" name="Line 6"/>
          <p:cNvSpPr>
            <a:spLocks noChangeShapeType="1"/>
          </p:cNvSpPr>
          <p:nvPr/>
        </p:nvSpPr>
        <p:spPr bwMode="auto">
          <a:xfrm>
            <a:off x="2346960" y="1752600"/>
            <a:ext cx="1463040" cy="0"/>
          </a:xfrm>
          <a:prstGeom prst="line">
            <a:avLst/>
          </a:prstGeom>
          <a:ln w="25400" cap="flat" cmpd="sng" algn="ctr">
            <a:solidFill>
              <a:schemeClr val="accent6"/>
            </a:solidFill>
            <a:prstDash val="sysDash"/>
            <a:round/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010000"/>
              </a:solidFill>
            </a:endParaRPr>
          </a:p>
        </p:txBody>
      </p:sp>
      <p:pic>
        <p:nvPicPr>
          <p:cNvPr id="66" name="Picture 65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3"/>
              <a:stretch>
                <a:fillRect/>
              </a:stretch>
            </p:blipFill>
          </mc:Choice>
          <mc:Fallback>
            <p:blipFill>
              <a:blip r:embed="rId14"/>
              <a:stretch>
                <a:fillRect/>
              </a:stretch>
            </p:blipFill>
          </mc:Fallback>
        </mc:AlternateContent>
        <p:spPr>
          <a:xfrm>
            <a:off x="762000" y="3124200"/>
            <a:ext cx="1460569" cy="2743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Line 6"/>
          <p:cNvSpPr>
            <a:spLocks noChangeShapeType="1"/>
          </p:cNvSpPr>
          <p:nvPr/>
        </p:nvSpPr>
        <p:spPr bwMode="auto">
          <a:xfrm>
            <a:off x="4648200" y="3193763"/>
            <a:ext cx="1828800" cy="0"/>
          </a:xfrm>
          <a:prstGeom prst="line">
            <a:avLst/>
          </a:prstGeom>
          <a:noFill/>
          <a:ln w="19050" cap="flat" cmpd="sng" algn="ctr">
            <a:solidFill>
              <a:srgbClr val="01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01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Encoder Rate Control Modeling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3205992" y="2219165"/>
            <a:ext cx="10612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target rate</a:t>
            </a:r>
            <a:endParaRPr lang="en-US" sz="1600" dirty="0"/>
          </a:p>
        </p:txBody>
      </p:sp>
      <p:pic>
        <p:nvPicPr>
          <p:cNvPr id="18" name="Picture 17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4572000" y="2888963"/>
            <a:ext cx="274320" cy="212598"/>
          </a:xfrm>
          <a:prstGeom prst="rect">
            <a:avLst/>
          </a:prstGeom>
        </p:spPr>
      </p:pic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3581400" y="2888963"/>
            <a:ext cx="1463040" cy="64008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600" dirty="0">
                <a:solidFill>
                  <a:srgbClr val="010000"/>
                </a:solidFill>
                <a:ea typeface="宋体" charset="-122"/>
                <a:cs typeface="宋体" charset="-122"/>
              </a:rPr>
              <a:t>encoder</a:t>
            </a:r>
          </a:p>
          <a:p>
            <a:pPr algn="ctr"/>
            <a:r>
              <a:rPr lang="en-US" altLang="zh-CN" sz="1600" dirty="0">
                <a:solidFill>
                  <a:srgbClr val="010000"/>
                </a:solidFill>
                <a:ea typeface="宋体" charset="-122"/>
                <a:cs typeface="宋体" charset="-122"/>
              </a:rPr>
              <a:t>rate</a:t>
            </a:r>
            <a:r>
              <a:rPr lang="en-US" altLang="zh-CN" sz="1600" dirty="0" smtClean="0">
                <a:solidFill>
                  <a:srgbClr val="010000"/>
                </a:solidFill>
                <a:ea typeface="宋体" charset="-122"/>
                <a:cs typeface="宋体" charset="-122"/>
              </a:rPr>
              <a:t> control</a:t>
            </a:r>
            <a:endParaRPr lang="en-US" altLang="zh-CN" sz="1600" dirty="0">
              <a:solidFill>
                <a:srgbClr val="010000"/>
              </a:solidFill>
              <a:ea typeface="宋体" charset="-122"/>
              <a:cs typeface="宋体" charset="-122"/>
            </a:endParaRPr>
          </a:p>
        </p:txBody>
      </p:sp>
      <p:sp>
        <p:nvSpPr>
          <p:cNvPr id="22" name="Line 3"/>
          <p:cNvSpPr>
            <a:spLocks noChangeShapeType="1"/>
          </p:cNvSpPr>
          <p:nvPr/>
        </p:nvSpPr>
        <p:spPr bwMode="auto">
          <a:xfrm>
            <a:off x="4312920" y="2157443"/>
            <a:ext cx="0" cy="731520"/>
          </a:xfrm>
          <a:prstGeom prst="line">
            <a:avLst/>
          </a:prstGeom>
          <a:noFill/>
          <a:ln w="19050" cap="flat" cmpd="sng" algn="ctr">
            <a:solidFill>
              <a:srgbClr val="01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010000"/>
              </a:solidFill>
            </a:endParaRPr>
          </a:p>
        </p:txBody>
      </p:sp>
      <p:pic>
        <p:nvPicPr>
          <p:cNvPr id="23" name="Picture 22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3663192" y="2600165"/>
            <a:ext cx="274320" cy="212598"/>
          </a:xfrm>
          <a:prstGeom prst="rect">
            <a:avLst/>
          </a:prstGeom>
        </p:spPr>
      </p:pic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5029200" y="2404646"/>
            <a:ext cx="11324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010000"/>
                </a:solidFill>
                <a:ea typeface="宋体" charset="-122"/>
                <a:cs typeface="宋体" charset="-122"/>
              </a:rPr>
              <a:t>output rate</a:t>
            </a:r>
            <a:endParaRPr lang="en-US" altLang="zh-CN" sz="1600" dirty="0">
              <a:solidFill>
                <a:srgbClr val="010000"/>
              </a:solidFill>
              <a:ea typeface="宋体" charset="-122"/>
              <a:cs typeface="宋体" charset="-122"/>
            </a:endParaRPr>
          </a:p>
        </p:txBody>
      </p:sp>
      <p:sp>
        <p:nvSpPr>
          <p:cNvPr id="27" name="Line 6"/>
          <p:cNvSpPr>
            <a:spLocks noChangeShapeType="1"/>
          </p:cNvSpPr>
          <p:nvPr/>
        </p:nvSpPr>
        <p:spPr bwMode="auto">
          <a:xfrm>
            <a:off x="2840755" y="3193168"/>
            <a:ext cx="731520" cy="0"/>
          </a:xfrm>
          <a:prstGeom prst="line">
            <a:avLst/>
          </a:prstGeom>
          <a:noFill/>
          <a:ln w="19050" cap="flat" cmpd="sng" algn="ctr">
            <a:solidFill>
              <a:srgbClr val="01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010000"/>
              </a:solidFill>
            </a:endParaRP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1438608" y="3834824"/>
            <a:ext cx="999793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010000"/>
                </a:solidFill>
                <a:ea typeface="宋体" charset="-122"/>
                <a:cs typeface="宋体" charset="-122"/>
              </a:rPr>
              <a:t>raw video </a:t>
            </a:r>
          </a:p>
          <a:p>
            <a:pPr algn="ctr"/>
            <a:r>
              <a:rPr lang="en-US" altLang="zh-CN" sz="1600" dirty="0" smtClean="0">
                <a:solidFill>
                  <a:srgbClr val="010000"/>
                </a:solidFill>
                <a:ea typeface="宋体" charset="-122"/>
                <a:cs typeface="宋体" charset="-122"/>
              </a:rPr>
              <a:t>frames</a:t>
            </a:r>
          </a:p>
        </p:txBody>
      </p:sp>
      <p:sp>
        <p:nvSpPr>
          <p:cNvPr id="30" name="Text Box 15"/>
          <p:cNvSpPr txBox="1">
            <a:spLocks noChangeArrowheads="1"/>
          </p:cNvSpPr>
          <p:nvPr/>
        </p:nvSpPr>
        <p:spPr bwMode="auto">
          <a:xfrm>
            <a:off x="6934201" y="3834824"/>
            <a:ext cx="1263387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010000"/>
                </a:solidFill>
                <a:ea typeface="宋体" charset="-122"/>
                <a:cs typeface="宋体" charset="-122"/>
              </a:rPr>
              <a:t>encoded</a:t>
            </a:r>
          </a:p>
          <a:p>
            <a:pPr algn="ctr"/>
            <a:r>
              <a:rPr lang="en-US" altLang="zh-CN" sz="1600" dirty="0" smtClean="0">
                <a:solidFill>
                  <a:srgbClr val="010000"/>
                </a:solidFill>
                <a:ea typeface="宋体" charset="-122"/>
                <a:cs typeface="宋体" charset="-122"/>
              </a:rPr>
              <a:t>video frames</a:t>
            </a:r>
          </a:p>
        </p:txBody>
      </p:sp>
      <p:sp>
        <p:nvSpPr>
          <p:cNvPr id="34" name="AutoShape 7"/>
          <p:cNvSpPr>
            <a:spLocks noChangeArrowheads="1"/>
          </p:cNvSpPr>
          <p:nvPr/>
        </p:nvSpPr>
        <p:spPr bwMode="auto">
          <a:xfrm rot="5400000" flipH="1">
            <a:off x="807244" y="3058031"/>
            <a:ext cx="1233488" cy="257175"/>
          </a:xfrm>
          <a:prstGeom prst="parallelogram">
            <a:avLst>
              <a:gd name="adj" fmla="val 119907"/>
            </a:avLst>
          </a:prstGeom>
          <a:solidFill>
            <a:srgbClr val="FFCC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AutoShape 7"/>
          <p:cNvSpPr>
            <a:spLocks noChangeArrowheads="1"/>
          </p:cNvSpPr>
          <p:nvPr/>
        </p:nvSpPr>
        <p:spPr bwMode="auto">
          <a:xfrm rot="5400000" flipH="1">
            <a:off x="1188244" y="2991357"/>
            <a:ext cx="1233488" cy="257175"/>
          </a:xfrm>
          <a:prstGeom prst="parallelogram">
            <a:avLst>
              <a:gd name="adj" fmla="val 119907"/>
            </a:avLst>
          </a:prstGeom>
          <a:solidFill>
            <a:srgbClr val="FFCC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AutoShape 7"/>
          <p:cNvSpPr>
            <a:spLocks noChangeArrowheads="1"/>
          </p:cNvSpPr>
          <p:nvPr/>
        </p:nvSpPr>
        <p:spPr bwMode="auto">
          <a:xfrm rot="5400000" flipH="1">
            <a:off x="2026444" y="2977068"/>
            <a:ext cx="1233488" cy="257175"/>
          </a:xfrm>
          <a:prstGeom prst="parallelogram">
            <a:avLst>
              <a:gd name="adj" fmla="val 119907"/>
            </a:avLst>
          </a:prstGeom>
          <a:solidFill>
            <a:srgbClr val="FFCC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7" name="Picture 36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5560090" y="5257800"/>
            <a:ext cx="1069310" cy="640080"/>
          </a:xfrm>
          <a:prstGeom prst="rect">
            <a:avLst/>
          </a:prstGeom>
        </p:spPr>
      </p:pic>
      <p:sp>
        <p:nvSpPr>
          <p:cNvPr id="39" name="Text Box 24"/>
          <p:cNvSpPr txBox="1">
            <a:spLocks noChangeArrowheads="1"/>
          </p:cNvSpPr>
          <p:nvPr/>
        </p:nvSpPr>
        <p:spPr bwMode="auto">
          <a:xfrm>
            <a:off x="1318854" y="1441163"/>
            <a:ext cx="81474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010000"/>
                </a:solidFill>
                <a:ea typeface="宋体" charset="-122"/>
                <a:cs typeface="宋体" charset="-122"/>
              </a:rPr>
              <a:t>frame</a:t>
            </a:r>
          </a:p>
          <a:p>
            <a:pPr algn="ctr"/>
            <a:r>
              <a:rPr lang="en-US" altLang="zh-CN" sz="1600" dirty="0" smtClean="0">
                <a:solidFill>
                  <a:srgbClr val="010000"/>
                </a:solidFill>
                <a:ea typeface="宋体" charset="-122"/>
                <a:cs typeface="宋体" charset="-122"/>
              </a:rPr>
              <a:t>interval</a:t>
            </a:r>
            <a:endParaRPr lang="en-US" altLang="zh-CN" sz="1600" dirty="0">
              <a:solidFill>
                <a:srgbClr val="010000"/>
              </a:solidFill>
              <a:ea typeface="宋体" charset="-122"/>
              <a:cs typeface="宋体" charset="-122"/>
            </a:endParaRPr>
          </a:p>
        </p:txBody>
      </p:sp>
      <p:sp>
        <p:nvSpPr>
          <p:cNvPr id="40" name="Rectangle 8"/>
          <p:cNvSpPr>
            <a:spLocks noChangeArrowheads="1"/>
          </p:cNvSpPr>
          <p:nvPr/>
        </p:nvSpPr>
        <p:spPr bwMode="auto">
          <a:xfrm>
            <a:off x="6918961" y="2900392"/>
            <a:ext cx="91440" cy="731520"/>
          </a:xfrm>
          <a:prstGeom prst="rect">
            <a:avLst/>
          </a:prstGeom>
          <a:solidFill>
            <a:srgbClr val="FFCC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Rectangle 8"/>
          <p:cNvSpPr>
            <a:spLocks noChangeArrowheads="1"/>
          </p:cNvSpPr>
          <p:nvPr/>
        </p:nvSpPr>
        <p:spPr bwMode="auto">
          <a:xfrm>
            <a:off x="7208521" y="2534632"/>
            <a:ext cx="91440" cy="1097280"/>
          </a:xfrm>
          <a:prstGeom prst="rect">
            <a:avLst/>
          </a:prstGeom>
          <a:solidFill>
            <a:srgbClr val="FFCC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7985761" y="2717512"/>
            <a:ext cx="91440" cy="914400"/>
          </a:xfrm>
          <a:prstGeom prst="rect">
            <a:avLst/>
          </a:prstGeom>
          <a:solidFill>
            <a:srgbClr val="FFCC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4" name="Picture 43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7536499" y="3327112"/>
            <a:ext cx="317500" cy="50800"/>
          </a:xfrm>
          <a:prstGeom prst="rect">
            <a:avLst/>
          </a:prstGeom>
        </p:spPr>
      </p:pic>
      <p:pic>
        <p:nvPicPr>
          <p:cNvPr id="45" name="Picture 44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2081213" y="3235038"/>
            <a:ext cx="317500" cy="50800"/>
          </a:xfrm>
          <a:prstGeom prst="rect">
            <a:avLst/>
          </a:prstGeom>
        </p:spPr>
      </p:pic>
      <p:pic>
        <p:nvPicPr>
          <p:cNvPr id="46" name="Picture 45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1"/>
              <a:stretch>
                <a:fillRect/>
              </a:stretch>
            </p:blipFill>
          </mc:Choice>
          <mc:Fallback>
            <p:blipFill>
              <a:blip r:embed="rId12"/>
              <a:stretch>
                <a:fillRect/>
              </a:stretch>
            </p:blipFill>
          </mc:Fallback>
        </mc:AlternateContent>
        <p:spPr>
          <a:xfrm>
            <a:off x="7117081" y="2214066"/>
            <a:ext cx="274320" cy="198646"/>
          </a:xfrm>
          <a:prstGeom prst="rect">
            <a:avLst/>
          </a:prstGeom>
        </p:spPr>
      </p:pic>
      <p:pic>
        <p:nvPicPr>
          <p:cNvPr id="49" name="Picture 48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3"/>
              <a:stretch>
                <a:fillRect/>
              </a:stretch>
            </p:blipFill>
          </mc:Choice>
          <mc:Fallback>
            <p:blipFill>
              <a:blip r:embed="rId14"/>
              <a:stretch>
                <a:fillRect/>
              </a:stretch>
            </p:blipFill>
          </mc:Fallback>
        </mc:AlternateContent>
        <p:spPr>
          <a:xfrm>
            <a:off x="1623654" y="2041238"/>
            <a:ext cx="266700" cy="228600"/>
          </a:xfrm>
          <a:prstGeom prst="rect">
            <a:avLst/>
          </a:prstGeom>
        </p:spPr>
      </p:pic>
      <p:sp>
        <p:nvSpPr>
          <p:cNvPr id="50" name="Left Brace 49"/>
          <p:cNvSpPr/>
          <p:nvPr/>
        </p:nvSpPr>
        <p:spPr>
          <a:xfrm rot="5400000">
            <a:off x="1691640" y="2233643"/>
            <a:ext cx="182880" cy="365760"/>
          </a:xfrm>
          <a:prstGeom prst="leftBrace">
            <a:avLst>
              <a:gd name="adj1" fmla="val 33333"/>
              <a:gd name="adj2" fmla="val 50000"/>
            </a:avLst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2" name="Picture 51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5"/>
              <a:stretch>
                <a:fillRect/>
              </a:stretch>
            </p:blipFill>
          </mc:Choice>
          <mc:Fallback>
            <p:blipFill>
              <a:blip r:embed="rId16"/>
              <a:stretch>
                <a:fillRect/>
              </a:stretch>
            </p:blipFill>
          </mc:Fallback>
        </mc:AlternateContent>
        <p:spPr>
          <a:xfrm>
            <a:off x="5559426" y="2869912"/>
            <a:ext cx="274320" cy="213360"/>
          </a:xfrm>
          <a:prstGeom prst="rect">
            <a:avLst/>
          </a:prstGeom>
        </p:spPr>
      </p:pic>
      <p:sp>
        <p:nvSpPr>
          <p:cNvPr id="53" name="Rectangle 52"/>
          <p:cNvSpPr/>
          <p:nvPr/>
        </p:nvSpPr>
        <p:spPr>
          <a:xfrm>
            <a:off x="2286000" y="5105400"/>
            <a:ext cx="4389120" cy="914400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 smtClean="0"/>
              <a:t>Mapping between frame size</a:t>
            </a:r>
          </a:p>
          <a:p>
            <a:r>
              <a:rPr lang="en-US" sz="2000" dirty="0" smtClean="0"/>
              <a:t>and instantaneous video rate: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tp_change_rate_fsiz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143000"/>
            <a:ext cx="7315200" cy="548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Observations From A Live Video Encoder:</a:t>
            </a:r>
            <a:br>
              <a:rPr lang="en-US" sz="4000" dirty="0" smtClean="0"/>
            </a:br>
            <a:r>
              <a:rPr lang="en-US" sz="4000" dirty="0" smtClean="0"/>
              <a:t>Transient Behavior</a:t>
            </a:r>
            <a:endParaRPr lang="en-US" sz="4000" dirty="0"/>
          </a:p>
        </p:txBody>
      </p:sp>
      <p:sp>
        <p:nvSpPr>
          <p:cNvPr id="7" name="Rectangle 6"/>
          <p:cNvSpPr/>
          <p:nvPr/>
        </p:nvSpPr>
        <p:spPr>
          <a:xfrm>
            <a:off x="4572000" y="1557528"/>
            <a:ext cx="548640" cy="4462272"/>
          </a:xfrm>
          <a:prstGeom prst="rect">
            <a:avLst/>
          </a:prstGeom>
          <a:solidFill>
            <a:schemeClr val="bg1">
              <a:lumMod val="8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ular Callout 14"/>
          <p:cNvSpPr/>
          <p:nvPr/>
        </p:nvSpPr>
        <p:spPr>
          <a:xfrm>
            <a:off x="5257800" y="3197352"/>
            <a:ext cx="1828800" cy="612648"/>
          </a:xfrm>
          <a:prstGeom prst="wedgeRoundRectCallout">
            <a:avLst>
              <a:gd name="adj1" fmla="val -62065"/>
              <a:gd name="adj2" fmla="val 47926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Sluggish response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2667000" y="2514600"/>
            <a:ext cx="1828800" cy="612648"/>
          </a:xfrm>
          <a:prstGeom prst="wedgeRoundRectCallout">
            <a:avLst>
              <a:gd name="adj1" fmla="val 60545"/>
              <a:gd name="adj2" fmla="val -47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Temporary burst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tp_change_rate_fsiz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143000"/>
            <a:ext cx="7315200" cy="548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Observations From A Live Video Encoder:</a:t>
            </a:r>
            <a:br>
              <a:rPr lang="en-US" sz="4000" dirty="0" smtClean="0"/>
            </a:br>
            <a:r>
              <a:rPr lang="en-US" sz="4000" dirty="0" smtClean="0"/>
              <a:t>Steady-State Behavior</a:t>
            </a:r>
            <a:endParaRPr lang="en-US" sz="4000" dirty="0"/>
          </a:p>
        </p:txBody>
      </p:sp>
      <p:sp>
        <p:nvSpPr>
          <p:cNvPr id="7" name="Rectangle 6"/>
          <p:cNvSpPr/>
          <p:nvPr/>
        </p:nvSpPr>
        <p:spPr>
          <a:xfrm>
            <a:off x="5181600" y="3886200"/>
            <a:ext cx="2194560" cy="914400"/>
          </a:xfrm>
          <a:prstGeom prst="rect">
            <a:avLst/>
          </a:prstGeom>
          <a:solidFill>
            <a:schemeClr val="bg1">
              <a:lumMod val="8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ular Callout 14"/>
          <p:cNvSpPr/>
          <p:nvPr/>
        </p:nvSpPr>
        <p:spPr>
          <a:xfrm>
            <a:off x="5257800" y="3124200"/>
            <a:ext cx="1828800" cy="612648"/>
          </a:xfrm>
          <a:prstGeom prst="wedgeRoundRectCallout">
            <a:avLst>
              <a:gd name="adj1" fmla="val -26385"/>
              <a:gd name="adj2" fmla="val 7455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Rate fluctuations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2667000" y="5257800"/>
            <a:ext cx="1828800" cy="612648"/>
          </a:xfrm>
          <a:prstGeom prst="wedgeRoundRectCallout">
            <a:avLst>
              <a:gd name="adj1" fmla="val -15553"/>
              <a:gd name="adj2" fmla="val -75686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Rate range limited by video content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 Statistical Model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0010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Sluggish response:</a:t>
            </a:r>
            <a:r>
              <a:rPr lang="en-US" sz="2400" dirty="0" smtClean="0"/>
              <a:t> encoder can react to rate update changes only once per        seconds</a:t>
            </a:r>
          </a:p>
          <a:p>
            <a:r>
              <a:rPr lang="en-US" sz="2400" b="1" dirty="0" smtClean="0"/>
              <a:t>Temporary burst: </a:t>
            </a:r>
          </a:p>
          <a:p>
            <a:pPr lvl="1"/>
            <a:r>
              <a:rPr lang="en-US" sz="2400" dirty="0" smtClean="0"/>
              <a:t>Burst size       :  ratio between burst frames size</a:t>
            </a:r>
          </a:p>
          <a:p>
            <a:pPr lvl="1"/>
            <a:r>
              <a:rPr lang="en-US" sz="2400" dirty="0" smtClean="0"/>
              <a:t>Burst duration       : number of frames in the burst event</a:t>
            </a:r>
          </a:p>
          <a:p>
            <a:r>
              <a:rPr lang="en-US" sz="2400" b="1" dirty="0" smtClean="0"/>
              <a:t>Rate variations: </a:t>
            </a:r>
          </a:p>
          <a:p>
            <a:pPr lvl="1"/>
            <a:r>
              <a:rPr lang="en-US" sz="2400" dirty="0" smtClean="0"/>
              <a:t>Uniform: </a:t>
            </a:r>
          </a:p>
          <a:p>
            <a:pPr lvl="1"/>
            <a:r>
              <a:rPr lang="en-US" sz="2400" dirty="0" smtClean="0"/>
              <a:t>Normal: </a:t>
            </a:r>
          </a:p>
          <a:p>
            <a:r>
              <a:rPr lang="en-US" sz="2400" b="1" dirty="0" smtClean="0"/>
              <a:t>Limited rate range: 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0DBD-E3EF-614B-88F3-1222BBB7F052}" type="datetime1">
              <a:rPr lang="en-US" smtClean="0"/>
              <a:pPr/>
              <a:t>11/4/2013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0A95-B965-8A47-9E82-BCB100B899E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draft-zhu-rmcat-nada</a:t>
            </a:r>
            <a:endParaRPr lang="en-US" dirty="0" smtClean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810000" y="1905000"/>
            <a:ext cx="274320" cy="219456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746495" y="5462016"/>
            <a:ext cx="2553400" cy="329184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746495" y="4471416"/>
            <a:ext cx="2001090" cy="329184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2565829" y="2743200"/>
            <a:ext cx="329771" cy="237743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3124200" y="3191257"/>
            <a:ext cx="345111" cy="237743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2743201" y="4038600"/>
            <a:ext cx="3985795" cy="32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88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Choice of Parameter Values in NADA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7724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Sluggish response: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b="1" dirty="0" smtClean="0"/>
              <a:t>Temporary burst: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Rate variations: </a:t>
            </a:r>
          </a:p>
          <a:p>
            <a:endParaRPr lang="en-US" sz="2400" b="1" dirty="0" smtClean="0"/>
          </a:p>
          <a:p>
            <a:endParaRPr lang="en-US" sz="2400" b="1" dirty="0" smtClean="0"/>
          </a:p>
          <a:p>
            <a:r>
              <a:rPr lang="en-US" sz="2400" b="1" dirty="0" smtClean="0"/>
              <a:t>Limited rate range: 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0DBD-E3EF-614B-88F3-1222BBB7F052}" type="datetime1">
              <a:rPr lang="en-US" smtClean="0"/>
              <a:pPr/>
              <a:t>11/4/2013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0A95-B965-8A47-9E82-BCB100B899E8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3505200" y="1859280"/>
            <a:ext cx="1336204" cy="274320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3429000" y="2819400"/>
            <a:ext cx="1783072" cy="237743"/>
          </a:xfrm>
          <a:prstGeom prst="rect">
            <a:avLst/>
          </a:prstGeom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3352800" y="3688080"/>
            <a:ext cx="2127294" cy="731520"/>
          </a:xfrm>
          <a:prstGeom prst="rect">
            <a:avLst/>
          </a:prstGeom>
        </p:spPr>
      </p:pic>
      <p:pic>
        <p:nvPicPr>
          <p:cNvPr id="22" name="Picture 21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3124200" y="5288280"/>
            <a:ext cx="2329092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88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ideoenc_rat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143000"/>
            <a:ext cx="7315200" cy="548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Encoder Modeling Results: </a:t>
            </a:r>
            <a:br>
              <a:rPr lang="en-US" sz="3600" dirty="0" smtClean="0"/>
            </a:br>
            <a:r>
              <a:rPr lang="en-US" sz="3600" dirty="0" smtClean="0"/>
              <a:t>Reaction to Continuous Rate Request Changes</a:t>
            </a:r>
            <a:endParaRPr lang="en-US" sz="3600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5410200" y="3886200"/>
            <a:ext cx="1737360" cy="914400"/>
          </a:xfrm>
          <a:prstGeom prst="wedgeRoundRectCallout">
            <a:avLst>
              <a:gd name="adj1" fmla="val -59474"/>
              <a:gd name="adj2" fmla="val -4867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Reacts once per 1 sec</a:t>
            </a:r>
            <a:endParaRPr lang="en-US" sz="2000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6858000" y="2514600"/>
            <a:ext cx="2057400" cy="914400"/>
          </a:xfrm>
          <a:prstGeom prst="wedgeRoundRectCallout">
            <a:avLst>
              <a:gd name="adj1" fmla="val -59474"/>
              <a:gd name="adj2" fmla="val -4867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Fluctuates within 10% of target</a:t>
            </a:r>
            <a:endParaRPr lang="en-US" sz="2000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2514600" y="2819400"/>
            <a:ext cx="1737360" cy="914400"/>
          </a:xfrm>
          <a:prstGeom prst="wedgeRoundRectCallout">
            <a:avLst>
              <a:gd name="adj1" fmla="val -13868"/>
              <a:gd name="adj2" fmla="val 8002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Responds immediately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sco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Cisco_Template_2010_CiscoSans</Template>
  <TotalTime>18676</TotalTime>
  <Words>460</Words>
  <Application>Microsoft Office PowerPoint</Application>
  <PresentationFormat>On-screen Show (4:3)</PresentationFormat>
  <Paragraphs>111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CiscoSans ExtraLight</vt:lpstr>
      <vt:lpstr>宋体</vt:lpstr>
      <vt:lpstr>Calibri</vt:lpstr>
      <vt:lpstr>Wingdings</vt:lpstr>
      <vt:lpstr>Office Theme</vt:lpstr>
      <vt:lpstr>Modeling of Live Video Encoding in NADA </vt:lpstr>
      <vt:lpstr>Why This Talk, At All? </vt:lpstr>
      <vt:lpstr>Recap: NADA Sender Behavior</vt:lpstr>
      <vt:lpstr>Encoder Rate Control Modeling</vt:lpstr>
      <vt:lpstr>Observations From A Live Video Encoder: Transient Behavior</vt:lpstr>
      <vt:lpstr>Observations From A Live Video Encoder: Steady-State Behavior</vt:lpstr>
      <vt:lpstr>A Statistical Model</vt:lpstr>
      <vt:lpstr>Choice of Parameter Values in NADA</vt:lpstr>
      <vt:lpstr>Encoder Modeling Results:  Reaction to Continuous Rate Request Changes</vt:lpstr>
      <vt:lpstr>Encoder Modeling Results:  Mimicking a New Burst Event</vt:lpstr>
      <vt:lpstr>In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Installing Template Theme Files</dc:title>
  <dc:creator>Stefano Giorcelli (stefanog)</dc:creator>
  <dc:description>www.duarte.com</dc:description>
  <cp:lastModifiedBy>Michael A. Ramalho, Ph.D.</cp:lastModifiedBy>
  <cp:revision>568</cp:revision>
  <dcterms:created xsi:type="dcterms:W3CDTF">2013-11-03T23:06:46Z</dcterms:created>
  <dcterms:modified xsi:type="dcterms:W3CDTF">2013-11-05T01:01:29Z</dcterms:modified>
</cp:coreProperties>
</file>