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58" r:id="rId5"/>
    <p:sldId id="262" r:id="rId6"/>
    <p:sldId id="26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30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2E786-B9C4-405B-94F2-B1FCA50F1624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C2378-F0A4-4D24-8A7C-BF9666049C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097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2E786-B9C4-405B-94F2-B1FCA50F1624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C2378-F0A4-4D24-8A7C-BF9666049C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64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2E786-B9C4-405B-94F2-B1FCA50F1624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C2378-F0A4-4D24-8A7C-BF9666049C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071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2E786-B9C4-405B-94F2-B1FCA50F1624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C2378-F0A4-4D24-8A7C-BF9666049C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974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2E786-B9C4-405B-94F2-B1FCA50F1624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C2378-F0A4-4D24-8A7C-BF9666049C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1264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2E786-B9C4-405B-94F2-B1FCA50F1624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C2378-F0A4-4D24-8A7C-BF9666049C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370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2E786-B9C4-405B-94F2-B1FCA50F1624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C2378-F0A4-4D24-8A7C-BF9666049C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485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2E786-B9C4-405B-94F2-B1FCA50F1624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C2378-F0A4-4D24-8A7C-BF9666049C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056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2E786-B9C4-405B-94F2-B1FCA50F1624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C2378-F0A4-4D24-8A7C-BF9666049C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162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2E786-B9C4-405B-94F2-B1FCA50F1624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C2378-F0A4-4D24-8A7C-BF9666049C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151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2E786-B9C4-405B-94F2-B1FCA50F1624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C2378-F0A4-4D24-8A7C-BF9666049C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682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90600"/>
            <a:ext cx="8229600" cy="5135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92E786-B9C4-405B-94F2-B1FCA50F1624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2C2378-F0A4-4D24-8A7C-BF9666049C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586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RMCAT Video Quality Evaluation and Double Bottleneck Test Scenario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438400"/>
          </a:xfrm>
        </p:spPr>
        <p:txBody>
          <a:bodyPr>
            <a:normAutofit/>
          </a:bodyPr>
          <a:lstStyle/>
          <a:p>
            <a:r>
              <a:rPr lang="en-US" dirty="0" smtClean="0"/>
              <a:t>G. Van der Auwera, M. Coban</a:t>
            </a:r>
          </a:p>
          <a:p>
            <a:endParaRPr lang="en-US" dirty="0"/>
          </a:p>
          <a:p>
            <a:r>
              <a:rPr lang="en-US" dirty="0" smtClean="0"/>
              <a:t>draft-vanderauwera-rmcat-video-quality-00</a:t>
            </a:r>
          </a:p>
          <a:p>
            <a:r>
              <a:rPr lang="en-US" dirty="0" smtClean="0"/>
              <a:t>IETF 88, Vancouver, Canada</a:t>
            </a:r>
          </a:p>
          <a:p>
            <a:r>
              <a:rPr lang="en-US" dirty="0" smtClean="0"/>
              <a:t>Nov. 3-8,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4609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Part 1: Proposes video quality test scenarios</a:t>
            </a:r>
          </a:p>
          <a:p>
            <a:pPr lvl="1"/>
            <a:r>
              <a:rPr lang="en-US" dirty="0"/>
              <a:t>I</a:t>
            </a:r>
            <a:r>
              <a:rPr lang="en-US" dirty="0" smtClean="0"/>
              <a:t>mpact of congestion control on media streams is important in real-world deployments</a:t>
            </a:r>
          </a:p>
          <a:p>
            <a:pPr lvl="1"/>
            <a:r>
              <a:rPr lang="en-US" dirty="0" smtClean="0"/>
              <a:t>It is proposed that RMCAT solutions are implemented in a state-of-the-art video coding and communication framework to provide proof-of-concept evidence</a:t>
            </a:r>
          </a:p>
          <a:p>
            <a:pPr lvl="1"/>
            <a:r>
              <a:rPr lang="en-US" dirty="0" smtClean="0"/>
              <a:t>The purpose is to demonstrate that implementations of the congestion control solutions are feasible and that the video quality behavior under the defined test scenarios is as desired</a:t>
            </a:r>
          </a:p>
          <a:p>
            <a:r>
              <a:rPr lang="en-US" dirty="0" smtClean="0"/>
              <a:t>Part 2: “Double bottleneck” test scenario to provide insight into the rate allocation behavior of congestion controller</a:t>
            </a:r>
          </a:p>
          <a:p>
            <a:pPr lvl="1"/>
            <a:r>
              <a:rPr lang="en-US" dirty="0" smtClean="0"/>
              <a:t>Asymmetric flow conditions</a:t>
            </a:r>
          </a:p>
        </p:txBody>
      </p:sp>
    </p:spTree>
    <p:extLst>
      <p:ext uri="{BB962C8B-B14F-4D97-AF65-F5344CB8AC3E}">
        <p14:creationId xmlns:p14="http://schemas.microsoft.com/office/powerpoint/2010/main" val="3346076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Video Quality Test Scenarios: 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Purpose is to verify or inspect the video quality of congestion control solutions</a:t>
            </a:r>
          </a:p>
          <a:p>
            <a:pPr lvl="1"/>
            <a:r>
              <a:rPr lang="en-US" dirty="0" smtClean="0"/>
              <a:t>By defining “desired or expected” quality behaviors for each test</a:t>
            </a:r>
          </a:p>
          <a:p>
            <a:pPr lvl="2"/>
            <a:r>
              <a:rPr lang="en-US" dirty="0" smtClean="0"/>
              <a:t>This means there should be no objectionable video quality problems</a:t>
            </a:r>
          </a:p>
          <a:p>
            <a:pPr lvl="1"/>
            <a:r>
              <a:rPr lang="en-US" dirty="0" smtClean="0"/>
              <a:t>Subjective quality evaluation by expert viewer panel</a:t>
            </a:r>
          </a:p>
          <a:p>
            <a:pPr lvl="2"/>
            <a:r>
              <a:rPr lang="en-US" dirty="0" smtClean="0"/>
              <a:t>“Expert viewer ” means that video quality is understood as well as the various test scenarios</a:t>
            </a:r>
          </a:p>
          <a:p>
            <a:pPr lvl="1"/>
            <a:r>
              <a:rPr lang="en-US" dirty="0" smtClean="0"/>
              <a:t>Result is “pass or fail”</a:t>
            </a:r>
          </a:p>
          <a:p>
            <a:pPr lvl="2"/>
            <a:r>
              <a:rPr lang="en-US" dirty="0" smtClean="0"/>
              <a:t>Meaning that undesired video quality behaviors result in fail outcome</a:t>
            </a:r>
          </a:p>
          <a:p>
            <a:pPr lvl="3"/>
            <a:r>
              <a:rPr lang="en-US" dirty="0" smtClean="0"/>
              <a:t>Quality problems (if any) should be carefully documented</a:t>
            </a:r>
          </a:p>
          <a:p>
            <a:pPr lvl="2"/>
            <a:r>
              <a:rPr lang="en-US" dirty="0" smtClean="0"/>
              <a:t>Intention is not to compare congestion control methods against each other</a:t>
            </a:r>
          </a:p>
          <a:p>
            <a:pPr lvl="2"/>
            <a:r>
              <a:rPr lang="en-US" dirty="0" smtClean="0"/>
              <a:t>Result is used in addition to network traffic evaluation results</a:t>
            </a:r>
          </a:p>
          <a:p>
            <a:r>
              <a:rPr lang="en-US" dirty="0" smtClean="0"/>
              <a:t>Video conferencing/telephony test sequences can be provided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1463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Video Quality Test Scenarios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Scenario A</a:t>
            </a:r>
          </a:p>
          <a:p>
            <a:pPr lvl="1"/>
            <a:r>
              <a:rPr lang="en-US" dirty="0" smtClean="0"/>
              <a:t>Single bottleneck link and a single media flow</a:t>
            </a:r>
          </a:p>
          <a:p>
            <a:pPr lvl="1"/>
            <a:r>
              <a:rPr lang="en-US" dirty="0" smtClean="0"/>
              <a:t>Purpose is to evaluate video quality under congestion control startup and varying bottleneck bandwidth behaviors</a:t>
            </a:r>
          </a:p>
          <a:p>
            <a:r>
              <a:rPr lang="en-US" dirty="0" smtClean="0"/>
              <a:t>Scenario B</a:t>
            </a:r>
          </a:p>
          <a:p>
            <a:pPr lvl="1"/>
            <a:r>
              <a:rPr lang="en-US" dirty="0" smtClean="0"/>
              <a:t>Single bottleneck link and two media flows with different start times</a:t>
            </a:r>
          </a:p>
          <a:p>
            <a:pPr lvl="1"/>
            <a:r>
              <a:rPr lang="en-US" dirty="0" smtClean="0"/>
              <a:t>Purpose is to evaluate video quality under the congestion control behavior when a second competing flow joins and leaves the bottleneck link</a:t>
            </a:r>
          </a:p>
          <a:p>
            <a:r>
              <a:rPr lang="en-US" dirty="0" smtClean="0"/>
              <a:t>Scenario C</a:t>
            </a:r>
          </a:p>
          <a:p>
            <a:pPr lvl="1"/>
            <a:r>
              <a:rPr lang="en-US" dirty="0" smtClean="0"/>
              <a:t>Single bottleneck link with background traffic</a:t>
            </a:r>
          </a:p>
          <a:p>
            <a:pPr lvl="1"/>
            <a:r>
              <a:rPr lang="en-US" dirty="0" smtClean="0"/>
              <a:t>Purpose is to evaluate video quality under congestion control behavior in the presence of </a:t>
            </a:r>
            <a:r>
              <a:rPr lang="en-US" dirty="0" err="1" smtClean="0"/>
              <a:t>bursty</a:t>
            </a:r>
            <a:r>
              <a:rPr lang="en-US" dirty="0" smtClean="0"/>
              <a:t> TCP flows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6417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Part 2: Double Bottleneck Test Scenario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US" dirty="0" smtClean="0"/>
              <a:t>ne media flow encounters two bottleneck links (two queues) that are each shared with a second but different flow</a:t>
            </a:r>
          </a:p>
          <a:p>
            <a:r>
              <a:rPr lang="en-US" dirty="0" smtClean="0"/>
              <a:t>The purpose is to evaluate the congestion control's rate distribution among the flows under these asymmetric conditions</a:t>
            </a:r>
          </a:p>
          <a:p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1320067" y="2971800"/>
            <a:ext cx="6292850" cy="2984500"/>
            <a:chOff x="1371600" y="3403112"/>
            <a:chExt cx="6292850" cy="298450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71600" y="3403112"/>
              <a:ext cx="6292850" cy="2984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Freeform 5"/>
            <p:cNvSpPr/>
            <p:nvPr/>
          </p:nvSpPr>
          <p:spPr>
            <a:xfrm>
              <a:off x="1852246" y="3654253"/>
              <a:ext cx="5380892" cy="764280"/>
            </a:xfrm>
            <a:custGeom>
              <a:avLst/>
              <a:gdLst>
                <a:gd name="connsiteX0" fmla="*/ 0 w 5380892"/>
                <a:gd name="connsiteY0" fmla="*/ 261255 h 764280"/>
                <a:gd name="connsiteX1" fmla="*/ 269631 w 5380892"/>
                <a:gd name="connsiteY1" fmla="*/ 61962 h 764280"/>
                <a:gd name="connsiteX2" fmla="*/ 633046 w 5380892"/>
                <a:gd name="connsiteY2" fmla="*/ 50239 h 764280"/>
                <a:gd name="connsiteX3" fmla="*/ 1066800 w 5380892"/>
                <a:gd name="connsiteY3" fmla="*/ 671562 h 764280"/>
                <a:gd name="connsiteX4" fmla="*/ 4220308 w 5380892"/>
                <a:gd name="connsiteY4" fmla="*/ 706732 h 764280"/>
                <a:gd name="connsiteX5" fmla="*/ 4689231 w 5380892"/>
                <a:gd name="connsiteY5" fmla="*/ 144024 h 764280"/>
                <a:gd name="connsiteX6" fmla="*/ 5380892 w 5380892"/>
                <a:gd name="connsiteY6" fmla="*/ 249532 h 764280"/>
                <a:gd name="connsiteX7" fmla="*/ 5380892 w 5380892"/>
                <a:gd name="connsiteY7" fmla="*/ 249532 h 764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380892" h="764280">
                  <a:moveTo>
                    <a:pt x="0" y="261255"/>
                  </a:moveTo>
                  <a:cubicBezTo>
                    <a:pt x="82061" y="179193"/>
                    <a:pt x="164123" y="97131"/>
                    <a:pt x="269631" y="61962"/>
                  </a:cubicBezTo>
                  <a:cubicBezTo>
                    <a:pt x="375139" y="26793"/>
                    <a:pt x="500184" y="-51361"/>
                    <a:pt x="633046" y="50239"/>
                  </a:cubicBezTo>
                  <a:cubicBezTo>
                    <a:pt x="765908" y="151839"/>
                    <a:pt x="468923" y="562147"/>
                    <a:pt x="1066800" y="671562"/>
                  </a:cubicBezTo>
                  <a:cubicBezTo>
                    <a:pt x="1664677" y="780977"/>
                    <a:pt x="3616570" y="794655"/>
                    <a:pt x="4220308" y="706732"/>
                  </a:cubicBezTo>
                  <a:cubicBezTo>
                    <a:pt x="4824047" y="618809"/>
                    <a:pt x="4495800" y="220224"/>
                    <a:pt x="4689231" y="144024"/>
                  </a:cubicBezTo>
                  <a:cubicBezTo>
                    <a:pt x="4882662" y="67824"/>
                    <a:pt x="5380892" y="249532"/>
                    <a:pt x="5380892" y="249532"/>
                  </a:cubicBezTo>
                  <a:lnTo>
                    <a:pt x="5380892" y="249532"/>
                  </a:ln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7" name="Freeform 6"/>
            <p:cNvSpPr/>
            <p:nvPr/>
          </p:nvSpPr>
          <p:spPr>
            <a:xfrm>
              <a:off x="1840523" y="5209358"/>
              <a:ext cx="2262554" cy="762589"/>
            </a:xfrm>
            <a:custGeom>
              <a:avLst/>
              <a:gdLst>
                <a:gd name="connsiteX0" fmla="*/ 0 w 2262554"/>
                <a:gd name="connsiteY0" fmla="*/ 523227 h 762589"/>
                <a:gd name="connsiteX1" fmla="*/ 339969 w 2262554"/>
                <a:gd name="connsiteY1" fmla="*/ 745965 h 762589"/>
                <a:gd name="connsiteX2" fmla="*/ 1031631 w 2262554"/>
                <a:gd name="connsiteY2" fmla="*/ 124642 h 762589"/>
                <a:gd name="connsiteX3" fmla="*/ 1969477 w 2262554"/>
                <a:gd name="connsiteY3" fmla="*/ 30857 h 762589"/>
                <a:gd name="connsiteX4" fmla="*/ 2262554 w 2262554"/>
                <a:gd name="connsiteY4" fmla="*/ 511504 h 762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62554" h="762589">
                  <a:moveTo>
                    <a:pt x="0" y="523227"/>
                  </a:moveTo>
                  <a:cubicBezTo>
                    <a:pt x="84015" y="667811"/>
                    <a:pt x="168031" y="812396"/>
                    <a:pt x="339969" y="745965"/>
                  </a:cubicBezTo>
                  <a:cubicBezTo>
                    <a:pt x="511907" y="679534"/>
                    <a:pt x="760046" y="243827"/>
                    <a:pt x="1031631" y="124642"/>
                  </a:cubicBezTo>
                  <a:cubicBezTo>
                    <a:pt x="1303216" y="5457"/>
                    <a:pt x="1764323" y="-33620"/>
                    <a:pt x="1969477" y="30857"/>
                  </a:cubicBezTo>
                  <a:cubicBezTo>
                    <a:pt x="2174631" y="95334"/>
                    <a:pt x="2218592" y="303419"/>
                    <a:pt x="2262554" y="511504"/>
                  </a:cubicBezTo>
                </a:path>
              </a:pathLst>
            </a:cu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Freeform 7"/>
            <p:cNvSpPr/>
            <p:nvPr/>
          </p:nvSpPr>
          <p:spPr>
            <a:xfrm>
              <a:off x="5052646" y="3938954"/>
              <a:ext cx="2168769" cy="1383323"/>
            </a:xfrm>
            <a:custGeom>
              <a:avLst/>
              <a:gdLst>
                <a:gd name="connsiteX0" fmla="*/ 0 w 2168769"/>
                <a:gd name="connsiteY0" fmla="*/ 0 h 1383323"/>
                <a:gd name="connsiteX1" fmla="*/ 328246 w 2168769"/>
                <a:gd name="connsiteY1" fmla="*/ 422031 h 1383323"/>
                <a:gd name="connsiteX2" fmla="*/ 1688123 w 2168769"/>
                <a:gd name="connsiteY2" fmla="*/ 468923 h 1383323"/>
                <a:gd name="connsiteX3" fmla="*/ 2168769 w 2168769"/>
                <a:gd name="connsiteY3" fmla="*/ 1383323 h 1383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68769" h="1383323">
                  <a:moveTo>
                    <a:pt x="0" y="0"/>
                  </a:moveTo>
                  <a:cubicBezTo>
                    <a:pt x="23446" y="171938"/>
                    <a:pt x="46892" y="343877"/>
                    <a:pt x="328246" y="422031"/>
                  </a:cubicBezTo>
                  <a:cubicBezTo>
                    <a:pt x="609600" y="500185"/>
                    <a:pt x="1381369" y="308708"/>
                    <a:pt x="1688123" y="468923"/>
                  </a:cubicBezTo>
                  <a:cubicBezTo>
                    <a:pt x="1994877" y="629138"/>
                    <a:pt x="2168769" y="1383323"/>
                    <a:pt x="2168769" y="1383323"/>
                  </a:cubicBezTo>
                </a:path>
              </a:pathLst>
            </a:custGeom>
            <a:noFill/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352800" y="3938954"/>
              <a:ext cx="533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A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410200" y="3930134"/>
              <a:ext cx="533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7030A0"/>
                  </a:solidFill>
                </a:rPr>
                <a:t>B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086100" y="5322277"/>
              <a:ext cx="533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B050"/>
                  </a:solidFill>
                </a:rPr>
                <a:t>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12548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Proposed to perform video quality evaluation in addition to network traffic evaluations</a:t>
            </a:r>
          </a:p>
          <a:p>
            <a:r>
              <a:rPr lang="en-US" dirty="0" smtClean="0"/>
              <a:t>Proposed to add “double bottleneck” test scenario to network traffic evaluation</a:t>
            </a:r>
          </a:p>
          <a:p>
            <a:endParaRPr lang="en-US" dirty="0" smtClean="0"/>
          </a:p>
          <a:p>
            <a:endParaRPr lang="en-US" dirty="0"/>
          </a:p>
          <a:p>
            <a:pPr marL="0" indent="0" algn="ctr">
              <a:buNone/>
            </a:pPr>
            <a:r>
              <a:rPr lang="en-US" sz="3200" dirty="0" smtClean="0"/>
              <a:t>Thank you!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Questions?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0132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410</Words>
  <Application>Microsoft Office PowerPoint</Application>
  <PresentationFormat>On-screen Show (4:3)</PresentationFormat>
  <Paragraphs>49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RMCAT Video Quality Evaluation and Double Bottleneck Test Scenario</vt:lpstr>
      <vt:lpstr>Introduction</vt:lpstr>
      <vt:lpstr>Video Quality Test Scenarios: Introduction</vt:lpstr>
      <vt:lpstr>Video Quality Test Scenarios</vt:lpstr>
      <vt:lpstr>Part 2: Double Bottleneck Test Scenario</vt:lpstr>
      <vt:lpstr>Summary</vt:lpstr>
    </vt:vector>
  </TitlesOfParts>
  <Company>Qualcomm Incorporated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RMCAT Video Quality Evaluation and Double Bottleneck Test Scenario</dc:title>
  <dc:creator>Geert</dc:creator>
  <cp:lastModifiedBy>Geert</cp:lastModifiedBy>
  <cp:revision>43</cp:revision>
  <cp:lastPrinted>2013-11-04T18:00:44Z</cp:lastPrinted>
  <dcterms:created xsi:type="dcterms:W3CDTF">2013-11-04T17:56:17Z</dcterms:created>
  <dcterms:modified xsi:type="dcterms:W3CDTF">2013-11-05T02:02:03Z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1175153915</vt:i4>
  </property>
  <property fmtid="{D5CDD505-2E9C-101B-9397-08002B2CF9AE}" pid="3" name="_NewReviewCycle">
    <vt:lpwstr/>
  </property>
  <property fmtid="{D5CDD505-2E9C-101B-9397-08002B2CF9AE}" pid="4" name="_EmailSubject">
    <vt:lpwstr>please send slides now</vt:lpwstr>
  </property>
  <property fmtid="{D5CDD505-2E9C-101B-9397-08002B2CF9AE}" pid="5" name="_AuthorEmail">
    <vt:lpwstr>geertv@qti.qualcomm.com</vt:lpwstr>
  </property>
  <property fmtid="{D5CDD505-2E9C-101B-9397-08002B2CF9AE}" pid="6" name="_AuthorEmailDisplayName">
    <vt:lpwstr>Van Der Auwera, Geert</vt:lpwstr>
  </property>
</Properties>
</file>