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5" r:id="rId4"/>
    <p:sldId id="284" r:id="rId5"/>
    <p:sldId id="264" r:id="rId6"/>
    <p:sldId id="273" r:id="rId7"/>
    <p:sldId id="274" r:id="rId8"/>
    <p:sldId id="259" r:id="rId9"/>
    <p:sldId id="297" r:id="rId10"/>
    <p:sldId id="257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83" d="100"/>
          <a:sy n="83" d="100"/>
        </p:scale>
        <p:origin x="77" y="4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71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0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7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11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75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0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93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4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5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6503E-96E1-404B-AF6F-4F3EB85FE44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D8834-DC4D-48E0-B857-9753032BC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0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IETF RMCAT WG: Video Quality Metrics Discussion for Evaluation Criteria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V. S. Somayazulu (v.srinivasa.somayazulu@intel.com)</a:t>
            </a:r>
          </a:p>
          <a:p>
            <a:r>
              <a:rPr lang="en-US" dirty="0"/>
              <a:t>Hassnaa Moustafa (</a:t>
            </a:r>
            <a:r>
              <a:rPr lang="en-US" dirty="0" smtClean="0"/>
              <a:t>hassnaa.moustafa@intel.com)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74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sz="2300" dirty="0" err="1" smtClean="0"/>
              <a:t>Rmcat</a:t>
            </a:r>
            <a:r>
              <a:rPr lang="en-US" sz="2300" dirty="0" smtClean="0"/>
              <a:t> WG is dealing with congestion control for Internet data considering interactive point-to-point real-time multimedia services over RTP</a:t>
            </a:r>
          </a:p>
          <a:p>
            <a:pPr marL="0" indent="0" algn="just">
              <a:buNone/>
            </a:pPr>
            <a:endParaRPr lang="en-US" sz="2300" dirty="0" smtClean="0"/>
          </a:p>
          <a:p>
            <a:pPr algn="just"/>
            <a:r>
              <a:rPr lang="en-US" sz="2300" dirty="0" smtClean="0"/>
              <a:t>R</a:t>
            </a:r>
            <a:r>
              <a:rPr lang="en-US" sz="2300" dirty="0"/>
              <a:t>equirements for congestion control algorithms are defined considering</a:t>
            </a:r>
          </a:p>
          <a:p>
            <a:pPr lvl="1" algn="just"/>
            <a:r>
              <a:rPr lang="en-US" sz="2000" dirty="0"/>
              <a:t>Low delay </a:t>
            </a:r>
          </a:p>
          <a:p>
            <a:pPr lvl="1" algn="just"/>
            <a:r>
              <a:rPr lang="en-US" sz="2000" dirty="0" smtClean="0"/>
              <a:t>Semi-Reliable </a:t>
            </a:r>
            <a:r>
              <a:rPr lang="en-US" sz="2000" dirty="0"/>
              <a:t>data delivery</a:t>
            </a:r>
          </a:p>
          <a:p>
            <a:pPr lvl="1" algn="just"/>
            <a:r>
              <a:rPr lang="en-US" sz="2000" dirty="0"/>
              <a:t>Fairness to other flows </a:t>
            </a:r>
          </a:p>
          <a:p>
            <a:pPr lvl="1" algn="just"/>
            <a:r>
              <a:rPr lang="en-US" sz="2000" dirty="0"/>
              <a:t>Adaptation to network </a:t>
            </a:r>
            <a:r>
              <a:rPr lang="en-US" sz="2000" dirty="0" smtClean="0"/>
              <a:t>conditions</a:t>
            </a:r>
          </a:p>
          <a:p>
            <a:pPr marL="457200" lvl="1" indent="0" algn="just">
              <a:buNone/>
            </a:pPr>
            <a:endParaRPr lang="en-US" sz="2000" dirty="0"/>
          </a:p>
          <a:p>
            <a:pPr algn="just"/>
            <a:r>
              <a:rPr lang="en-US" sz="2300" dirty="0" smtClean="0"/>
              <a:t>Metrics for congestion control are defined to be</a:t>
            </a:r>
          </a:p>
          <a:p>
            <a:pPr lvl="1" algn="just"/>
            <a:r>
              <a:rPr lang="en-US" sz="2000" dirty="0" smtClean="0"/>
              <a:t>Delay, throughput, minimizing transmission rates oscillations, reactivity to transient events and packet losses and discards</a:t>
            </a:r>
          </a:p>
          <a:p>
            <a:pPr marL="457200" lvl="1" indent="0" algn="just">
              <a:buNone/>
            </a:pPr>
            <a:endParaRPr lang="en-US" sz="1800" dirty="0" smtClean="0"/>
          </a:p>
          <a:p>
            <a:pPr algn="just"/>
            <a:r>
              <a:rPr lang="en-US" sz="2300" dirty="0"/>
              <a:t>E</a:t>
            </a:r>
            <a:r>
              <a:rPr lang="en-US" sz="2300" dirty="0" smtClean="0"/>
              <a:t>valuation Criteria for congestion control algorithms have been defined considering</a:t>
            </a:r>
          </a:p>
          <a:p>
            <a:pPr lvl="1" algn="just"/>
            <a:r>
              <a:rPr lang="en-US" sz="2000" dirty="0" smtClean="0"/>
              <a:t>Avoiding Congestion Collapse</a:t>
            </a:r>
          </a:p>
          <a:p>
            <a:pPr lvl="1" algn="just"/>
            <a:r>
              <a:rPr lang="en-US" sz="2000" dirty="0" smtClean="0"/>
              <a:t>Stability</a:t>
            </a:r>
          </a:p>
          <a:p>
            <a:pPr lvl="1" algn="just"/>
            <a:r>
              <a:rPr lang="en-US" sz="2000" dirty="0" smtClean="0"/>
              <a:t>Media Traffic</a:t>
            </a:r>
          </a:p>
          <a:p>
            <a:pPr lvl="1" algn="just"/>
            <a:r>
              <a:rPr lang="en-US" sz="2000" dirty="0" smtClean="0"/>
              <a:t>Startup Behavior</a:t>
            </a:r>
          </a:p>
          <a:p>
            <a:pPr lvl="1" algn="just"/>
            <a:r>
              <a:rPr lang="en-US" sz="2000" dirty="0" smtClean="0"/>
              <a:t>Diverse Environments</a:t>
            </a:r>
          </a:p>
          <a:p>
            <a:pPr lvl="1" algn="just"/>
            <a:r>
              <a:rPr lang="en-US" sz="2000" dirty="0" smtClean="0"/>
              <a:t>Varying Path Characteristics</a:t>
            </a:r>
          </a:p>
          <a:p>
            <a:pPr lvl="1" algn="just"/>
            <a:r>
              <a:rPr lang="en-US" sz="2000" dirty="0" smtClean="0"/>
              <a:t>Reacting to Transient Events or Interruptions</a:t>
            </a:r>
          </a:p>
          <a:p>
            <a:pPr lvl="1" algn="just"/>
            <a:r>
              <a:rPr lang="en-US" sz="2000" dirty="0" smtClean="0"/>
              <a:t>Fairness with Similar Cross Traffic</a:t>
            </a:r>
          </a:p>
          <a:p>
            <a:pPr lvl="1" algn="just"/>
            <a:r>
              <a:rPr lang="en-US" sz="2000" dirty="0" smtClean="0"/>
              <a:t>Impact on Cross Traffic</a:t>
            </a:r>
          </a:p>
          <a:p>
            <a:pPr lvl="1" algn="just"/>
            <a:r>
              <a:rPr lang="en-US" sz="2000" dirty="0" smtClean="0"/>
              <a:t>Extensions to RTP/RTCP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364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 Quality Variation w/ Network </a:t>
            </a:r>
            <a:r>
              <a:rPr lang="en-US" dirty="0"/>
              <a:t>C</a:t>
            </a:r>
            <a:r>
              <a:rPr lang="en-US" dirty="0" smtClean="0"/>
              <a:t>onditions Variation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867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Source: R-G Cheng et al., “Measurement and Analysis of Skype Video Traffic,” APWCS 2008.</a:t>
            </a:r>
            <a:endParaRPr lang="en-US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56" y="1676399"/>
            <a:ext cx="4215944" cy="3278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9856" y="5029200"/>
            <a:ext cx="4186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/>
              <a:t>PSNRloss</a:t>
            </a:r>
            <a:r>
              <a:rPr lang="en-US" sz="1400" i="1" dirty="0" smtClean="0"/>
              <a:t> for different network bandwidth limitations</a:t>
            </a:r>
            <a:endParaRPr lang="en-US" sz="1400" i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376" y="1676400"/>
            <a:ext cx="4296624" cy="3279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29200" y="4954488"/>
            <a:ext cx="3312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/>
              <a:t>PSNRloss</a:t>
            </a:r>
            <a:r>
              <a:rPr lang="en-US" sz="1400" i="1" dirty="0" smtClean="0"/>
              <a:t> for different packet loss rate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504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Throughput Variation on Video Conferencing Applications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1524000"/>
            <a:ext cx="7391400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58674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Source: L. De </a:t>
            </a:r>
            <a:r>
              <a:rPr lang="en-US" i="1" dirty="0" err="1" smtClean="0"/>
              <a:t>Cicco</a:t>
            </a:r>
            <a:r>
              <a:rPr lang="en-US" i="1" dirty="0" smtClean="0"/>
              <a:t> et al., “Skype Video Responsiveness to Bandwidth Variation,” ACM NOSSDAV 2008.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3353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 Quality Evaluation: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Quality of </a:t>
            </a:r>
            <a:r>
              <a:rPr lang="en-US" dirty="0" smtClean="0"/>
              <a:t>Experience</a:t>
            </a:r>
          </a:p>
          <a:p>
            <a:pPr lvl="1"/>
            <a:r>
              <a:rPr lang="en-US" dirty="0" smtClean="0"/>
              <a:t>The overall </a:t>
            </a:r>
            <a:r>
              <a:rPr lang="en-US" dirty="0"/>
              <a:t>experience the consumer has when accessing </a:t>
            </a:r>
            <a:r>
              <a:rPr lang="en-US" dirty="0" smtClean="0"/>
              <a:t>and using </a:t>
            </a:r>
            <a:r>
              <a:rPr lang="en-US" dirty="0"/>
              <a:t>provided </a:t>
            </a:r>
            <a:r>
              <a:rPr lang="en-US" dirty="0" smtClean="0"/>
              <a:t>video services</a:t>
            </a:r>
          </a:p>
          <a:p>
            <a:r>
              <a:rPr lang="en-US" dirty="0" smtClean="0"/>
              <a:t>Quantifying Video Quality</a:t>
            </a:r>
          </a:p>
          <a:p>
            <a:pPr lvl="1"/>
            <a:r>
              <a:rPr lang="en-US" dirty="0" smtClean="0"/>
              <a:t>Mean Opinion Score (MOS)</a:t>
            </a:r>
          </a:p>
          <a:p>
            <a:pPr lvl="2"/>
            <a:r>
              <a:rPr lang="en-US" dirty="0" smtClean="0"/>
              <a:t>Subjectively done: recruit a group of people to watch a set of video clips and give a numeric score to each clip</a:t>
            </a:r>
          </a:p>
          <a:p>
            <a:pPr lvl="2"/>
            <a:r>
              <a:rPr lang="en-US" dirty="0" smtClean="0"/>
              <a:t>Automatically done: design algorithms to estimate a MOS based on characteristics of media stream, network, device, etc. </a:t>
            </a:r>
          </a:p>
          <a:p>
            <a:r>
              <a:rPr lang="en-US" dirty="0" smtClean="0"/>
              <a:t>Video Quality Issues </a:t>
            </a:r>
          </a:p>
          <a:p>
            <a:pPr lvl="1"/>
            <a:r>
              <a:rPr lang="en-US" dirty="0" smtClean="0"/>
              <a:t>Video creation, video encoding/transcoding, video transmission, video display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88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Quality Issues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Video blockiness (encoding)</a:t>
            </a:r>
          </a:p>
          <a:p>
            <a:r>
              <a:rPr lang="en-US" sz="2000" dirty="0" smtClean="0"/>
              <a:t>Video blurriness (capturing/encoding)</a:t>
            </a:r>
          </a:p>
          <a:p>
            <a:r>
              <a:rPr lang="en-US" sz="2000" dirty="0" smtClean="0"/>
              <a:t>Video losses (transmission)</a:t>
            </a:r>
          </a:p>
          <a:p>
            <a:r>
              <a:rPr lang="en-US" sz="2000" dirty="0" smtClean="0"/>
              <a:t>Video jerkiness (transmission/encoding/display)</a:t>
            </a:r>
          </a:p>
          <a:p>
            <a:r>
              <a:rPr lang="en-US" sz="2000" dirty="0" smtClean="0"/>
              <a:t>Video freezing/</a:t>
            </a:r>
            <a:r>
              <a:rPr lang="en-US" sz="2000" dirty="0" err="1" smtClean="0"/>
              <a:t>rebuffering</a:t>
            </a:r>
            <a:r>
              <a:rPr lang="en-US" sz="2000" dirty="0" smtClean="0"/>
              <a:t> (transmission)</a:t>
            </a:r>
          </a:p>
          <a:p>
            <a:r>
              <a:rPr lang="en-US" sz="2000" dirty="0" smtClean="0"/>
              <a:t>A/V sync problem (transmission/encoding)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962400"/>
            <a:ext cx="2288858" cy="187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962401"/>
            <a:ext cx="2288858" cy="187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62200" y="584585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Blockiness       vs.       blurriness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99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PSNR (Peak Signal-to-Noise Ratio)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commonly </a:t>
            </a:r>
            <a:r>
              <a:rPr lang="en-US" dirty="0"/>
              <a:t>used </a:t>
            </a:r>
            <a:r>
              <a:rPr lang="en-US" dirty="0" smtClean="0"/>
              <a:t>metric </a:t>
            </a:r>
            <a:r>
              <a:rPr lang="en-US" dirty="0"/>
              <a:t>to measure the quality of reconstruction of lossy </a:t>
            </a:r>
            <a:r>
              <a:rPr lang="en-US" dirty="0" smtClean="0"/>
              <a:t>compression codecs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Typically values between 30~50 dB, higher is better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209800" y="3124200"/>
                <a:ext cx="3764107" cy="929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𝑃𝑆𝑁𝑅</m:t>
                      </m:r>
                      <m:r>
                        <a:rPr lang="en-US" sz="2400" b="0" i="1" smtClean="0">
                          <a:latin typeface="Cambria Math"/>
                        </a:rPr>
                        <m:t>=10∙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  <a:ea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255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𝑀𝑆𝐸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3124200"/>
                <a:ext cx="3764107" cy="92967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70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MS-SSIM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84" y="2895600"/>
            <a:ext cx="8776716" cy="234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85800" y="1066800"/>
                <a:ext cx="7391400" cy="11726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𝑀𝑆𝑆𝑆𝐼𝑀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/>
                            </a:rPr>
                            <m:t>𝒙</m:t>
                          </m:r>
                          <m:r>
                            <a:rPr lang="en-US" sz="2400" i="1">
                              <a:latin typeface="Cambria Math"/>
                            </a:rPr>
                            <m:t>,</m:t>
                          </m:r>
                          <m:r>
                            <a:rPr lang="en-US" sz="2400" b="1" i="1">
                              <a:latin typeface="Cambria Math"/>
                            </a:rPr>
                            <m:t>𝒚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b="1" i="1">
                              <a:latin typeface="Cambria Math"/>
                            </a:rPr>
                            <m:t>𝒙</m:t>
                          </m:r>
                          <m:r>
                            <a:rPr lang="en-US" sz="2400" b="1" i="1">
                              <a:latin typeface="Cambria Math"/>
                            </a:rPr>
                            <m:t>,</m:t>
                          </m:r>
                          <m:r>
                            <a:rPr lang="en-US" sz="2400" b="1" i="1">
                              <a:latin typeface="Cambria Math"/>
                            </a:rPr>
                            <m:t>𝒚</m:t>
                          </m:r>
                          <m:r>
                            <a:rPr lang="en-US" sz="2400" i="1">
                              <a:latin typeface="Cambria Math"/>
                            </a:rPr>
                            <m:t>)]</m:t>
                          </m:r>
                        </m:e>
                        <m: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</m:sup>
                      </m:sSup>
                      <m:nary>
                        <m:naryPr>
                          <m:chr m:val="∏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/>
                            </a:rPr>
                            <m:t>𝑗</m:t>
                          </m:r>
                          <m:r>
                            <a:rPr lang="en-US" sz="24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𝑀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[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𝒚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)]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[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𝒚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)]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066800"/>
                <a:ext cx="7391400" cy="11726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77993" y="2297668"/>
            <a:ext cx="2246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Luminance </a:t>
            </a:r>
            <a:r>
              <a:rPr lang="en-US" i="1" dirty="0" smtClean="0"/>
              <a:t>l(x, y)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543300" y="2297668"/>
            <a:ext cx="201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Contrast </a:t>
            </a:r>
            <a:r>
              <a:rPr lang="en-US" i="1" dirty="0" smtClean="0"/>
              <a:t>c(</a:t>
            </a:r>
            <a:r>
              <a:rPr lang="en-US" i="1" dirty="0" err="1" smtClean="0"/>
              <a:t>x,y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22976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Structure s(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56388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 values between 0.8~1, higher is better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96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PEVQ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84" y="1143000"/>
            <a:ext cx="8609076" cy="391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084" y="5181599"/>
            <a:ext cx="88529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PEVQ MOS ranging from 1 (bad)~5 (excellent)</a:t>
            </a:r>
          </a:p>
          <a:p>
            <a:r>
              <a:rPr lang="en-US" dirty="0" smtClean="0"/>
              <a:t>Distortion Indicators: </a:t>
            </a:r>
            <a:r>
              <a:rPr lang="en-US" sz="1600" dirty="0" smtClean="0"/>
              <a:t>Delay, Brightness, Contrast, PSNR, Jerkiness, Blur, Blockiness, Frame skips and freezes, Temporal Activity and </a:t>
            </a:r>
            <a:r>
              <a:rPr lang="en-US" sz="1600" dirty="0"/>
              <a:t>s</a:t>
            </a:r>
            <a:r>
              <a:rPr lang="en-US" sz="1600" dirty="0" smtClean="0"/>
              <a:t>patial complexity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5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ITU-T  SG12 No-Reference Objective Standards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half" idx="1"/>
          </p:nvPr>
        </p:nvSpPr>
        <p:spPr>
          <a:xfrm>
            <a:off x="381000" y="2477308"/>
            <a:ext cx="3124200" cy="3085292"/>
          </a:xfrm>
        </p:spPr>
        <p:txBody>
          <a:bodyPr>
            <a:noAutofit/>
          </a:bodyPr>
          <a:lstStyle/>
          <a:p>
            <a:r>
              <a:rPr lang="en-US" sz="1800" dirty="0" smtClean="0"/>
              <a:t>Consented or Approved documents shown in </a:t>
            </a:r>
            <a:r>
              <a:rPr lang="en-US" sz="1800" b="1" dirty="0" smtClean="0"/>
              <a:t>black</a:t>
            </a:r>
          </a:p>
          <a:p>
            <a:r>
              <a:rPr lang="en-US" sz="1800" dirty="0" smtClean="0"/>
              <a:t>Targeted Applications:</a:t>
            </a:r>
            <a:br>
              <a:rPr lang="en-US" sz="1800" dirty="0" smtClean="0"/>
            </a:br>
            <a:r>
              <a:rPr lang="en-US" sz="1800" dirty="0" smtClean="0"/>
              <a:t>IPTV services; non-adaptive streaming; non-interactive</a:t>
            </a:r>
          </a:p>
          <a:p>
            <a:r>
              <a:rPr lang="en-US" sz="1800" dirty="0" smtClean="0"/>
              <a:t>P.1201.x – multimedia </a:t>
            </a:r>
            <a:r>
              <a:rPr lang="en-US" sz="1800" dirty="0" err="1" smtClean="0"/>
              <a:t>QoE</a:t>
            </a:r>
            <a:r>
              <a:rPr lang="en-US" sz="1800" dirty="0" smtClean="0"/>
              <a:t>; </a:t>
            </a:r>
            <a:br>
              <a:rPr lang="en-US" sz="1800" dirty="0" smtClean="0"/>
            </a:br>
            <a:r>
              <a:rPr lang="en-US" sz="1800" dirty="0" smtClean="0"/>
              <a:t>P.1202.x – video </a:t>
            </a:r>
            <a:r>
              <a:rPr lang="en-US" sz="1800" dirty="0" err="1" smtClean="0"/>
              <a:t>QoE</a:t>
            </a:r>
            <a:endParaRPr lang="en-US" sz="1800" dirty="0" smtClean="0"/>
          </a:p>
          <a:p>
            <a:r>
              <a:rPr lang="en-US" sz="1800" dirty="0" smtClean="0"/>
              <a:t>Targeted protocols:  non-HTTP (RTP, TS-on UDP, etc.)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041988" y="2590046"/>
            <a:ext cx="4290646" cy="2972554"/>
            <a:chOff x="1828800" y="1219200"/>
            <a:chExt cx="4290646" cy="2514600"/>
          </a:xfrm>
        </p:grpSpPr>
        <p:sp>
          <p:nvSpPr>
            <p:cNvPr id="3" name="Rounded Rectangle 2"/>
            <p:cNvSpPr/>
            <p:nvPr/>
          </p:nvSpPr>
          <p:spPr>
            <a:xfrm>
              <a:off x="3352800" y="1219200"/>
              <a:ext cx="1219200" cy="2514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1828800" y="1219200"/>
              <a:ext cx="1219200" cy="2514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900246" y="1219200"/>
              <a:ext cx="1219200" cy="2514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696514" y="2590046"/>
            <a:ext cx="854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Bit</a:t>
            </a:r>
            <a:br>
              <a:rPr lang="en-US" dirty="0" smtClean="0"/>
            </a:br>
            <a:r>
              <a:rPr lang="en-US" dirty="0" smtClean="0"/>
              <a:t>Stream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72514" y="2590046"/>
            <a:ext cx="958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Packet</a:t>
            </a:r>
            <a:br>
              <a:rPr lang="en-US" dirty="0" smtClean="0"/>
            </a:br>
            <a:r>
              <a:rPr lang="en-US" dirty="0" smtClean="0"/>
              <a:t>Headers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43960" y="2590046"/>
            <a:ext cx="1019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Decoded</a:t>
            </a:r>
            <a:br>
              <a:rPr lang="en-US" dirty="0" smtClean="0"/>
            </a:br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3906471" y="3236377"/>
            <a:ext cx="1524000" cy="573623"/>
          </a:xfrm>
          <a:prstGeom prst="roundRect">
            <a:avLst/>
          </a:prstGeom>
          <a:solidFill>
            <a:srgbClr val="D7E4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600" dirty="0" smtClean="0">
                <a:solidFill>
                  <a:prstClr val="black"/>
                </a:solidFill>
              </a:rPr>
              <a:t>P.1201.1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dirty="0" err="1" smtClean="0">
                <a:solidFill>
                  <a:prstClr val="black"/>
                </a:solidFill>
              </a:rPr>
              <a:t>lbr</a:t>
            </a:r>
            <a:r>
              <a:rPr lang="en-US" sz="1600" dirty="0" smtClean="0">
                <a:solidFill>
                  <a:prstClr val="black"/>
                </a:solidFill>
              </a:rPr>
              <a:t>*)</a:t>
            </a:r>
            <a:r>
              <a:rPr lang="en-US" sz="1600" dirty="0">
                <a:solidFill>
                  <a:prstClr val="black"/>
                </a:solidFill>
              </a:rPr>
              <a:t/>
            </a:r>
            <a:br>
              <a:rPr lang="en-US" sz="1600" dirty="0">
                <a:solidFill>
                  <a:prstClr val="black"/>
                </a:solidFill>
              </a:rPr>
            </a:br>
            <a:r>
              <a:rPr lang="en-US" sz="1600" dirty="0">
                <a:solidFill>
                  <a:prstClr val="black"/>
                </a:solidFill>
              </a:rPr>
              <a:t>P.1201.2 (</a:t>
            </a:r>
            <a:r>
              <a:rPr lang="en-US" sz="1600" dirty="0" err="1" smtClean="0">
                <a:solidFill>
                  <a:prstClr val="black"/>
                </a:solidFill>
              </a:rPr>
              <a:t>hbr</a:t>
            </a:r>
            <a:r>
              <a:rPr lang="en-US" sz="1600" dirty="0" smtClean="0">
                <a:solidFill>
                  <a:prstClr val="black"/>
                </a:solidFill>
              </a:rPr>
              <a:t>*)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906471" y="3886200"/>
            <a:ext cx="3048000" cy="573624"/>
          </a:xfrm>
          <a:prstGeom prst="roundRect">
            <a:avLst/>
          </a:prstGeom>
          <a:solidFill>
            <a:srgbClr val="D7E4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600" dirty="0" smtClean="0">
                <a:solidFill>
                  <a:prstClr val="black"/>
                </a:solidFill>
              </a:rPr>
              <a:t>P.1202.1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dirty="0" err="1" smtClean="0">
                <a:solidFill>
                  <a:prstClr val="black"/>
                </a:solidFill>
              </a:rPr>
              <a:t>lbr</a:t>
            </a:r>
            <a:r>
              <a:rPr lang="en-US" sz="1600" dirty="0" smtClean="0">
                <a:solidFill>
                  <a:prstClr val="black"/>
                </a:solidFill>
              </a:rPr>
              <a:t>*)</a:t>
            </a:r>
            <a:r>
              <a:rPr lang="en-US" sz="1600" dirty="0">
                <a:solidFill>
                  <a:prstClr val="black"/>
                </a:solidFill>
              </a:rPr>
              <a:t/>
            </a:r>
            <a:br>
              <a:rPr lang="en-US" sz="1600" dirty="0">
                <a:solidFill>
                  <a:prstClr val="black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P.1202.2 mode 1 </a:t>
            </a:r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</a:rPr>
              <a:t>hbr</a:t>
            </a:r>
            <a:r>
              <a:rPr lang="en-US" sz="1600" dirty="0" smtClean="0">
                <a:solidFill>
                  <a:schemeClr val="tx1"/>
                </a:solidFill>
              </a:rPr>
              <a:t>*)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904486" y="4982308"/>
            <a:ext cx="4573985" cy="427892"/>
          </a:xfrm>
          <a:prstGeom prst="roundRect">
            <a:avLst/>
          </a:prstGeom>
          <a:solidFill>
            <a:srgbClr val="D7E4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 smtClean="0">
                <a:solidFill>
                  <a:srgbClr val="FF0000"/>
                </a:solidFill>
                <a:effectLst/>
                <a:latin typeface="Meiryo UI"/>
              </a:rPr>
              <a:t>J.bitvqm,J.mm-noref</a:t>
            </a:r>
            <a:r>
              <a:rPr lang="en-US" sz="1400" dirty="0" smtClean="0">
                <a:solidFill>
                  <a:srgbClr val="FF0000"/>
                </a:solidFill>
                <a:effectLst/>
                <a:latin typeface="Meiryo UI"/>
              </a:rPr>
              <a:t>, </a:t>
            </a:r>
            <a:r>
              <a:rPr lang="en-US" sz="1400" dirty="0" err="1" smtClean="0">
                <a:solidFill>
                  <a:srgbClr val="FF0000"/>
                </a:solidFill>
                <a:effectLst/>
                <a:latin typeface="Meiryo UI"/>
              </a:rPr>
              <a:t>J.noref</a:t>
            </a:r>
            <a:r>
              <a:rPr lang="en-US" sz="1400" dirty="0" smtClean="0">
                <a:solidFill>
                  <a:srgbClr val="FF0000"/>
                </a:solidFill>
                <a:effectLst/>
                <a:latin typeface="Meiryo UI"/>
              </a:rPr>
              <a:t>,</a:t>
            </a:r>
            <a:br>
              <a:rPr lang="en-US" sz="1400" dirty="0" smtClean="0">
                <a:solidFill>
                  <a:srgbClr val="FF0000"/>
                </a:solidFill>
                <a:effectLst/>
                <a:latin typeface="Meiryo UI"/>
              </a:rPr>
            </a:br>
            <a:r>
              <a:rPr lang="en-US" sz="1400" dirty="0" smtClean="0">
                <a:solidFill>
                  <a:srgbClr val="FF0000"/>
                </a:solidFill>
                <a:effectLst/>
                <a:latin typeface="Meiryo UI"/>
              </a:rPr>
              <a:t>VQEG-JEG Hybrid Project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Left Brace 15"/>
          <p:cNvSpPr/>
          <p:nvPr/>
        </p:nvSpPr>
        <p:spPr>
          <a:xfrm rot="5400000">
            <a:off x="5920613" y="134845"/>
            <a:ext cx="533395" cy="429064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800024" y="172033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Inputs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Intel Confidential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278F-2D65-4947-957C-08A88EA5BEAA}" type="slidenum">
              <a:rPr lang="en-US" smtClean="0"/>
              <a:t>18</a:t>
            </a:fld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906471" y="4531776"/>
            <a:ext cx="4572000" cy="345024"/>
          </a:xfrm>
          <a:prstGeom prst="roundRect">
            <a:avLst/>
          </a:prstGeom>
          <a:solidFill>
            <a:srgbClr val="D7E4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600" dirty="0" smtClean="0">
                <a:solidFill>
                  <a:schemeClr val="tx1"/>
                </a:solidFill>
              </a:rPr>
              <a:t>P.1202.2 mode 2 </a:t>
            </a:r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</a:rPr>
              <a:t>hbr</a:t>
            </a:r>
            <a:r>
              <a:rPr lang="en-US" sz="1600" dirty="0" smtClean="0">
                <a:solidFill>
                  <a:schemeClr val="tx1"/>
                </a:solidFill>
              </a:rPr>
              <a:t>*)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0" y="3486090"/>
            <a:ext cx="115288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* </a:t>
            </a:r>
            <a:r>
              <a:rPr lang="en-US" sz="1000" dirty="0" err="1" smtClean="0"/>
              <a:t>lbr</a:t>
            </a:r>
            <a:r>
              <a:rPr lang="en-US" sz="1000" dirty="0" smtClean="0"/>
              <a:t>- low bit rate</a:t>
            </a:r>
            <a:br>
              <a:rPr lang="en-US" sz="1000" dirty="0" smtClean="0"/>
            </a:br>
            <a:r>
              <a:rPr lang="en-US" sz="1000" dirty="0" smtClean="0"/>
              <a:t>   </a:t>
            </a:r>
            <a:r>
              <a:rPr lang="en-US" sz="1000" dirty="0" err="1" smtClean="0"/>
              <a:t>hbr</a:t>
            </a:r>
            <a:r>
              <a:rPr lang="en-US" sz="1000" dirty="0" smtClean="0"/>
              <a:t>- high bit rate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05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P.120x.x Video Impairment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/>
              <a:t>P.1202 Approach</a:t>
            </a:r>
          </a:p>
          <a:p>
            <a:pPr lvl="1"/>
            <a:r>
              <a:rPr lang="en-US" sz="2400" dirty="0"/>
              <a:t>Design a metric for evaluating quality in specific instance; i.e., IPTV services</a:t>
            </a:r>
          </a:p>
          <a:p>
            <a:pPr lvl="1"/>
            <a:r>
              <a:rPr lang="en-US" sz="2400" dirty="0"/>
              <a:t>This </a:t>
            </a:r>
            <a:r>
              <a:rPr lang="en-US" sz="2400" i="1" dirty="0"/>
              <a:t>significantly</a:t>
            </a:r>
            <a:r>
              <a:rPr lang="en-US" sz="2400" dirty="0"/>
              <a:t> constrains the problem, and should make the solution much more feasible</a:t>
            </a:r>
          </a:p>
          <a:p>
            <a:pPr lvl="2"/>
            <a:r>
              <a:rPr lang="en-US" sz="2000" dirty="0"/>
              <a:t>Known video encoder; encoder output available</a:t>
            </a:r>
          </a:p>
          <a:p>
            <a:pPr lvl="2"/>
            <a:r>
              <a:rPr lang="en-US" sz="2000" dirty="0"/>
              <a:t>Known channel; impairment pattern </a:t>
            </a:r>
            <a:r>
              <a:rPr lang="en-US" sz="2000" dirty="0" smtClean="0"/>
              <a:t>available</a:t>
            </a:r>
            <a:endParaRPr lang="en-US" dirty="0" smtClean="0"/>
          </a:p>
          <a:p>
            <a:r>
              <a:rPr lang="en-US" dirty="0" smtClean="0"/>
              <a:t>Four main video distortions accounted for</a:t>
            </a:r>
          </a:p>
          <a:p>
            <a:pPr lvl="1"/>
            <a:r>
              <a:rPr lang="en-US" dirty="0" smtClean="0"/>
              <a:t>Compression </a:t>
            </a:r>
            <a:r>
              <a:rPr lang="en-US" dirty="0"/>
              <a:t>Artifacts</a:t>
            </a:r>
          </a:p>
          <a:p>
            <a:pPr lvl="2"/>
            <a:r>
              <a:rPr lang="en-US" dirty="0"/>
              <a:t>Due to </a:t>
            </a:r>
            <a:r>
              <a:rPr lang="en-US" dirty="0" err="1"/>
              <a:t>lossy</a:t>
            </a:r>
            <a:r>
              <a:rPr lang="en-US" dirty="0"/>
              <a:t> encoding</a:t>
            </a:r>
          </a:p>
          <a:p>
            <a:pPr lvl="1"/>
            <a:r>
              <a:rPr lang="en-US" dirty="0"/>
              <a:t>Slicing Artifacts</a:t>
            </a:r>
          </a:p>
          <a:p>
            <a:pPr lvl="2"/>
            <a:r>
              <a:rPr lang="en-US" dirty="0"/>
              <a:t>Due to Packet Loss Concealment (PLC) of lost packets</a:t>
            </a:r>
          </a:p>
          <a:p>
            <a:pPr lvl="1"/>
            <a:r>
              <a:rPr lang="en-US" dirty="0"/>
              <a:t>Freezing Artifacts</a:t>
            </a:r>
          </a:p>
          <a:p>
            <a:pPr lvl="2"/>
            <a:r>
              <a:rPr lang="en-US" dirty="0"/>
              <a:t>Due to PLC replacing erroneous frames with last good frame (“freezing with skipping”)</a:t>
            </a:r>
          </a:p>
          <a:p>
            <a:pPr lvl="1"/>
            <a:r>
              <a:rPr lang="en-US" dirty="0" err="1"/>
              <a:t>Rebuffering</a:t>
            </a:r>
            <a:r>
              <a:rPr lang="en-US" dirty="0"/>
              <a:t> Artifacts</a:t>
            </a:r>
          </a:p>
          <a:p>
            <a:pPr lvl="2"/>
            <a:r>
              <a:rPr lang="en-US" dirty="0"/>
              <a:t>Due to PLC repeating a frame until frame reception recommences (“freezing without skipping / spinning wheel”)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0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810000"/>
          </a:xfrm>
        </p:spPr>
        <p:txBody>
          <a:bodyPr>
            <a:normAutofit/>
          </a:bodyPr>
          <a:lstStyle/>
          <a:p>
            <a:r>
              <a:rPr lang="en-US" sz="2400" b="1" i="1" dirty="0"/>
              <a:t>Video Quality Perception </a:t>
            </a:r>
            <a:r>
              <a:rPr lang="en-US" sz="2400" dirty="0"/>
              <a:t>is critical for end-user </a:t>
            </a:r>
            <a:r>
              <a:rPr lang="en-US" sz="2400" dirty="0" err="1"/>
              <a:t>QoE</a:t>
            </a:r>
            <a:r>
              <a:rPr lang="en-US" sz="2400" dirty="0"/>
              <a:t> </a:t>
            </a:r>
          </a:p>
          <a:p>
            <a:pPr lvl="1"/>
            <a:r>
              <a:rPr lang="en-US" sz="2400" dirty="0" smtClean="0"/>
              <a:t>Topic has been discussed in WG, but no conclusion yet on including this in </a:t>
            </a:r>
            <a:r>
              <a:rPr lang="en-US" sz="2400" dirty="0"/>
              <a:t>the requirements or the evaluation metrics for the congestion control </a:t>
            </a:r>
            <a:r>
              <a:rPr lang="en-US" sz="2400" dirty="0" smtClean="0"/>
              <a:t>algorithms</a:t>
            </a:r>
            <a:endParaRPr lang="en-US" sz="2400" dirty="0"/>
          </a:p>
          <a:p>
            <a:pPr lvl="1" algn="just"/>
            <a:r>
              <a:rPr lang="en-US" sz="2400" dirty="0" smtClean="0"/>
              <a:t>Network/transport related metrics are currently present in the evaluation criteria for </a:t>
            </a:r>
            <a:r>
              <a:rPr lang="en-US" sz="2400" dirty="0" err="1"/>
              <a:t>R</a:t>
            </a:r>
            <a:r>
              <a:rPr lang="en-US" sz="2400" dirty="0" err="1" smtClean="0"/>
              <a:t>mcat</a:t>
            </a:r>
            <a:r>
              <a:rPr lang="en-US" sz="2400" dirty="0" smtClean="0"/>
              <a:t> congestion control algorithms, but do not fully capture the impact on video </a:t>
            </a:r>
            <a:r>
              <a:rPr lang="en-US" sz="2400" dirty="0" err="1" smtClean="0"/>
              <a:t>QoE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91067" y="4906962"/>
            <a:ext cx="8077200" cy="121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Purpose of this presentation: </a:t>
            </a:r>
            <a:endParaRPr lang="en-US" b="1" dirty="0"/>
          </a:p>
          <a:p>
            <a:r>
              <a:rPr lang="en-US" b="1" dirty="0" smtClean="0"/>
              <a:t>1. Provide background on video quality metrics that can help quantify impact of congestion control on the video </a:t>
            </a:r>
            <a:r>
              <a:rPr lang="en-US" b="1" dirty="0" err="1" smtClean="0"/>
              <a:t>QoE</a:t>
            </a:r>
            <a:endParaRPr lang="en-US" b="1" dirty="0" smtClean="0"/>
          </a:p>
          <a:p>
            <a:r>
              <a:rPr lang="en-US" b="1" dirty="0" smtClean="0"/>
              <a:t>2. Stimulate a discussion on adoption of appropriate metrics in evaluation criteria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3651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P.1202 (ex. P.NBAMS)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application areas :</a:t>
            </a:r>
          </a:p>
          <a:p>
            <a:r>
              <a:rPr lang="en-US" dirty="0" smtClean="0"/>
              <a:t>P.1202.1,"lower resolution mode”: </a:t>
            </a:r>
          </a:p>
          <a:p>
            <a:pPr lvl="1"/>
            <a:r>
              <a:rPr lang="en-US" dirty="0" smtClean="0"/>
              <a:t>Same as P1201.1:</a:t>
            </a:r>
          </a:p>
          <a:p>
            <a:pPr lvl="2"/>
            <a:r>
              <a:rPr lang="en-US" dirty="0" smtClean="0"/>
              <a:t>i.e., QCIF-QVGA-HVGA, mostly for mobile TV and Streaming</a:t>
            </a:r>
          </a:p>
          <a:p>
            <a:r>
              <a:rPr lang="en-US" dirty="0" smtClean="0"/>
              <a:t>P.1202.2, "higher resolution mode”:</a:t>
            </a:r>
          </a:p>
          <a:p>
            <a:pPr lvl="1"/>
            <a:r>
              <a:rPr lang="en-US" dirty="0" smtClean="0"/>
              <a:t>Linear broadcast TV &amp; Video on-demand:</a:t>
            </a:r>
          </a:p>
          <a:p>
            <a:pPr lvl="2"/>
            <a:r>
              <a:rPr lang="en-US" dirty="0" smtClean="0"/>
              <a:t>Still under Study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Intel Confidential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278F-2D65-4947-957C-08A88EA5BEA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67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P.1202 (ex. P.NBAMS)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2286000" cy="2743200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smtClean="0"/>
              <a:t>Packet Headers and </a:t>
            </a:r>
            <a:r>
              <a:rPr lang="en-US" sz="2400" dirty="0" err="1" smtClean="0"/>
              <a:t>bitstream</a:t>
            </a:r>
            <a:r>
              <a:rPr lang="en-US" sz="2400" dirty="0" smtClean="0"/>
              <a:t> input only</a:t>
            </a:r>
          </a:p>
          <a:p>
            <a:r>
              <a:rPr lang="en-US" sz="2400" dirty="0" smtClean="0"/>
              <a:t>Not intended for codec evaluation</a:t>
            </a:r>
          </a:p>
          <a:p>
            <a:r>
              <a:rPr lang="en-US" sz="2400" dirty="0" smtClean="0"/>
              <a:t>Not intended for streams with significant rate adaptation</a:t>
            </a:r>
          </a:p>
          <a:p>
            <a:r>
              <a:rPr lang="en-US" sz="2400" dirty="0" smtClean="0"/>
              <a:t>Video Pearson correlation  of 0.918 for P.1202.1 (982 samples)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819400" y="1752600"/>
          <a:ext cx="5867401" cy="400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6408"/>
                <a:gridCol w="1799336"/>
                <a:gridCol w="2581657"/>
              </a:tblGrid>
              <a:tr h="3302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Validated Test Factors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Recommendation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P.1202.1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P.1202.2</a:t>
                      </a:r>
                      <a:endParaRPr lang="en-US" sz="14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Audio BR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NA</a:t>
                      </a:r>
                      <a:endParaRPr lang="en-US" sz="14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Video</a:t>
                      </a:r>
                      <a:r>
                        <a:rPr lang="en-US" sz="1400" baseline="0" dirty="0" smtClean="0"/>
                        <a:t> BR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0.05 – 6 Mbps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Under study</a:t>
                      </a:r>
                      <a:endParaRPr lang="en-US" sz="14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Packet loss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ym typeface="Wingdings"/>
                        </a:rPr>
                        <a:t>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Under study</a:t>
                      </a:r>
                      <a:endParaRPr lang="en-US" sz="14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Re-buffering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ym typeface="Wingdings"/>
                        </a:rPr>
                        <a:t>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Video</a:t>
                      </a:r>
                      <a:r>
                        <a:rPr lang="en-US" sz="1400" baseline="0" dirty="0" smtClean="0"/>
                        <a:t> Resolution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HVGA, QVGA, QCIF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Under study</a:t>
                      </a:r>
                      <a:endParaRPr lang="en-US" sz="14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Video encoding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H.264/AVC baseline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Under study</a:t>
                      </a:r>
                      <a:endParaRPr lang="en-US" sz="14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FR’s and key frame rates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Frame rate 5-30 Hz</a:t>
                      </a:r>
                    </a:p>
                    <a:p>
                      <a:r>
                        <a:rPr lang="en-US" sz="1400" dirty="0" smtClean="0"/>
                        <a:t>GOP lengths</a:t>
                      </a:r>
                      <a:r>
                        <a:rPr lang="en-US" sz="1400" baseline="0" dirty="0" smtClean="0"/>
                        <a:t> 2-10s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Under study</a:t>
                      </a:r>
                      <a:endParaRPr lang="en-US" sz="14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Protocol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UDP-based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Under study</a:t>
                      </a:r>
                      <a:endParaRPr lang="en-US" sz="14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Protocols not tested*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TCP-based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Under study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650523" y="5902662"/>
            <a:ext cx="30757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* (can be used, but may not be reliable)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Intel Confidential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278F-2D65-4947-957C-08A88EA5BEA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6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(High Level) Summary of Evaluation Scenario Discussions in RMCAT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Current (evolving) direction seems to be - Evaluate overall performance, i.e., Video/Audio+ Network Congestion control algorithm</a:t>
            </a:r>
          </a:p>
          <a:p>
            <a:r>
              <a:rPr lang="en-US" dirty="0" smtClean="0"/>
              <a:t>Couple of ways to include video characteristics: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Use a traffic model that captures statistics of the video </a:t>
            </a:r>
            <a:r>
              <a:rPr lang="en-US" dirty="0" err="1" smtClean="0"/>
              <a:t>source+rate</a:t>
            </a:r>
            <a:r>
              <a:rPr lang="en-US" dirty="0" smtClean="0"/>
              <a:t> </a:t>
            </a:r>
            <a:r>
              <a:rPr lang="en-US" dirty="0" err="1" smtClean="0"/>
              <a:t>control+shaping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Possibly use uncompressed video sequences with a live encoder (+ prescribed settings) and congestion control </a:t>
            </a:r>
            <a:r>
              <a:rPr lang="en-US" dirty="0" err="1" smtClean="0"/>
              <a:t>algo</a:t>
            </a:r>
            <a:r>
              <a:rPr lang="en-US" dirty="0" smtClean="0"/>
              <a:t>.</a:t>
            </a:r>
          </a:p>
          <a:p>
            <a:pPr marL="571500" indent="-514350"/>
            <a:r>
              <a:rPr lang="en-US" dirty="0" smtClean="0"/>
              <a:t>With either approach, we should define a means of capturing impact on the overall video </a:t>
            </a:r>
            <a:r>
              <a:rPr lang="en-US" dirty="0" err="1" smtClean="0"/>
              <a:t>QoE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09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 Metrics – Big Picture 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1673" y="1594107"/>
            <a:ext cx="441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sz="2800" dirty="0" smtClean="0"/>
              <a:t>Background</a:t>
            </a:r>
          </a:p>
          <a:p>
            <a:pPr lvl="1"/>
            <a:r>
              <a:rPr lang="en-US" sz="2400" dirty="0" smtClean="0"/>
              <a:t>Objective metrics developed to mimic human perception of video, e.g., “look at the received video, and judge how good it looks”</a:t>
            </a:r>
          </a:p>
          <a:p>
            <a:pPr lvl="1"/>
            <a:r>
              <a:rPr lang="en-US" sz="2400" dirty="0" smtClean="0"/>
              <a:t>Distortions between source and video considered a “black box” and did not affect metric design</a:t>
            </a:r>
          </a:p>
          <a:p>
            <a:pPr lvl="2"/>
            <a:r>
              <a:rPr lang="en-US" sz="2000" dirty="0" smtClean="0"/>
              <a:t>Good for unbiased evaluation of encoders, etc.</a:t>
            </a:r>
          </a:p>
          <a:p>
            <a:pPr lvl="1"/>
            <a:r>
              <a:rPr lang="en-US" sz="2400" dirty="0"/>
              <a:t>Non-reference / Reduced reference a difficult problem in this generic </a:t>
            </a:r>
            <a:r>
              <a:rPr lang="en-US" sz="2400" dirty="0" smtClean="0"/>
              <a:t>case</a:t>
            </a:r>
          </a:p>
          <a:p>
            <a:r>
              <a:rPr lang="en-US" dirty="0"/>
              <a:t>Full-reference vs. non-reference VQM</a:t>
            </a:r>
          </a:p>
          <a:p>
            <a:pPr lvl="1"/>
            <a:r>
              <a:rPr lang="en-US" dirty="0"/>
              <a:t>Full reference: compare the measured video with the original uncompressed video</a:t>
            </a:r>
          </a:p>
          <a:p>
            <a:pPr lvl="2"/>
            <a:r>
              <a:rPr lang="en-US" dirty="0"/>
              <a:t>PSNR, MS-SSIM, PEVQ</a:t>
            </a:r>
          </a:p>
          <a:p>
            <a:pPr lvl="1"/>
            <a:r>
              <a:rPr lang="en-US" dirty="0"/>
              <a:t>Non-reference: analyze the video without a comparison</a:t>
            </a:r>
          </a:p>
          <a:p>
            <a:pPr lvl="2"/>
            <a:r>
              <a:rPr lang="en-US" dirty="0" smtClean="0"/>
              <a:t>E.g.  </a:t>
            </a:r>
            <a:r>
              <a:rPr lang="en-US" dirty="0">
                <a:solidFill>
                  <a:srgbClr val="FF0000"/>
                </a:solidFill>
              </a:rPr>
              <a:t>P1202</a:t>
            </a:r>
            <a:r>
              <a:rPr lang="en-US" dirty="0"/>
              <a:t>, etc.</a:t>
            </a:r>
          </a:p>
          <a:p>
            <a:pPr lvl="2"/>
            <a:r>
              <a:rPr lang="en-US" dirty="0"/>
              <a:t>ITU-T G.1070</a:t>
            </a:r>
          </a:p>
          <a:p>
            <a:pPr lvl="1"/>
            <a:endParaRPr lang="en-US" sz="24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Intel Confidential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0278F-2D65-4947-957C-08A88EA5BEAA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261012" y="1905000"/>
            <a:ext cx="3520825" cy="646331"/>
            <a:chOff x="5108612" y="1752600"/>
            <a:chExt cx="3520825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5108612" y="1752600"/>
              <a:ext cx="824072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Source</a:t>
              </a:r>
              <a:br>
                <a:rPr lang="en-US" dirty="0" smtClean="0"/>
              </a:br>
              <a:r>
                <a:rPr lang="en-US" dirty="0" smtClean="0"/>
                <a:t>Video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45862" y="1752600"/>
              <a:ext cx="883575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Viewed</a:t>
              </a:r>
              <a:br>
                <a:rPr lang="en-US" dirty="0" smtClean="0"/>
              </a:br>
              <a:r>
                <a:rPr lang="en-US" dirty="0" smtClean="0"/>
                <a:t>Video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58369" y="1752600"/>
              <a:ext cx="1233031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noAutofit/>
            </a:bodyPr>
            <a:lstStyle/>
            <a:p>
              <a:pPr algn="ctr"/>
              <a:r>
                <a:rPr lang="en-US" dirty="0" smtClean="0"/>
                <a:t>Distortions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6" idx="3"/>
              <a:endCxn id="8" idx="1"/>
            </p:cNvCxnSpPr>
            <p:nvPr/>
          </p:nvCxnSpPr>
          <p:spPr>
            <a:xfrm>
              <a:off x="5932684" y="2075766"/>
              <a:ext cx="22568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8" idx="3"/>
              <a:endCxn id="7" idx="1"/>
            </p:cNvCxnSpPr>
            <p:nvPr/>
          </p:nvCxnSpPr>
          <p:spPr>
            <a:xfrm>
              <a:off x="7391400" y="2075766"/>
              <a:ext cx="35446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4799412" y="2551331"/>
            <a:ext cx="4192188" cy="2895600"/>
            <a:chOff x="4647012" y="3313331"/>
            <a:chExt cx="4192188" cy="2895600"/>
          </a:xfrm>
        </p:grpSpPr>
        <p:sp>
          <p:nvSpPr>
            <p:cNvPr id="21" name="TextBox 20"/>
            <p:cNvSpPr txBox="1"/>
            <p:nvPr/>
          </p:nvSpPr>
          <p:spPr>
            <a:xfrm>
              <a:off x="4647012" y="3849469"/>
              <a:ext cx="873636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H.264</a:t>
              </a:r>
              <a:br>
                <a:rPr lang="en-US" dirty="0" smtClean="0"/>
              </a:br>
              <a:r>
                <a:rPr lang="en-US" dirty="0" smtClean="0"/>
                <a:t>Encode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941517" y="3849469"/>
              <a:ext cx="897683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H.264</a:t>
              </a:r>
              <a:br>
                <a:rPr lang="en-US" dirty="0" smtClean="0"/>
              </a:br>
              <a:r>
                <a:rPr lang="en-US" dirty="0" smtClean="0"/>
                <a:t>Decode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84978" y="4639211"/>
              <a:ext cx="963725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IP (UDP)</a:t>
              </a:r>
              <a:br>
                <a:rPr lang="en-US" dirty="0" smtClean="0"/>
              </a:br>
              <a:r>
                <a:rPr lang="en-US" dirty="0" smtClean="0"/>
                <a:t>Packets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57800" y="5562599"/>
              <a:ext cx="1139736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Packet</a:t>
              </a:r>
              <a:br>
                <a:rPr lang="en-US" dirty="0" smtClean="0"/>
              </a:br>
              <a:r>
                <a:rPr lang="en-US" dirty="0" smtClean="0"/>
                <a:t>Loss/Jitter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678961" y="5562600"/>
              <a:ext cx="1424878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Pkt</a:t>
              </a:r>
              <a:r>
                <a:rPr lang="en-US" dirty="0" smtClean="0"/>
                <a:t> Loss</a:t>
              </a:r>
              <a:br>
                <a:rPr lang="en-US" dirty="0" smtClean="0"/>
              </a:br>
              <a:r>
                <a:rPr lang="en-US" dirty="0" smtClean="0"/>
                <a:t>Concealment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922030" y="4639211"/>
              <a:ext cx="1443793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Buffer</a:t>
              </a:r>
              <a:br>
                <a:rPr lang="en-US" dirty="0" smtClean="0"/>
              </a:br>
              <a:r>
                <a:rPr lang="en-US" dirty="0" smtClean="0"/>
                <a:t>Management</a:t>
              </a:r>
              <a:endParaRPr lang="en-US" dirty="0"/>
            </a:p>
          </p:txBody>
        </p:sp>
        <p:cxnSp>
          <p:nvCxnSpPr>
            <p:cNvPr id="28" name="Straight Arrow Connector 27"/>
            <p:cNvCxnSpPr>
              <a:stCxn id="21" idx="2"/>
              <a:endCxn id="23" idx="0"/>
            </p:cNvCxnSpPr>
            <p:nvPr/>
          </p:nvCxnSpPr>
          <p:spPr>
            <a:xfrm>
              <a:off x="5083830" y="4495800"/>
              <a:ext cx="483011" cy="1434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3" idx="2"/>
              <a:endCxn id="24" idx="0"/>
            </p:cNvCxnSpPr>
            <p:nvPr/>
          </p:nvCxnSpPr>
          <p:spPr>
            <a:xfrm>
              <a:off x="5566841" y="5285542"/>
              <a:ext cx="260827" cy="2770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24" idx="3"/>
              <a:endCxn id="25" idx="1"/>
            </p:cNvCxnSpPr>
            <p:nvPr/>
          </p:nvCxnSpPr>
          <p:spPr>
            <a:xfrm>
              <a:off x="6397536" y="5885765"/>
              <a:ext cx="281425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25" idx="0"/>
              <a:endCxn id="26" idx="2"/>
            </p:cNvCxnSpPr>
            <p:nvPr/>
          </p:nvCxnSpPr>
          <p:spPr>
            <a:xfrm flipV="1">
              <a:off x="7391400" y="5285542"/>
              <a:ext cx="252527" cy="2770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26" idx="0"/>
              <a:endCxn id="22" idx="2"/>
            </p:cNvCxnSpPr>
            <p:nvPr/>
          </p:nvCxnSpPr>
          <p:spPr>
            <a:xfrm flipV="1">
              <a:off x="7643927" y="4495800"/>
              <a:ext cx="746432" cy="1434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4647012" y="3313331"/>
              <a:ext cx="1511357" cy="53613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376161" y="3320951"/>
              <a:ext cx="1463039" cy="53613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/>
          <p:cNvSpPr/>
          <p:nvPr/>
        </p:nvSpPr>
        <p:spPr>
          <a:xfrm>
            <a:off x="6310769" y="1905000"/>
            <a:ext cx="1233031" cy="646331"/>
          </a:xfrm>
          <a:prstGeom prst="rect">
            <a:avLst/>
          </a:prstGeom>
          <a:solidFill>
            <a:srgbClr val="FFFFFF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7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9951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Video Conferencing </a:t>
            </a:r>
            <a:r>
              <a:rPr lang="en-US" dirty="0" err="1" smtClean="0"/>
              <a:t>QoE</a:t>
            </a:r>
            <a:r>
              <a:rPr lang="en-US" dirty="0" smtClean="0"/>
              <a:t> – ITU-T G.1070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613" y="1219200"/>
            <a:ext cx="6150187" cy="4968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1447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ITU-T G.1070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6197025"/>
            <a:ext cx="8503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Recommendation ITU-T G.1070 proposes an algorithm that estimates videophone quality for quality</a:t>
            </a:r>
          </a:p>
          <a:p>
            <a:r>
              <a:rPr lang="en-US" sz="1600" dirty="0"/>
              <a:t>of experience (</a:t>
            </a:r>
            <a:r>
              <a:rPr lang="en-US" sz="1600" dirty="0" err="1"/>
              <a:t>QoE</a:t>
            </a:r>
            <a:r>
              <a:rPr lang="en-US" sz="1600" dirty="0"/>
              <a:t>)/quality of service (</a:t>
            </a:r>
            <a:r>
              <a:rPr lang="en-US" sz="1600" dirty="0" err="1"/>
              <a:t>QoS</a:t>
            </a:r>
            <a:r>
              <a:rPr lang="en-US" sz="1600" dirty="0"/>
              <a:t>) planners.</a:t>
            </a:r>
          </a:p>
        </p:txBody>
      </p:sp>
    </p:spTree>
    <p:extLst>
      <p:ext uri="{BB962C8B-B14F-4D97-AF65-F5344CB8AC3E}">
        <p14:creationId xmlns:p14="http://schemas.microsoft.com/office/powerpoint/2010/main" val="282007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295400"/>
            <a:ext cx="2656800" cy="846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ITU-T G.1070 Video Quality Metric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Video quality is calculated as: </a:t>
            </a:r>
          </a:p>
          <a:p>
            <a:pPr lvl="1"/>
            <a:r>
              <a:rPr lang="en-US" dirty="0" smtClean="0"/>
              <a:t>where </a:t>
            </a:r>
            <a:r>
              <a:rPr lang="en-US" i="1" dirty="0" err="1" smtClean="0"/>
              <a:t>I</a:t>
            </a:r>
            <a:r>
              <a:rPr lang="en-US" i="1" baseline="-25000" dirty="0" err="1" smtClean="0"/>
              <a:t>coding</a:t>
            </a:r>
            <a:r>
              <a:rPr lang="en-US" dirty="0" smtClean="0"/>
              <a:t> represents basic video quality as a function of video bitrate and frame rate</a:t>
            </a:r>
          </a:p>
          <a:p>
            <a:pPr lvl="1"/>
            <a:r>
              <a:rPr lang="en-US" i="1" dirty="0" err="1" smtClean="0"/>
              <a:t>D</a:t>
            </a:r>
            <a:r>
              <a:rPr lang="en-US" i="1" baseline="-25000" dirty="0" err="1" smtClean="0"/>
              <a:t>PplV</a:t>
            </a:r>
            <a:r>
              <a:rPr lang="en-US" dirty="0" smtClean="0"/>
              <a:t> represents degree of video quality robustness due to packet loss and </a:t>
            </a:r>
            <a:r>
              <a:rPr lang="en-US" i="1" dirty="0" err="1" smtClean="0"/>
              <a:t>PplV</a:t>
            </a:r>
            <a:r>
              <a:rPr lang="en-US" i="1" dirty="0" smtClean="0"/>
              <a:t> </a:t>
            </a:r>
            <a:r>
              <a:rPr lang="en-US" dirty="0" smtClean="0"/>
              <a:t>is the packet loss rate in %</a:t>
            </a:r>
          </a:p>
          <a:p>
            <a:pPr lvl="1"/>
            <a:r>
              <a:rPr lang="en-US" dirty="0" smtClean="0"/>
              <a:t>These quantities are calculated using a set of fixed parameters dependent on codec type, video format, key frame interval, and video display size</a:t>
            </a:r>
          </a:p>
          <a:p>
            <a:pPr lvl="2"/>
            <a:r>
              <a:rPr lang="en-US" dirty="0" smtClean="0"/>
              <a:t>G.1070 provides provisional values for H.264, VGA format, 1 second key frame interval and 9.2 inch display, coded bit rates between 400 kbps – 2 Mbps, packet loss rates &lt; 5% and frame rates from 5-25 fps.</a:t>
            </a:r>
          </a:p>
          <a:p>
            <a:pPr lvl="2"/>
            <a:r>
              <a:rPr lang="en-US" dirty="0" smtClean="0"/>
              <a:t>Parameter values for modeling any other set of conditions would need to be derived from video quality evaluation</a:t>
            </a:r>
          </a:p>
          <a:p>
            <a:r>
              <a:rPr lang="en-US" dirty="0" smtClean="0"/>
              <a:t>Further enhancements to the basic model for different codecs, display formats, content dependency, etc. have been explored, e.g.:</a:t>
            </a:r>
          </a:p>
          <a:p>
            <a:pPr lvl="1"/>
            <a:r>
              <a:rPr lang="en-US" dirty="0" smtClean="0"/>
              <a:t>[</a:t>
            </a:r>
            <a:r>
              <a:rPr lang="en-US" dirty="0" err="1" smtClean="0"/>
              <a:t>Joskowicz</a:t>
            </a:r>
            <a:r>
              <a:rPr lang="en-US" dirty="0" smtClean="0"/>
              <a:t>, 2009] </a:t>
            </a:r>
            <a:r>
              <a:rPr lang="en-US" dirty="0" err="1" smtClean="0"/>
              <a:t>Joskowicz</a:t>
            </a:r>
            <a:r>
              <a:rPr lang="en-US" dirty="0" smtClean="0"/>
              <a:t>, J. et al “Enhancements to the Opinion Model for Video-Telephony Applications”, </a:t>
            </a:r>
            <a:r>
              <a:rPr lang="en-US" i="1" dirty="0" smtClean="0"/>
              <a:t>Proc. 5</a:t>
            </a:r>
            <a:r>
              <a:rPr lang="en-US" i="1" baseline="30000" dirty="0" smtClean="0"/>
              <a:t>th</a:t>
            </a:r>
            <a:r>
              <a:rPr lang="en-US" i="1" dirty="0" smtClean="0"/>
              <a:t> Latin American Networking Conference, </a:t>
            </a:r>
            <a:r>
              <a:rPr lang="en-US" dirty="0" smtClean="0"/>
              <a:t>pp. 87-94.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077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Considerations on use of ITU-T G.1070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Use evaluation scenario(s) to run simulation of target congestion avoidance algorithm with a given test video sequence (trace file)</a:t>
            </a:r>
          </a:p>
          <a:p>
            <a:pPr lvl="1"/>
            <a:r>
              <a:rPr lang="en-US" dirty="0" smtClean="0"/>
              <a:t>Collect trace of packet arrival times, packet losses, at sender and receiver</a:t>
            </a:r>
          </a:p>
          <a:p>
            <a:pPr lvl="1"/>
            <a:r>
              <a:rPr lang="en-US" dirty="0" smtClean="0"/>
              <a:t>Segment data into short intervals of  time (e.g. 5 seconds?)</a:t>
            </a:r>
          </a:p>
          <a:p>
            <a:pPr lvl="1"/>
            <a:r>
              <a:rPr lang="en-US" dirty="0" smtClean="0"/>
              <a:t>For each segment </a:t>
            </a:r>
            <a:r>
              <a:rPr lang="en-US" i="1" dirty="0" smtClean="0"/>
              <a:t>i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Calculate video bitrate sent, assume fixed frame rate</a:t>
            </a:r>
          </a:p>
          <a:p>
            <a:pPr lvl="2"/>
            <a:r>
              <a:rPr lang="en-US" dirty="0" smtClean="0"/>
              <a:t>Calculate average packet loss rate at receiver</a:t>
            </a:r>
          </a:p>
          <a:p>
            <a:pPr lvl="2"/>
            <a:r>
              <a:rPr lang="en-US" dirty="0" smtClean="0"/>
              <a:t>Calculate per-segment video quality </a:t>
            </a:r>
            <a:r>
              <a:rPr lang="en-US" i="1" dirty="0" smtClean="0"/>
              <a:t> 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q</a:t>
            </a:r>
            <a:r>
              <a:rPr lang="en-US" i="1" baseline="-25000" dirty="0" smtClean="0"/>
              <a:t>, i</a:t>
            </a:r>
            <a:endParaRPr lang="en-US" baseline="-25000" dirty="0" smtClean="0"/>
          </a:p>
          <a:p>
            <a:pPr lvl="1"/>
            <a:r>
              <a:rPr lang="en-US" dirty="0" smtClean="0"/>
              <a:t>Calculate over the entire video sequence:</a:t>
            </a:r>
          </a:p>
          <a:p>
            <a:pPr lvl="2"/>
            <a:r>
              <a:rPr lang="en-US" dirty="0" smtClean="0"/>
              <a:t>Mean and variance of the set of {</a:t>
            </a:r>
            <a:r>
              <a:rPr lang="en-US" i="1" dirty="0" err="1"/>
              <a:t>V</a:t>
            </a:r>
            <a:r>
              <a:rPr lang="en-US" i="1" baseline="-25000" dirty="0" err="1"/>
              <a:t>q</a:t>
            </a:r>
            <a:r>
              <a:rPr lang="en-US" i="1" baseline="-25000" dirty="0"/>
              <a:t>, </a:t>
            </a:r>
            <a:r>
              <a:rPr lang="en-US" i="1" baseline="-25000" dirty="0" smtClean="0"/>
              <a:t>i</a:t>
            </a:r>
            <a:r>
              <a:rPr lang="en-US" dirty="0" smtClean="0"/>
              <a:t>}</a:t>
            </a:r>
          </a:p>
          <a:p>
            <a:pPr lvl="2"/>
            <a:r>
              <a:rPr lang="en-US" dirty="0" smtClean="0"/>
              <a:t>Higher mean and lower variance </a:t>
            </a:r>
            <a:r>
              <a:rPr lang="en-US" dirty="0" smtClean="0">
                <a:sym typeface="Wingdings" panose="05000000000000000000" pitchFamily="2" charset="2"/>
              </a:rPr>
              <a:t> better overall video quality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63880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US" dirty="0" smtClean="0"/>
              <a:t>Propose to add video quality evaluation metrics for consideration by </a:t>
            </a:r>
            <a:r>
              <a:rPr lang="en-US" dirty="0" err="1" smtClean="0"/>
              <a:t>Rmcat</a:t>
            </a:r>
            <a:r>
              <a:rPr lang="en-US" dirty="0" smtClean="0"/>
              <a:t> WG.  Desirable features of the metrics should include:</a:t>
            </a:r>
          </a:p>
          <a:p>
            <a:pPr lvl="1" algn="just"/>
            <a:r>
              <a:rPr lang="en-US" dirty="0" smtClean="0"/>
              <a:t>Good correlation with subjective video quality perception</a:t>
            </a:r>
          </a:p>
          <a:p>
            <a:pPr lvl="1" algn="just"/>
            <a:r>
              <a:rPr lang="en-US" dirty="0" smtClean="0"/>
              <a:t>Combine different parameters to provide an integrated look at video </a:t>
            </a:r>
            <a:r>
              <a:rPr lang="en-US" dirty="0" err="1" smtClean="0"/>
              <a:t>QoE</a:t>
            </a:r>
            <a:r>
              <a:rPr lang="en-US" dirty="0" smtClean="0"/>
              <a:t> impact</a:t>
            </a:r>
          </a:p>
          <a:p>
            <a:pPr lvl="1" algn="just"/>
            <a:r>
              <a:rPr lang="en-US" dirty="0" smtClean="0"/>
              <a:t>Relatively simple to calculate based on data from network simulations </a:t>
            </a:r>
          </a:p>
          <a:p>
            <a:pPr lvl="1" algn="just"/>
            <a:r>
              <a:rPr lang="en-US" dirty="0" smtClean="0"/>
              <a:t>Ideally, based on published standards </a:t>
            </a:r>
          </a:p>
          <a:p>
            <a:pPr algn="just"/>
            <a:r>
              <a:rPr lang="en-US" dirty="0" smtClean="0"/>
              <a:t>Subjective quality evaluation is hard to organize and execute, especially in a contribution evaluation phase</a:t>
            </a:r>
          </a:p>
          <a:p>
            <a:pPr algn="just"/>
            <a:r>
              <a:rPr lang="en-US" dirty="0" smtClean="0"/>
              <a:t>Common objective evaluation metrics of video quality</a:t>
            </a:r>
          </a:p>
          <a:p>
            <a:pPr lvl="1" algn="just"/>
            <a:r>
              <a:rPr lang="en-US" dirty="0" smtClean="0"/>
              <a:t>Easier to use in proposal evaluations, </a:t>
            </a:r>
          </a:p>
          <a:p>
            <a:pPr lvl="1" algn="just"/>
            <a:r>
              <a:rPr lang="en-US" dirty="0" smtClean="0"/>
              <a:t>Full-reference &amp; Non-reference: latter may be more suited for RMCAT evaluation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ITU-T Rec.G.1070 based NR VQ metrics designed for video conferencing applications</a:t>
            </a:r>
          </a:p>
          <a:p>
            <a:pPr lvl="1" algn="just"/>
            <a:r>
              <a:rPr lang="en-US" dirty="0" smtClean="0"/>
              <a:t>Additionally, this doesn’t require compressed </a:t>
            </a:r>
            <a:r>
              <a:rPr lang="en-US" dirty="0" err="1" smtClean="0"/>
              <a:t>bitstream</a:t>
            </a:r>
            <a:r>
              <a:rPr lang="en-US" dirty="0" smtClean="0"/>
              <a:t> inspection, etc.:  algorithm inputs are high level, e.g. throughput, packet loss rate, etc. </a:t>
            </a:r>
          </a:p>
          <a:p>
            <a:pPr algn="just"/>
            <a:endParaRPr lang="en-US" dirty="0" smtClean="0"/>
          </a:p>
          <a:p>
            <a:pPr algn="just"/>
            <a:r>
              <a:rPr lang="en-US" b="1" dirty="0" smtClean="0"/>
              <a:t>Soliciting feedback from group on defining consideration for video quality metrics as part of evaluation </a:t>
            </a:r>
            <a:r>
              <a:rPr lang="en-US" b="1" dirty="0"/>
              <a:t>criteria for congestion control algorithms</a:t>
            </a:r>
            <a:r>
              <a:rPr lang="en-US" b="1" dirty="0" smtClean="0"/>
              <a:t>?  </a:t>
            </a:r>
            <a:r>
              <a:rPr lang="en-US" b="1" dirty="0" smtClean="0">
                <a:sym typeface="Wingdings" panose="05000000000000000000" pitchFamily="2" charset="2"/>
              </a:rPr>
              <a:t> Current phase</a:t>
            </a:r>
            <a:endParaRPr lang="en-US" b="1" dirty="0" smtClean="0"/>
          </a:p>
          <a:p>
            <a:pPr algn="just"/>
            <a:endParaRPr lang="en-US" dirty="0" smtClean="0"/>
          </a:p>
          <a:p>
            <a:pPr algn="just"/>
            <a:r>
              <a:rPr lang="en-US" b="1" dirty="0" smtClean="0"/>
              <a:t>For further consideration: Could VQ be exploited by congestion control algorithms? </a:t>
            </a:r>
          </a:p>
          <a:p>
            <a:pPr lvl="1" algn="just"/>
            <a:r>
              <a:rPr lang="en-US" b="1" dirty="0" smtClean="0"/>
              <a:t>Potential for incorporating video quality information into RTCP XRBLOCK reports?  </a:t>
            </a:r>
          </a:p>
          <a:p>
            <a:pPr marL="457200" lvl="1" indent="0" algn="just">
              <a:buNone/>
            </a:pPr>
            <a:r>
              <a:rPr lang="en-US" b="1" dirty="0" smtClean="0">
                <a:sym typeface="Wingdings" panose="05000000000000000000" pitchFamily="2" charset="2"/>
              </a:rPr>
              <a:t> (</a:t>
            </a:r>
            <a:r>
              <a:rPr lang="en-US" b="1" dirty="0" smtClean="0"/>
              <a:t>Later phase)</a:t>
            </a:r>
            <a:endParaRPr lang="en-US" b="1" dirty="0"/>
          </a:p>
          <a:p>
            <a:pPr marL="457200" lvl="1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11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133600"/>
            <a:ext cx="7772400" cy="1500187"/>
          </a:xfrm>
        </p:spPr>
        <p:txBody>
          <a:bodyPr/>
          <a:lstStyle/>
          <a:p>
            <a:r>
              <a:rPr lang="en-US" sz="4000" b="1" dirty="0" smtClean="0"/>
              <a:t>Annex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01386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1639</TotalTime>
  <Words>1582</Words>
  <Application>Microsoft Office PowerPoint</Application>
  <PresentationFormat>On-screen Show (4:3)</PresentationFormat>
  <Paragraphs>225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Meiryo UI</vt:lpstr>
      <vt:lpstr>Arial</vt:lpstr>
      <vt:lpstr>Calibri</vt:lpstr>
      <vt:lpstr>Cambria Math</vt:lpstr>
      <vt:lpstr>Wingdings</vt:lpstr>
      <vt:lpstr>Office Theme</vt:lpstr>
      <vt:lpstr>IETF RMCAT WG: Video Quality Metrics Discussion for Evaluation Criteria</vt:lpstr>
      <vt:lpstr>Problem Statement</vt:lpstr>
      <vt:lpstr>(High Level) Summary of Evaluation Scenario Discussions in RMCAT WG</vt:lpstr>
      <vt:lpstr>Objective Metrics – Big Picture View</vt:lpstr>
      <vt:lpstr>Video Conferencing QoE – ITU-T G.1070</vt:lpstr>
      <vt:lpstr>ITU-T G.1070 Video Quality Metric</vt:lpstr>
      <vt:lpstr>Considerations on use of ITU-T G.1070</vt:lpstr>
      <vt:lpstr>Discussion</vt:lpstr>
      <vt:lpstr>PowerPoint Presentation</vt:lpstr>
      <vt:lpstr>Background</vt:lpstr>
      <vt:lpstr>Video Quality Variation w/ Network Conditions Variation</vt:lpstr>
      <vt:lpstr>Impact of Throughput Variation on Video Conferencing Applications</vt:lpstr>
      <vt:lpstr>Video Quality Evaluation: Introduction</vt:lpstr>
      <vt:lpstr>Video Quality Issues </vt:lpstr>
      <vt:lpstr>PSNR (Peak Signal-to-Noise Ratio)</vt:lpstr>
      <vt:lpstr>MS-SSIM</vt:lpstr>
      <vt:lpstr>PEVQ</vt:lpstr>
      <vt:lpstr>ITU-T  SG12 No-Reference Objective Standards</vt:lpstr>
      <vt:lpstr>P.120x.x Video Impairment Model</vt:lpstr>
      <vt:lpstr>P.1202 (ex. P.NBAMS)</vt:lpstr>
      <vt:lpstr>P.1202 (ex. P.NBAMS)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Rmcat/XRBlock WG: Video Quality Metric</dc:title>
  <dc:creator>Moustafa, Hassnaa</dc:creator>
  <cp:lastModifiedBy>Somayazulu, V Srinivasa</cp:lastModifiedBy>
  <cp:revision>112</cp:revision>
  <dcterms:created xsi:type="dcterms:W3CDTF">2013-10-04T16:55:22Z</dcterms:created>
  <dcterms:modified xsi:type="dcterms:W3CDTF">2013-11-05T20:11:40Z</dcterms:modified>
</cp:coreProperties>
</file>