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97" r:id="rId1"/>
  </p:sldMasterIdLst>
  <p:notesMasterIdLst>
    <p:notesMasterId r:id="rId17"/>
  </p:notesMasterIdLst>
  <p:sldIdLst>
    <p:sldId id="620" r:id="rId2"/>
    <p:sldId id="621" r:id="rId3"/>
    <p:sldId id="622" r:id="rId4"/>
    <p:sldId id="623" r:id="rId5"/>
    <p:sldId id="624" r:id="rId6"/>
    <p:sldId id="625" r:id="rId7"/>
    <p:sldId id="626" r:id="rId8"/>
    <p:sldId id="627" r:id="rId9"/>
    <p:sldId id="630" r:id="rId10"/>
    <p:sldId id="637" r:id="rId11"/>
    <p:sldId id="636" r:id="rId12"/>
    <p:sldId id="635" r:id="rId13"/>
    <p:sldId id="634" r:id="rId14"/>
    <p:sldId id="633" r:id="rId15"/>
    <p:sldId id="632" r:id="rId1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bson Ang" initials="gibang" lastIdx="12" clrIdx="0"/>
  <p:cmAuthor id="1" name="Art Howarth" initials="" lastIdx="41" clrIdx="1"/>
  <p:cmAuthor id="2" name="Charles Eckel" initials="cue" lastIdx="65" clrIdx="2"/>
  <p:cmAuthor id="3" name="Aamer Akhter" initials="AA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153"/>
    <a:srgbClr val="0096D6"/>
    <a:srgbClr val="F68B1F"/>
    <a:srgbClr val="000000"/>
    <a:srgbClr val="7F7F7F"/>
    <a:srgbClr val="652D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20448" autoAdjust="0"/>
    <p:restoredTop sz="95232" autoAdjust="0"/>
  </p:normalViewPr>
  <p:slideViewPr>
    <p:cSldViewPr snapToGrid="0" snapToObjects="1">
      <p:cViewPr>
        <p:scale>
          <a:sx n="139" d="100"/>
          <a:sy n="139" d="100"/>
        </p:scale>
        <p:origin x="-1016" y="-80"/>
      </p:cViewPr>
      <p:guideLst>
        <p:guide orient="horz" pos="271"/>
        <p:guide pos="223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773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773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99B2D49-2E3E-4A87-8BBD-AD8509C17F17}" type="datetimeFigureOut">
              <a:rPr lang="en-US" smtClean="0"/>
              <a:pPr/>
              <a:t>11/5/13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2459"/>
            <a:ext cx="5618480" cy="4188778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738"/>
            <a:ext cx="3043343" cy="46577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1738"/>
            <a:ext cx="3043343" cy="46577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116173F-7410-43A0-8A05-5CEF2BBAA6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117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11"/>
          <p:cNvSpPr txBox="1">
            <a:spLocks noGrp="1" noChangeArrowheads="1"/>
          </p:cNvSpPr>
          <p:nvPr/>
        </p:nvSpPr>
        <p:spPr bwMode="auto">
          <a:xfrm>
            <a:off x="5940372" y="8691726"/>
            <a:ext cx="814485" cy="287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46" tIns="0" rIns="18846" bIns="0" anchor="b"/>
          <a:lstStyle/>
          <a:p>
            <a:pPr algn="r" defTabSz="921896" eaLnBrk="0" hangingPunct="0"/>
            <a:fld id="{4699C1C9-AA51-4D2A-92AA-371531EDA28D}" type="slidenum">
              <a:rPr lang="en-US" sz="800">
                <a:solidFill>
                  <a:srgbClr val="000000"/>
                </a:solidFill>
                <a:ea typeface="ＭＳ Ｐゴシック" charset="-128"/>
                <a:cs typeface="Arial" charset="0"/>
              </a:rPr>
              <a:pPr algn="r" defTabSz="921896" eaLnBrk="0" hangingPunct="0"/>
              <a:t>9</a:t>
            </a:fld>
            <a:endParaRPr lang="en-US" sz="800">
              <a:solidFill>
                <a:srgbClr val="000000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4805" y="4384651"/>
            <a:ext cx="6133832" cy="4258590"/>
          </a:xfrm>
          <a:noFill/>
        </p:spPr>
        <p:txBody>
          <a:bodyPr wrap="square" lIns="95807" tIns="50259" rIns="95807" bIns="50259" numCol="1" anchor="t" anchorCtr="0" compatLnSpc="1">
            <a:prstTxWarp prst="textNoShape">
              <a:avLst/>
            </a:prstTxWarp>
          </a:bodyPr>
          <a:lstStyle/>
          <a:p>
            <a:pPr marL="241411" indent="-241411"/>
            <a:endParaRPr lang="en-GB" smtClean="0">
              <a:ea typeface="宋体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6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D7E89-0616-4FA6-A6DC-BE1C6EA8FF01}" type="datetimeFigureOut">
              <a:rPr lang="zh-CN" altLang="en-US"/>
              <a:pPr>
                <a:defRPr/>
              </a:pPr>
              <a:t>11/5/13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C32CE-E0A0-424B-98AE-20E6C04BBE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44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08EA0-F327-4216-9C8C-53C72E8E5C3A}" type="datetimeFigureOut">
              <a:rPr lang="zh-CN" altLang="en-US"/>
              <a:pPr>
                <a:defRPr/>
              </a:pPr>
              <a:t>11/5/13</a:t>
            </a:fld>
            <a:endParaRPr lang="zh-CN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CCACA-B037-45A9-999E-EBE85018A0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32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5"/>
            <a:ext cx="855144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00000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4636842" y="6458154"/>
            <a:ext cx="682172" cy="24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ctr" defTabSz="814388">
              <a:lnSpc>
                <a:spcPct val="100000"/>
              </a:lnSpc>
            </a:pPr>
            <a:r>
              <a:rPr lang="en-US" sz="1050" baseline="0" dirty="0" smtClean="0">
                <a:solidFill>
                  <a:srgbClr val="000000"/>
                </a:solidFill>
                <a:latin typeface="+mj-lt"/>
              </a:rPr>
              <a:t> IETF 88</a:t>
            </a:r>
            <a:endParaRPr lang="en-US" sz="700" dirty="0">
              <a:solidFill>
                <a:srgbClr val="00000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4" r:id="rId2"/>
    <p:sldLayoutId id="2147483931" r:id="rId3"/>
    <p:sldLayoutId id="2147483932" r:id="rId4"/>
    <p:sldLayoutId id="2147483933" r:id="rId5"/>
    <p:sldLayoutId id="2147483934" r:id="rId6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2800" dirty="0" smtClean="0"/>
              <a:t>IETF88 Vancouver</a:t>
            </a:r>
          </a:p>
          <a:p>
            <a:pPr lvl="1"/>
            <a:endParaRPr lang="en-US" sz="2600" dirty="0" smtClean="0"/>
          </a:p>
          <a:p>
            <a:pPr lvl="1"/>
            <a:r>
              <a:rPr lang="en-US" sz="2600" dirty="0" smtClean="0"/>
              <a:t>Congestion control for video and priority </a:t>
            </a:r>
            <a:r>
              <a:rPr lang="en-US" sz="2600" dirty="0"/>
              <a:t>d</a:t>
            </a:r>
            <a:r>
              <a:rPr lang="en-US" sz="2600" dirty="0" smtClean="0"/>
              <a:t>rops</a:t>
            </a:r>
            <a:endParaRPr lang="en-US" sz="2600" dirty="0" smtClean="0"/>
          </a:p>
          <a:p>
            <a:endParaRPr lang="en-US" dirty="0"/>
          </a:p>
          <a:p>
            <a:pPr lvl="1"/>
            <a:r>
              <a:rPr lang="en-US" dirty="0" smtClean="0"/>
              <a:t>Background for</a:t>
            </a:r>
          </a:p>
          <a:p>
            <a:pPr lvl="1"/>
            <a:r>
              <a:rPr lang="en-US" dirty="0" smtClean="0"/>
              <a:t>		draft</a:t>
            </a:r>
            <a:r>
              <a:rPr lang="en-US" dirty="0"/>
              <a:t>-lai-tsvwg-normalizer-02.</a:t>
            </a:r>
            <a:r>
              <a:rPr lang="en-US" dirty="0" smtClean="0"/>
              <a:t>txt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err="1" smtClean="0"/>
              <a:t>Toerless</a:t>
            </a:r>
            <a:r>
              <a:rPr lang="en-US" dirty="0" smtClean="0"/>
              <a:t> Eckert, </a:t>
            </a:r>
            <a:r>
              <a:rPr lang="en-US" dirty="0" err="1" smtClean="0"/>
              <a:t>eckert@cisco.com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842" y="4006105"/>
            <a:ext cx="3289300" cy="246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5049" y="5883833"/>
            <a:ext cx="24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42708" y="433064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LTR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41707" y="4091164"/>
            <a:ext cx="33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90329" y="5111518"/>
            <a:ext cx="46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60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2" descr="C:\Users\chuchu\Desktop\Diagrams\Diagrams\For slides\2Droptail_dropp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cs typeface="+mj-cs"/>
              </a:rPr>
              <a:t>Droptail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all packet priorities can fill whole queue</a:t>
            </a:r>
            <a:endParaRPr lang="en-US" dirty="0">
              <a:cs typeface="+mj-cs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7445872" y="1364126"/>
            <a:ext cx="14670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Gill Sans MT"/>
              </a:rPr>
              <a:t>Wrong labels:</a:t>
            </a:r>
          </a:p>
          <a:p>
            <a:r>
              <a:rPr lang="en-US" dirty="0" smtClean="0">
                <a:latin typeface="Gill Sans MT"/>
              </a:rPr>
              <a:t>red = </a:t>
            </a:r>
            <a:r>
              <a:rPr lang="en-US" dirty="0" err="1" smtClean="0">
                <a:latin typeface="Gill Sans MT"/>
              </a:rPr>
              <a:t>dP</a:t>
            </a:r>
            <a:endParaRPr lang="en-US" dirty="0" smtClean="0">
              <a:latin typeface="Gill Sans MT"/>
            </a:endParaRPr>
          </a:p>
          <a:p>
            <a:r>
              <a:rPr lang="en-US" dirty="0" smtClean="0">
                <a:latin typeface="Gill Sans MT"/>
              </a:rPr>
              <a:t>Green = P</a:t>
            </a:r>
          </a:p>
          <a:p>
            <a:r>
              <a:rPr lang="en-US" dirty="0" smtClean="0">
                <a:latin typeface="Gill Sans MT"/>
              </a:rPr>
              <a:t>blue</a:t>
            </a:r>
            <a:r>
              <a:rPr lang="en-US" dirty="0" smtClean="0">
                <a:latin typeface="Gill Sans MT"/>
              </a:rPr>
              <a:t> = LTRF</a:t>
            </a:r>
            <a:endParaRPr lang="en-US" dirty="0">
              <a:latin typeface="Gill Sans M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498905" y="3893486"/>
            <a:ext cx="4876800" cy="1587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375705" y="3752198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Gill Sans MT"/>
              </a:rPr>
              <a:t>~10% dropped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572831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华文新魏"/>
              </a:rPr>
              <a:t>Measured: # of packets dropped every 0.1 second</a:t>
            </a:r>
          </a:p>
        </p:txBody>
      </p:sp>
    </p:spTree>
    <p:extLst>
      <p:ext uri="{BB962C8B-B14F-4D97-AF65-F5344CB8AC3E}">
        <p14:creationId xmlns:p14="http://schemas.microsoft.com/office/powerpoint/2010/main" val="2809700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2" descr="C:\Users\chuchu\Desktop\Diagrams\Diagrams\enque\MFP_0.9\dropp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宋体"/>
              </a:rPr>
              <a:t>Threshold_dP</a:t>
            </a:r>
            <a:r>
              <a:rPr lang="en-US" dirty="0" smtClean="0">
                <a:ea typeface="宋体"/>
              </a:rPr>
              <a:t>=90%</a:t>
            </a:r>
          </a:p>
        </p:txBody>
      </p:sp>
    </p:spTree>
    <p:extLst>
      <p:ext uri="{BB962C8B-B14F-4D97-AF65-F5344CB8AC3E}">
        <p14:creationId xmlns:p14="http://schemas.microsoft.com/office/powerpoint/2010/main" val="1395829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C:\Users\chuchu\Desktop\Diagrams\Diagrams\enque\MFP_0.5\dropp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宋体"/>
              </a:rPr>
              <a:t>Threshold_dP</a:t>
            </a:r>
            <a:r>
              <a:rPr lang="en-US" dirty="0" smtClean="0">
                <a:ea typeface="宋体"/>
              </a:rPr>
              <a:t>=50%</a:t>
            </a:r>
          </a:p>
        </p:txBody>
      </p:sp>
    </p:spTree>
    <p:extLst>
      <p:ext uri="{BB962C8B-B14F-4D97-AF65-F5344CB8AC3E}">
        <p14:creationId xmlns:p14="http://schemas.microsoft.com/office/powerpoint/2010/main" val="2926014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 descr="C:\Users\chuchu\Desktop\Diagrams\Diagrams\enque\MFP_0.4\dropp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宋体"/>
              </a:rPr>
              <a:t>Threshold_dP</a:t>
            </a:r>
            <a:r>
              <a:rPr lang="en-US" dirty="0" smtClean="0">
                <a:ea typeface="宋体"/>
              </a:rPr>
              <a:t>=40%</a:t>
            </a:r>
          </a:p>
        </p:txBody>
      </p:sp>
    </p:spTree>
    <p:extLst>
      <p:ext uri="{BB962C8B-B14F-4D97-AF65-F5344CB8AC3E}">
        <p14:creationId xmlns:p14="http://schemas.microsoft.com/office/powerpoint/2010/main" val="3606213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C:\Users\chuchu\Desktop\Diagrams\Diagrams\enque\MFP_0.3\dropp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ea typeface="宋体"/>
              </a:rPr>
              <a:t>Threshold_dP</a:t>
            </a:r>
            <a:r>
              <a:rPr lang="en-US" dirty="0" smtClean="0">
                <a:ea typeface="宋体"/>
              </a:rPr>
              <a:t>=30%</a:t>
            </a:r>
          </a:p>
        </p:txBody>
      </p:sp>
    </p:spTree>
    <p:extLst>
      <p:ext uri="{BB962C8B-B14F-4D97-AF65-F5344CB8AC3E}">
        <p14:creationId xmlns:p14="http://schemas.microsoft.com/office/powerpoint/2010/main" val="1306463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 descr="C:\Users\chuchu\Desktop\Diagrams\Diagrams\enque\bar_EQ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+mj-cs"/>
              </a:rPr>
              <a:t>Varying drop thresholds </a:t>
            </a:r>
            <a:r>
              <a:rPr lang="en-US" dirty="0" smtClean="0">
                <a:cs typeface="+mj-cs"/>
              </a:rPr>
              <a:t>for </a:t>
            </a:r>
            <a:r>
              <a:rPr lang="en-US" dirty="0" err="1" smtClean="0">
                <a:cs typeface="+mj-cs"/>
              </a:rPr>
              <a:t>dP</a:t>
            </a:r>
            <a:r>
              <a:rPr lang="en-US" dirty="0" smtClean="0">
                <a:cs typeface="+mj-cs"/>
              </a:rPr>
              <a:t>-</a:t>
            </a:r>
            <a:r>
              <a:rPr lang="en-US" dirty="0" smtClean="0">
                <a:cs typeface="+mj-cs"/>
              </a:rPr>
              <a:t>Frames</a:t>
            </a:r>
            <a:br>
              <a:rPr lang="en-US" dirty="0" smtClean="0">
                <a:cs typeface="+mj-cs"/>
              </a:rPr>
            </a:br>
            <a:r>
              <a:rPr lang="en-US" dirty="0" smtClean="0"/>
              <a:t>percent of queue-length</a:t>
            </a:r>
            <a:endParaRPr lang="en-US" dirty="0">
              <a:cs typeface="+mj-cs"/>
            </a:endParaRPr>
          </a:p>
        </p:txBody>
      </p:sp>
      <p:sp>
        <p:nvSpPr>
          <p:cNvPr id="63491" name="TextBox 5"/>
          <p:cNvSpPr txBox="1">
            <a:spLocks noChangeArrowheads="1"/>
          </p:cNvSpPr>
          <p:nvPr/>
        </p:nvSpPr>
        <p:spPr bwMode="auto">
          <a:xfrm>
            <a:off x="6781800" y="4114800"/>
            <a:ext cx="963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ill Sans MT"/>
              </a:rPr>
              <a:t>Droptail</a:t>
            </a:r>
          </a:p>
        </p:txBody>
      </p:sp>
    </p:spTree>
    <p:extLst>
      <p:ext uri="{BB962C8B-B14F-4D97-AF65-F5344CB8AC3E}">
        <p14:creationId xmlns:p14="http://schemas.microsoft.com/office/powerpoint/2010/main" val="206572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655015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draft-lai-tsvwg-normalizer-02.</a:t>
            </a:r>
            <a:r>
              <a:rPr lang="en-US" dirty="0" smtClean="0"/>
              <a:t>txt discusses key problem of larger solution</a:t>
            </a:r>
          </a:p>
          <a:p>
            <a:pPr lvl="1"/>
            <a:r>
              <a:rPr lang="en-US" dirty="0" smtClean="0"/>
              <a:t>Provide overview of larger solution here: Priority dropping</a:t>
            </a:r>
          </a:p>
          <a:p>
            <a:r>
              <a:rPr lang="en-US" dirty="0" smtClean="0"/>
              <a:t>Interest for priority dropping due to p2p video resilience work</a:t>
            </a:r>
          </a:p>
          <a:p>
            <a:r>
              <a:rPr lang="en-US" dirty="0" smtClean="0"/>
              <a:t>Overlap/</a:t>
            </a:r>
            <a:r>
              <a:rPr lang="en-US" dirty="0" err="1" smtClean="0"/>
              <a:t>beneft</a:t>
            </a:r>
            <a:r>
              <a:rPr lang="en-US" dirty="0" smtClean="0"/>
              <a:t> also for p2mp switched video</a:t>
            </a:r>
          </a:p>
          <a:p>
            <a:r>
              <a:rPr lang="en-US" dirty="0" smtClean="0"/>
              <a:t>What can the network do ?</a:t>
            </a:r>
          </a:p>
          <a:p>
            <a:r>
              <a:rPr lang="en-US" dirty="0" smtClean="0"/>
              <a:t>Consider how priority drops can be beneficial for CC and video quality</a:t>
            </a:r>
          </a:p>
          <a:p>
            <a:r>
              <a:rPr lang="en-US" dirty="0" smtClean="0"/>
              <a:t>What is missing ?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819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276903"/>
            <a:ext cx="8588861" cy="655015"/>
          </a:xfrm>
        </p:spPr>
        <p:txBody>
          <a:bodyPr/>
          <a:lstStyle/>
          <a:p>
            <a:r>
              <a:rPr lang="en-US" dirty="0" smtClean="0"/>
              <a:t>Use case 1: RT P2P video resilience</a:t>
            </a:r>
            <a:br>
              <a:rPr lang="en-US" dirty="0" smtClean="0"/>
            </a:br>
            <a:r>
              <a:rPr lang="en-US" sz="2800" dirty="0" smtClean="0"/>
              <a:t>A historical perspective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968467"/>
            <a:ext cx="8679017" cy="5117714"/>
          </a:xfrm>
        </p:spPr>
        <p:txBody>
          <a:bodyPr/>
          <a:lstStyle/>
          <a:p>
            <a:r>
              <a:rPr lang="en-US" sz="1800" dirty="0" smtClean="0"/>
              <a:t>Loss of video packets during congestion happen.. and is unavoidable</a:t>
            </a:r>
          </a:p>
          <a:p>
            <a:pPr lvl="1"/>
            <a:r>
              <a:rPr lang="en-US" sz="1600" dirty="0" smtClean="0"/>
              <a:t>Today Internet traffic far from ideal congestion control</a:t>
            </a:r>
          </a:p>
          <a:p>
            <a:pPr lvl="1"/>
            <a:r>
              <a:rPr lang="en-US" sz="1600" dirty="0" smtClean="0"/>
              <a:t>Even with ideal congestion control: bad competing traffic, burst collisions,…</a:t>
            </a:r>
          </a:p>
          <a:p>
            <a:r>
              <a:rPr lang="en-US" sz="1800" dirty="0" smtClean="0"/>
              <a:t>Mitigation:</a:t>
            </a:r>
          </a:p>
          <a:p>
            <a:pPr lvl="1"/>
            <a:r>
              <a:rPr lang="en-US" sz="1600" dirty="0" smtClean="0"/>
              <a:t>Retransmission (incurs delay ~RTT)</a:t>
            </a:r>
          </a:p>
          <a:p>
            <a:pPr lvl="1"/>
            <a:r>
              <a:rPr lang="en-US" sz="1600" dirty="0" smtClean="0"/>
              <a:t>Concealment (in video layer of application, interpolation == delay)</a:t>
            </a:r>
          </a:p>
          <a:p>
            <a:pPr lvl="1"/>
            <a:r>
              <a:rPr lang="en-US" sz="1600" dirty="0" smtClean="0"/>
              <a:t>Redundancy/Protection/FEC</a:t>
            </a:r>
          </a:p>
          <a:p>
            <a:r>
              <a:rPr lang="en-US" sz="1800" dirty="0" smtClean="0"/>
              <a:t>Optimize Protection by taking video packet priority into account</a:t>
            </a:r>
          </a:p>
          <a:p>
            <a:pPr lvl="1"/>
            <a:r>
              <a:rPr lang="en-US" sz="1600" dirty="0" smtClean="0"/>
              <a:t>Loss of higher priority video packet has bigger impact on quality</a:t>
            </a:r>
          </a:p>
          <a:p>
            <a:pPr lvl="1"/>
            <a:r>
              <a:rPr lang="en-US" sz="1400" dirty="0" smtClean="0"/>
              <a:t>Streaming:  I (high), P (medium), B (low), </a:t>
            </a:r>
            <a:r>
              <a:rPr lang="en-US" sz="1400" dirty="0"/>
              <a:t> </a:t>
            </a:r>
            <a:r>
              <a:rPr lang="en-US" sz="1400" dirty="0" smtClean="0"/>
              <a:t>Conferencing:  LTRF (high), P (medium), </a:t>
            </a:r>
            <a:r>
              <a:rPr lang="en-US" sz="1400" dirty="0" err="1" smtClean="0"/>
              <a:t>discardable</a:t>
            </a:r>
            <a:r>
              <a:rPr lang="en-US" sz="1400" dirty="0" smtClean="0"/>
              <a:t> P (low) </a:t>
            </a:r>
          </a:p>
          <a:p>
            <a:pPr lvl="1"/>
            <a:r>
              <a:rPr lang="en-US" sz="1600" dirty="0" smtClean="0"/>
              <a:t>Use unequal protection: more FEC for I/LTRF, less for P, none for B/</a:t>
            </a:r>
            <a:r>
              <a:rPr lang="en-US" sz="1600" dirty="0" err="1" smtClean="0"/>
              <a:t>dP</a:t>
            </a:r>
            <a:endParaRPr lang="en-US" sz="1600" dirty="0" smtClean="0"/>
          </a:p>
          <a:p>
            <a:pPr lvl="1"/>
            <a:r>
              <a:rPr lang="en-US" sz="1600" dirty="0" smtClean="0"/>
              <a:t>BW-cost of FEC still high, efficiency limited by acceptable delay,</a:t>
            </a:r>
          </a:p>
          <a:p>
            <a:pPr lvl="1"/>
            <a:r>
              <a:rPr lang="en-US" sz="1600" dirty="0" smtClean="0"/>
              <a:t>Effectiveness limited by loss profile (</a:t>
            </a:r>
            <a:r>
              <a:rPr lang="en-US" sz="1600" dirty="0" err="1" smtClean="0"/>
              <a:t>bursty</a:t>
            </a:r>
            <a:r>
              <a:rPr lang="en-US" sz="1600" dirty="0" smtClean="0"/>
              <a:t> loss = hard to protect with low delay)</a:t>
            </a:r>
          </a:p>
          <a:p>
            <a:pPr marL="0" indent="0">
              <a:buNone/>
            </a:pPr>
            <a:r>
              <a:rPr lang="en-US" dirty="0" smtClean="0"/>
              <a:t>Dear network, please drop only low priority video packets</a:t>
            </a:r>
          </a:p>
          <a:p>
            <a:pPr lvl="1"/>
            <a:r>
              <a:rPr lang="en-US" dirty="0" smtClean="0"/>
              <a:t>Avoids FEC downsides: overhead, limited effectiveness, delay</a:t>
            </a:r>
          </a:p>
        </p:txBody>
      </p:sp>
    </p:spTree>
    <p:extLst>
      <p:ext uri="{BB962C8B-B14F-4D97-AF65-F5344CB8AC3E}">
        <p14:creationId xmlns:p14="http://schemas.microsoft.com/office/powerpoint/2010/main" val="2531931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276904"/>
            <a:ext cx="8588861" cy="554508"/>
          </a:xfrm>
        </p:spPr>
        <p:txBody>
          <a:bodyPr/>
          <a:lstStyle/>
          <a:p>
            <a:r>
              <a:rPr lang="en-US" sz="3200" dirty="0" smtClean="0"/>
              <a:t>Use case 2: RT P2MP video rate-adaptation.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968467"/>
            <a:ext cx="8679017" cy="5117714"/>
          </a:xfrm>
        </p:spPr>
        <p:txBody>
          <a:bodyPr/>
          <a:lstStyle/>
          <a:p>
            <a:r>
              <a:rPr lang="en-US" dirty="0" smtClean="0"/>
              <a:t>Switched MCU video conference:</a:t>
            </a:r>
          </a:p>
          <a:p>
            <a:pPr lvl="1"/>
            <a:r>
              <a:rPr lang="en-US" sz="1600" dirty="0" smtClean="0"/>
              <a:t>Sender -&gt; switching MCU -&gt; multiple receivers</a:t>
            </a:r>
          </a:p>
          <a:p>
            <a:r>
              <a:rPr lang="en-US" dirty="0" smtClean="0"/>
              <a:t>Congestion from MCU to receiver requires rate-adaptation at MCU</a:t>
            </a:r>
          </a:p>
          <a:p>
            <a:pPr lvl="1"/>
            <a:r>
              <a:rPr lang="en-US" dirty="0" smtClean="0"/>
              <a:t>switching MCU == no codec layer == no </a:t>
            </a:r>
            <a:r>
              <a:rPr lang="en-US" dirty="0" err="1" smtClean="0"/>
              <a:t>transrating</a:t>
            </a:r>
            <a:r>
              <a:rPr lang="en-US" dirty="0" smtClean="0"/>
              <a:t>/transcoding.</a:t>
            </a:r>
          </a:p>
          <a:p>
            <a:pPr lvl="1"/>
            <a:r>
              <a:rPr lang="en-US" dirty="0" smtClean="0"/>
              <a:t>Rate-adaptation via:</a:t>
            </a:r>
          </a:p>
          <a:p>
            <a:pPr marL="912812" lvl="2" indent="-342900">
              <a:buFont typeface="+mj-lt"/>
              <a:buAutoNum type="arabicPeriod"/>
            </a:pPr>
            <a:r>
              <a:rPr lang="en-US" dirty="0" smtClean="0"/>
              <a:t>Shaping (== delay == bad)</a:t>
            </a:r>
          </a:p>
          <a:p>
            <a:pPr marL="912812" lvl="2" indent="-342900">
              <a:buFont typeface="+mj-lt"/>
              <a:buAutoNum type="arabicPeriod"/>
            </a:pPr>
            <a:r>
              <a:rPr lang="en-US" dirty="0" smtClean="0"/>
              <a:t>Select next-best spatial encoded video from sender (</a:t>
            </a:r>
            <a:r>
              <a:rPr lang="en-US" dirty="0" err="1" smtClean="0"/>
              <a:t>eg</a:t>
            </a:r>
            <a:r>
              <a:rPr lang="en-US" dirty="0" smtClean="0"/>
              <a:t>: QCIF, CIF, 4CIF, 16CIF,…)</a:t>
            </a:r>
          </a:p>
          <a:p>
            <a:pPr marL="912812" lvl="2" indent="-342900">
              <a:buFont typeface="+mj-lt"/>
              <a:buAutoNum type="arabicPeriod"/>
            </a:pPr>
            <a:r>
              <a:rPr lang="en-US" dirty="0" smtClean="0"/>
              <a:t>Drop frames from that encoded video to match available rate.</a:t>
            </a:r>
          </a:p>
          <a:p>
            <a:pPr lvl="3"/>
            <a:r>
              <a:rPr lang="en-US" dirty="0" smtClean="0"/>
              <a:t>Hierarchical temporal encoding with </a:t>
            </a:r>
            <a:r>
              <a:rPr lang="en-US" dirty="0" err="1" smtClean="0"/>
              <a:t>discardable</a:t>
            </a:r>
            <a:r>
              <a:rPr lang="en-US" dirty="0" smtClean="0"/>
              <a:t> P-frames.</a:t>
            </a:r>
          </a:p>
          <a:p>
            <a:pPr lvl="3"/>
            <a:r>
              <a:rPr lang="en-US" dirty="0" smtClean="0"/>
              <a:t>Dropping </a:t>
            </a:r>
            <a:r>
              <a:rPr lang="en-US" dirty="0" err="1" smtClean="0"/>
              <a:t>dP</a:t>
            </a:r>
            <a:r>
              <a:rPr lang="en-US" dirty="0" smtClean="0"/>
              <a:t> frames minimizes visual impact.</a:t>
            </a:r>
          </a:p>
          <a:p>
            <a:r>
              <a:rPr lang="en-US" dirty="0" smtClean="0"/>
              <a:t>Priority dropping in network can improve this:</a:t>
            </a:r>
          </a:p>
          <a:p>
            <a:pPr lvl="1"/>
            <a:r>
              <a:rPr lang="en-US" dirty="0" smtClean="0"/>
              <a:t>Unavoidable network drops are like  the P2P use case (bad or FEC,…)</a:t>
            </a:r>
          </a:p>
          <a:p>
            <a:pPr lvl="2"/>
            <a:r>
              <a:rPr lang="en-US" dirty="0" smtClean="0"/>
              <a:t>Faster: low-</a:t>
            </a:r>
            <a:r>
              <a:rPr lang="en-US" dirty="0" err="1" smtClean="0"/>
              <a:t>prio</a:t>
            </a:r>
            <a:r>
              <a:rPr lang="en-US" dirty="0" smtClean="0"/>
              <a:t> dropping in network will drop low priority immediately.</a:t>
            </a:r>
          </a:p>
          <a:p>
            <a:pPr lvl="1"/>
            <a:r>
              <a:rPr lang="en-US" dirty="0" smtClean="0"/>
              <a:t>MCU dropped packets (“holes”) make flow more </a:t>
            </a:r>
            <a:r>
              <a:rPr lang="en-US" dirty="0" err="1" smtClean="0"/>
              <a:t>bursty</a:t>
            </a:r>
            <a:r>
              <a:rPr lang="en-US" dirty="0" smtClean="0"/>
              <a:t> == difficult for CC.</a:t>
            </a:r>
          </a:p>
          <a:p>
            <a:pPr lvl="2"/>
            <a:r>
              <a:rPr lang="en-US" dirty="0" smtClean="0"/>
              <a:t>Loss rate on these flows may get higher or achievable rate lower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7458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395672"/>
            <a:ext cx="8588861" cy="554508"/>
          </a:xfrm>
        </p:spPr>
        <p:txBody>
          <a:bodyPr/>
          <a:lstStyle/>
          <a:p>
            <a:r>
              <a:rPr lang="en-US" sz="3200" dirty="0" smtClean="0"/>
              <a:t>Proactive relying on low-priority drops:</a:t>
            </a:r>
            <a:br>
              <a:rPr lang="en-US" sz="3200" dirty="0" smtClean="0"/>
            </a:br>
            <a:r>
              <a:rPr lang="en-US" sz="3200" dirty="0" smtClean="0"/>
              <a:t>Better than no drops ?!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1096365"/>
            <a:ext cx="8679017" cy="4989815"/>
          </a:xfrm>
        </p:spPr>
        <p:txBody>
          <a:bodyPr/>
          <a:lstStyle/>
          <a:p>
            <a:r>
              <a:rPr lang="en-US" dirty="0" smtClean="0"/>
              <a:t>Minimizing drops via rate-control impacts throughput</a:t>
            </a:r>
          </a:p>
          <a:p>
            <a:pPr lvl="1"/>
            <a:r>
              <a:rPr lang="en-US" dirty="0" smtClean="0"/>
              <a:t>Especially with </a:t>
            </a:r>
            <a:r>
              <a:rPr lang="en-US" dirty="0" err="1" smtClean="0"/>
              <a:t>bursty</a:t>
            </a:r>
            <a:r>
              <a:rPr lang="en-US" dirty="0" smtClean="0"/>
              <a:t> traffic.</a:t>
            </a:r>
          </a:p>
          <a:p>
            <a:pPr lvl="1"/>
            <a:r>
              <a:rPr lang="en-US" dirty="0" smtClean="0"/>
              <a:t>RT video traffic has great justification/need for </a:t>
            </a:r>
            <a:r>
              <a:rPr lang="en-US" dirty="0" err="1" smtClean="0"/>
              <a:t>burstyness</a:t>
            </a:r>
            <a:endParaRPr lang="en-US" dirty="0" smtClean="0"/>
          </a:p>
          <a:p>
            <a:r>
              <a:rPr lang="en-US" dirty="0" smtClean="0"/>
              <a:t>Example 1: Compare delay-variation/ECN with </a:t>
            </a:r>
            <a:r>
              <a:rPr lang="en-US" dirty="0" err="1" smtClean="0"/>
              <a:t>eg</a:t>
            </a:r>
            <a:r>
              <a:rPr lang="en-US" dirty="0" smtClean="0"/>
              <a:t>: PCN</a:t>
            </a:r>
          </a:p>
          <a:p>
            <a:pPr lvl="1"/>
            <a:r>
              <a:rPr lang="en-US" dirty="0" smtClean="0"/>
              <a:t>PCN can achieve lower loss than delay-variation/ECN rate-control alone.</a:t>
            </a:r>
          </a:p>
          <a:p>
            <a:pPr lvl="1"/>
            <a:r>
              <a:rPr lang="en-US" dirty="0" smtClean="0"/>
              <a:t>PCN “Headroom” is unused bandwidth available to bursts.</a:t>
            </a:r>
          </a:p>
          <a:p>
            <a:r>
              <a:rPr lang="en-US" dirty="0" smtClean="0"/>
              <a:t>Example 2: Similar effects for conservative rate-control</a:t>
            </a:r>
          </a:p>
          <a:p>
            <a:pPr lvl="1"/>
            <a:r>
              <a:rPr lang="en-US" dirty="0" smtClean="0"/>
              <a:t>The less rate-control “probes” the limit to loss, the less loss there will be.</a:t>
            </a:r>
          </a:p>
          <a:p>
            <a:pPr lvl="1"/>
            <a:r>
              <a:rPr lang="en-US" dirty="0" smtClean="0"/>
              <a:t>And the less throughput.</a:t>
            </a:r>
          </a:p>
          <a:p>
            <a:r>
              <a:rPr lang="en-US" dirty="0" smtClean="0"/>
              <a:t>Claim 1 (intra-flow): Visual impact of loosing low-priority video packet may be lower than a reduction in overall bitrate of video flow.</a:t>
            </a:r>
          </a:p>
          <a:p>
            <a:r>
              <a:rPr lang="en-US" dirty="0" smtClean="0"/>
              <a:t>Claim 2 (inter flow): Aggregate quality result is better when high-</a:t>
            </a:r>
            <a:r>
              <a:rPr lang="en-US" dirty="0" err="1" smtClean="0"/>
              <a:t>prioirty</a:t>
            </a:r>
            <a:r>
              <a:rPr lang="en-US" dirty="0" smtClean="0"/>
              <a:t> packets can burst more without loss – at the expense of low-priority packets sometimes getting dropped.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762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167271"/>
            <a:ext cx="8588861" cy="838200"/>
          </a:xfrm>
        </p:spPr>
        <p:txBody>
          <a:bodyPr/>
          <a:lstStyle/>
          <a:p>
            <a:r>
              <a:rPr lang="en-US" dirty="0" smtClean="0"/>
              <a:t>So, what could a network do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1105503"/>
            <a:ext cx="8733840" cy="5199941"/>
          </a:xfrm>
        </p:spPr>
        <p:txBody>
          <a:bodyPr/>
          <a:lstStyle/>
          <a:p>
            <a:r>
              <a:rPr lang="en-US" dirty="0" smtClean="0"/>
              <a:t>Assume we have video packets marked with priority</a:t>
            </a:r>
          </a:p>
          <a:p>
            <a:r>
              <a:rPr lang="en-US" dirty="0" smtClean="0"/>
              <a:t>Queues in network devices can quite effectively drop low priority packets over high priority packets.</a:t>
            </a:r>
          </a:p>
          <a:p>
            <a:pPr lvl="1"/>
            <a:r>
              <a:rPr lang="en-US" dirty="0" smtClean="0"/>
              <a:t>Leveraging existing HW queue options: </a:t>
            </a:r>
            <a:r>
              <a:rPr lang="en-US" dirty="0" err="1" smtClean="0"/>
              <a:t>Droptail</a:t>
            </a:r>
            <a:r>
              <a:rPr lang="en-US" dirty="0" smtClean="0"/>
              <a:t> profiles / WRED</a:t>
            </a:r>
          </a:p>
          <a:p>
            <a:pPr lvl="1"/>
            <a:r>
              <a:rPr lang="en-US" dirty="0" smtClean="0"/>
              <a:t>Example with three priorities: </a:t>
            </a:r>
          </a:p>
          <a:p>
            <a:pPr lvl="2"/>
            <a:r>
              <a:rPr lang="en-US" dirty="0" smtClean="0"/>
              <a:t>high (20% bitrate of flows), normal (60% bitrate of flows), low (20% bitrate of flows)</a:t>
            </a:r>
          </a:p>
          <a:p>
            <a:pPr lvl="3"/>
            <a:r>
              <a:rPr lang="en-US" dirty="0" smtClean="0"/>
              <a:t>Rates are longer term average – </a:t>
            </a:r>
            <a:r>
              <a:rPr lang="en-US" dirty="0" err="1" smtClean="0"/>
              <a:t>eg</a:t>
            </a:r>
            <a:r>
              <a:rPr lang="en-US" dirty="0" smtClean="0"/>
              <a:t>: over ½ second</a:t>
            </a:r>
          </a:p>
          <a:p>
            <a:pPr lvl="2"/>
            <a:r>
              <a:rPr lang="en-US" dirty="0" smtClean="0"/>
              <a:t>Queue:</a:t>
            </a:r>
          </a:p>
          <a:p>
            <a:pPr lvl="3"/>
            <a:r>
              <a:rPr lang="en-US" dirty="0" smtClean="0"/>
              <a:t>high priority packets dropped on 100% queue length</a:t>
            </a:r>
          </a:p>
          <a:p>
            <a:pPr lvl="3"/>
            <a:r>
              <a:rPr lang="en-US" dirty="0" smtClean="0"/>
              <a:t>Normal priority packets dropped on 90% queue length</a:t>
            </a:r>
          </a:p>
          <a:p>
            <a:pPr lvl="3"/>
            <a:r>
              <a:rPr lang="en-US" dirty="0" smtClean="0"/>
              <a:t>Low priority packets dropped on 40% queue length</a:t>
            </a:r>
          </a:p>
          <a:p>
            <a:pPr lvl="2"/>
            <a:r>
              <a:rPr lang="en-US" dirty="0" smtClean="0"/>
              <a:t>On any loss under 10% can achieve &gt;&gt; 99.9% loss in only low priority packets</a:t>
            </a:r>
          </a:p>
          <a:p>
            <a:pPr lvl="2"/>
            <a:r>
              <a:rPr lang="en-US" dirty="0" smtClean="0"/>
              <a:t>On loss at 40%, can achieve “ideal loss” – all low priority, 20% medium priority, no high priority.</a:t>
            </a:r>
          </a:p>
          <a:p>
            <a:r>
              <a:rPr lang="en-US" dirty="0" smtClean="0"/>
              <a:t>Guess: the more priorities to distinguish, the less crisp the results.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576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146185"/>
            <a:ext cx="8588861" cy="722246"/>
          </a:xfrm>
        </p:spPr>
        <p:txBody>
          <a:bodyPr/>
          <a:lstStyle/>
          <a:p>
            <a:r>
              <a:rPr lang="en-US" dirty="0" smtClean="0"/>
              <a:t>So, what is missing then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886238"/>
            <a:ext cx="8742977" cy="5637141"/>
          </a:xfrm>
        </p:spPr>
        <p:txBody>
          <a:bodyPr/>
          <a:lstStyle/>
          <a:p>
            <a:r>
              <a:rPr lang="en-US" dirty="0" smtClean="0"/>
              <a:t>Useful priority markings</a:t>
            </a:r>
          </a:p>
          <a:p>
            <a:pPr lvl="1"/>
            <a:r>
              <a:rPr lang="en-US" dirty="0" smtClean="0"/>
              <a:t>DSCP difficult/overloaded – if priority dropping would be useful for N existing types of traffic (</a:t>
            </a:r>
            <a:r>
              <a:rPr lang="en-US" dirty="0" err="1" smtClean="0"/>
              <a:t>realtime</a:t>
            </a:r>
            <a:r>
              <a:rPr lang="en-US" dirty="0" smtClean="0"/>
              <a:t> video, streaming video, market-data/telemetry,…) we would need at least 3 * N DSCP.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 video, RTP header extension with “drop priority” would be ?ideal?</a:t>
            </a:r>
          </a:p>
          <a:p>
            <a:pPr lvl="2"/>
            <a:r>
              <a:rPr lang="en-US" dirty="0" smtClean="0"/>
              <a:t>RTP header extension would require </a:t>
            </a:r>
            <a:r>
              <a:rPr lang="en-US" dirty="0" err="1" smtClean="0"/>
              <a:t>onpath</a:t>
            </a:r>
            <a:r>
              <a:rPr lang="en-US" dirty="0" smtClean="0"/>
              <a:t> signaling to let routers know (</a:t>
            </a:r>
            <a:r>
              <a:rPr lang="en-US" dirty="0" err="1" smtClean="0"/>
              <a:t>eg</a:t>
            </a:r>
            <a:r>
              <a:rPr lang="en-US" dirty="0" smtClean="0"/>
              <a:t>: MALICE).</a:t>
            </a:r>
          </a:p>
          <a:p>
            <a:r>
              <a:rPr lang="en-US" dirty="0" smtClean="0"/>
              <a:t>Application support</a:t>
            </a:r>
          </a:p>
          <a:p>
            <a:pPr lvl="1"/>
            <a:r>
              <a:rPr lang="en-US" dirty="0" smtClean="0"/>
              <a:t>Mark the priority of packets</a:t>
            </a:r>
          </a:p>
          <a:p>
            <a:pPr lvl="1"/>
            <a:r>
              <a:rPr lang="en-US" dirty="0" smtClean="0"/>
              <a:t>Encode video to best utilize packet priorities.</a:t>
            </a:r>
          </a:p>
          <a:p>
            <a:pPr lvl="1"/>
            <a:r>
              <a:rPr lang="en-US" dirty="0" smtClean="0"/>
              <a:t>Optimize rate-adaptation &amp; congestion control if priority dropping is supported.</a:t>
            </a:r>
          </a:p>
          <a:p>
            <a:pPr lvl="2"/>
            <a:r>
              <a:rPr lang="en-US" dirty="0" smtClean="0"/>
              <a:t>If loss in network is only in low-priority packets, application know that congestion happens at a point in network that supports it.</a:t>
            </a:r>
          </a:p>
          <a:p>
            <a:pPr marL="855662" lvl="2" indent="-285750">
              <a:buFont typeface="Arial"/>
              <a:buChar char="•"/>
            </a:pPr>
            <a:r>
              <a:rPr lang="en-US" dirty="0" smtClean="0"/>
              <a:t>Better/faster </a:t>
            </a:r>
            <a:r>
              <a:rPr lang="en-US" dirty="0" err="1" smtClean="0"/>
              <a:t>upspeeding</a:t>
            </a:r>
            <a:endParaRPr lang="en-US" dirty="0"/>
          </a:p>
          <a:p>
            <a:pPr marL="855662" lvl="2" indent="-285750">
              <a:buFont typeface="Arial"/>
              <a:buChar char="•"/>
            </a:pPr>
            <a:r>
              <a:rPr lang="en-US" dirty="0" smtClean="0"/>
              <a:t>less need to shape/</a:t>
            </a:r>
            <a:r>
              <a:rPr lang="en-US" dirty="0" err="1" smtClean="0"/>
              <a:t>avod</a:t>
            </a:r>
            <a:r>
              <a:rPr lang="en-US" dirty="0" smtClean="0"/>
              <a:t> bursts</a:t>
            </a:r>
          </a:p>
          <a:p>
            <a:pPr marL="855662" lvl="2" indent="-285750">
              <a:buFont typeface="Arial"/>
              <a:buChar char="•"/>
            </a:pPr>
            <a:r>
              <a:rPr lang="en-US" dirty="0" smtClean="0"/>
              <a:t>No protection overhead, … adjusted CC parameters (longer rate averaging)</a:t>
            </a:r>
          </a:p>
          <a:p>
            <a:r>
              <a:rPr lang="en-US" dirty="0" smtClean="0"/>
              <a:t>Fairness, Normalization, standard profiles ?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07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167271"/>
            <a:ext cx="8588861" cy="838200"/>
          </a:xfrm>
        </p:spPr>
        <p:txBody>
          <a:bodyPr/>
          <a:lstStyle/>
          <a:p>
            <a:r>
              <a:rPr lang="en-US" dirty="0" smtClean="0"/>
              <a:t>Fairness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1096367"/>
            <a:ext cx="8742977" cy="5209078"/>
          </a:xfrm>
        </p:spPr>
        <p:txBody>
          <a:bodyPr/>
          <a:lstStyle/>
          <a:p>
            <a:r>
              <a:rPr lang="en-US" dirty="0" smtClean="0"/>
              <a:t>Unfairness with existing queuing setups:</a:t>
            </a:r>
          </a:p>
          <a:p>
            <a:pPr lvl="1"/>
            <a:r>
              <a:rPr lang="en-US" dirty="0" smtClean="0"/>
              <a:t>The lower the average priority in a flow, the more loss it will see vs. other flows</a:t>
            </a:r>
          </a:p>
          <a:p>
            <a:pPr lvl="1"/>
            <a:r>
              <a:rPr lang="en-US" dirty="0" smtClean="0"/>
              <a:t>No motivation for applications to honestly mark priority of packets</a:t>
            </a:r>
          </a:p>
          <a:p>
            <a:pPr lvl="1"/>
            <a:r>
              <a:rPr lang="en-US" dirty="0" smtClean="0"/>
              <a:t>Great incentive to mark packets with only high-priority</a:t>
            </a:r>
          </a:p>
          <a:p>
            <a:r>
              <a:rPr lang="en-US" dirty="0"/>
              <a:t>draft-lai-tsvwg-normalizer-02.txt </a:t>
            </a:r>
            <a:r>
              <a:rPr lang="en-US" dirty="0" smtClean="0"/>
              <a:t> solves this problem</a:t>
            </a:r>
          </a:p>
          <a:p>
            <a:pPr lvl="1"/>
            <a:r>
              <a:rPr lang="en-US" dirty="0" smtClean="0"/>
              <a:t>Router analyzes distribution of priorities in flow.</a:t>
            </a:r>
          </a:p>
          <a:p>
            <a:pPr lvl="1"/>
            <a:r>
              <a:rPr lang="en-US" dirty="0" smtClean="0"/>
              <a:t>Remaps priorities (internally, not visible in packet) so that </a:t>
            </a:r>
            <a:r>
              <a:rPr lang="en-US" dirty="0" err="1" smtClean="0"/>
              <a:t>distirbution</a:t>
            </a:r>
            <a:r>
              <a:rPr lang="en-US" dirty="0" smtClean="0"/>
              <a:t> of priorities match a normalized profile (</a:t>
            </a:r>
            <a:r>
              <a:rPr lang="en-US" dirty="0" err="1" smtClean="0"/>
              <a:t>eg</a:t>
            </a:r>
            <a:r>
              <a:rPr lang="en-US" dirty="0" smtClean="0"/>
              <a:t>: 20% high, 60% medium, 20% low).</a:t>
            </a:r>
          </a:p>
          <a:p>
            <a:pPr lvl="1"/>
            <a:r>
              <a:rPr lang="en-US" dirty="0" smtClean="0"/>
              <a:t>All flows now compete fairly in the queue and see same amount of drops.</a:t>
            </a:r>
          </a:p>
          <a:p>
            <a:pPr lvl="1"/>
            <a:r>
              <a:rPr lang="en-US" dirty="0" smtClean="0"/>
              <a:t>Running code. But unclear if this scales to higher end routers</a:t>
            </a:r>
          </a:p>
          <a:p>
            <a:r>
              <a:rPr lang="en-US" dirty="0" smtClean="0"/>
              <a:t>More generic approach ?</a:t>
            </a:r>
          </a:p>
          <a:p>
            <a:pPr lvl="1"/>
            <a:r>
              <a:rPr lang="en-US" dirty="0" smtClean="0"/>
              <a:t>Agree on a simple standard profile 20/60/20 ?</a:t>
            </a:r>
          </a:p>
          <a:p>
            <a:pPr lvl="1"/>
            <a:r>
              <a:rPr lang="en-US" dirty="0" smtClean="0"/>
              <a:t>Perform normalization or filtering only on “trust” edge</a:t>
            </a:r>
          </a:p>
          <a:p>
            <a:pPr lvl="2"/>
            <a:r>
              <a:rPr lang="en-US" dirty="0" smtClean="0"/>
              <a:t>Exactly like for any other </a:t>
            </a:r>
            <a:r>
              <a:rPr lang="en-US" dirty="0" err="1" smtClean="0"/>
              <a:t>QoS</a:t>
            </a:r>
            <a:r>
              <a:rPr lang="en-US" dirty="0" smtClean="0"/>
              <a:t> function.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078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0" y="1604963"/>
            <a:ext cx="9144000" cy="2732087"/>
          </a:xfrm>
          <a:prstGeom prst="rect">
            <a:avLst/>
          </a:prstGeom>
          <a:solidFill>
            <a:srgbClr val="ECD7ED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8E818E"/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59" name="Rectangle 6"/>
          <p:cNvSpPr>
            <a:spLocks noChangeArrowheads="1"/>
          </p:cNvSpPr>
          <p:nvPr/>
        </p:nvSpPr>
        <p:spPr bwMode="auto">
          <a:xfrm>
            <a:off x="28575" y="2049463"/>
            <a:ext cx="4989513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ctr" defTabSz="814388"/>
            <a:r>
              <a:rPr lang="en-US" sz="3200" dirty="0" smtClean="0">
                <a:solidFill>
                  <a:srgbClr val="435153"/>
                </a:solidFill>
                <a:cs typeface="Arial" charset="0"/>
              </a:rPr>
              <a:t>Background:</a:t>
            </a:r>
          </a:p>
          <a:p>
            <a:pPr algn="ctr" defTabSz="814388"/>
            <a:r>
              <a:rPr lang="en-US" sz="3200" dirty="0" smtClean="0">
                <a:solidFill>
                  <a:srgbClr val="435153"/>
                </a:solidFill>
                <a:cs typeface="Arial" charset="0"/>
              </a:rPr>
              <a:t>s</a:t>
            </a:r>
            <a:r>
              <a:rPr lang="en-US" sz="3200" dirty="0" smtClean="0">
                <a:solidFill>
                  <a:srgbClr val="435153"/>
                </a:solidFill>
                <a:cs typeface="Arial" charset="0"/>
              </a:rPr>
              <a:t>ome</a:t>
            </a:r>
          </a:p>
          <a:p>
            <a:pPr algn="ctr" defTabSz="814388"/>
            <a:r>
              <a:rPr lang="en-US" sz="3200" dirty="0">
                <a:solidFill>
                  <a:srgbClr val="435153"/>
                </a:solidFill>
                <a:cs typeface="Arial" charset="0"/>
              </a:rPr>
              <a:t>s</a:t>
            </a:r>
            <a:r>
              <a:rPr lang="en-US" sz="3200" dirty="0" smtClean="0">
                <a:solidFill>
                  <a:srgbClr val="435153"/>
                </a:solidFill>
                <a:cs typeface="Arial" charset="0"/>
              </a:rPr>
              <a:t>imulation results</a:t>
            </a:r>
            <a:endParaRPr lang="en-US" sz="3200" dirty="0">
              <a:solidFill>
                <a:srgbClr val="435153"/>
              </a:solidFill>
              <a:cs typeface="Arial" charset="0"/>
            </a:endParaRPr>
          </a:p>
        </p:txBody>
      </p:sp>
      <p:sp>
        <p:nvSpPr>
          <p:cNvPr id="147460" name="Rectangle 4"/>
          <p:cNvSpPr>
            <a:spLocks/>
          </p:cNvSpPr>
          <p:nvPr/>
        </p:nvSpPr>
        <p:spPr bwMode="auto">
          <a:xfrm>
            <a:off x="381000" y="45720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endParaRPr lang="en-US" sz="2200">
              <a:latin typeface="Gill Sans MT"/>
              <a:ea typeface="华文新魏"/>
              <a:cs typeface="华文新魏"/>
            </a:endParaRPr>
          </a:p>
        </p:txBody>
      </p:sp>
      <p:pic>
        <p:nvPicPr>
          <p:cNvPr id="147461" name="Picture 5" descr="LAI819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5075" y="1600200"/>
            <a:ext cx="4098925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581288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4x3 template</Template>
  <TotalTime>98456</TotalTime>
  <Words>1189</Words>
  <Application>Microsoft Macintosh PowerPoint</Application>
  <PresentationFormat>On-screen Show (4:3)</PresentationFormat>
  <Paragraphs>127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Cisco Arial 4x3 template</vt:lpstr>
      <vt:lpstr>PowerPoint Presentation</vt:lpstr>
      <vt:lpstr>Summary</vt:lpstr>
      <vt:lpstr>Use case 1: RT P2P video resilience A historical perspective</vt:lpstr>
      <vt:lpstr>Use case 2: RT P2MP video rate-adaptation.</vt:lpstr>
      <vt:lpstr>Proactive relying on low-priority drops: Better than no drops ?!</vt:lpstr>
      <vt:lpstr>So, what could a network do ?</vt:lpstr>
      <vt:lpstr>So, what is missing then ?</vt:lpstr>
      <vt:lpstr>Fairness ?</vt:lpstr>
      <vt:lpstr>PowerPoint Presentation</vt:lpstr>
      <vt:lpstr>Droptail all packet priorities can fill whole queue</vt:lpstr>
      <vt:lpstr>Threshold_dP=90%</vt:lpstr>
      <vt:lpstr>Threshold_dP=50%</vt:lpstr>
      <vt:lpstr>Threshold_dP=40%</vt:lpstr>
      <vt:lpstr>Threshold_dP=30%</vt:lpstr>
      <vt:lpstr>Varying drop thresholds for dP-Frames percent of queue-length</vt:lpstr>
    </vt:vector>
  </TitlesOfParts>
  <Company>Cisco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Network Architecture</dc:title>
  <dc:creator>Craig</dc:creator>
  <cp:lastModifiedBy>Cisco Employee</cp:lastModifiedBy>
  <cp:revision>593</cp:revision>
  <cp:lastPrinted>2013-01-26T00:04:08Z</cp:lastPrinted>
  <dcterms:created xsi:type="dcterms:W3CDTF">2012-05-10T16:12:23Z</dcterms:created>
  <dcterms:modified xsi:type="dcterms:W3CDTF">2013-11-06T00:41:07Z</dcterms:modified>
</cp:coreProperties>
</file>