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8" r:id="rId5"/>
    <p:sldId id="259" r:id="rId6"/>
    <p:sldId id="258" r:id="rId7"/>
    <p:sldId id="265" r:id="rId8"/>
    <p:sldId id="266" r:id="rId9"/>
    <p:sldId id="260" r:id="rId10"/>
    <p:sldId id="262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81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849E1-E018-4850-A0D9-6E8CB674B9C6}" type="datetimeFigureOut">
              <a:rPr lang="en-US" smtClean="0"/>
              <a:t>7/22/2014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0331A-0E08-44D8-903C-8A802D113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638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849E1-E018-4850-A0D9-6E8CB674B9C6}" type="datetimeFigureOut">
              <a:rPr lang="en-US" smtClean="0"/>
              <a:t>7/22/2014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0331A-0E08-44D8-903C-8A802D113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468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849E1-E018-4850-A0D9-6E8CB674B9C6}" type="datetimeFigureOut">
              <a:rPr lang="en-US" smtClean="0"/>
              <a:t>7/22/2014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0331A-0E08-44D8-903C-8A802D113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78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849E1-E018-4850-A0D9-6E8CB674B9C6}" type="datetimeFigureOut">
              <a:rPr lang="en-US" smtClean="0"/>
              <a:t>7/22/2014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0331A-0E08-44D8-903C-8A802D113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859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849E1-E018-4850-A0D9-6E8CB674B9C6}" type="datetimeFigureOut">
              <a:rPr lang="en-US" smtClean="0"/>
              <a:t>7/22/2014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0331A-0E08-44D8-903C-8A802D113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331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849E1-E018-4850-A0D9-6E8CB674B9C6}" type="datetimeFigureOut">
              <a:rPr lang="en-US" smtClean="0"/>
              <a:t>7/22/2014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0331A-0E08-44D8-903C-8A802D113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871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849E1-E018-4850-A0D9-6E8CB674B9C6}" type="datetimeFigureOut">
              <a:rPr lang="en-US" smtClean="0"/>
              <a:t>7/22/2014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0331A-0E08-44D8-903C-8A802D113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373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849E1-E018-4850-A0D9-6E8CB674B9C6}" type="datetimeFigureOut">
              <a:rPr lang="en-US" smtClean="0"/>
              <a:t>7/22/2014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0331A-0E08-44D8-903C-8A802D113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633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849E1-E018-4850-A0D9-6E8CB674B9C6}" type="datetimeFigureOut">
              <a:rPr lang="en-US" smtClean="0"/>
              <a:t>7/22/2014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0331A-0E08-44D8-903C-8A802D113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827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849E1-E018-4850-A0D9-6E8CB674B9C6}" type="datetimeFigureOut">
              <a:rPr lang="en-US" smtClean="0"/>
              <a:t>7/22/2014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0331A-0E08-44D8-903C-8A802D113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587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849E1-E018-4850-A0D9-6E8CB674B9C6}" type="datetimeFigureOut">
              <a:rPr lang="en-US" smtClean="0"/>
              <a:t>7/22/2014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0331A-0E08-44D8-903C-8A802D113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190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E849E1-E018-4850-A0D9-6E8CB674B9C6}" type="datetimeFigureOut">
              <a:rPr lang="en-US" smtClean="0"/>
              <a:t>7/22/2014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E0331A-0E08-44D8-903C-8A802D1131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401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itinb@juniper.net" TargetMode="External"/><Relationship Id="rId7" Type="http://schemas.openxmlformats.org/officeDocument/2006/relationships/hyperlink" Target="mailto:rovarga@cisco.com" TargetMode="External"/><Relationship Id="rId2" Type="http://schemas.openxmlformats.org/officeDocument/2006/relationships/hyperlink" Target="mailto:jmedved@cisco.com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ttkacik@cisco.com" TargetMode="External"/><Relationship Id="rId5" Type="http://schemas.openxmlformats.org/officeDocument/2006/relationships/hyperlink" Target="mailto:hanantha@juniper.net" TargetMode="External"/><Relationship Id="rId4" Type="http://schemas.openxmlformats.org/officeDocument/2006/relationships/hyperlink" Target="mailto:alex@cisco.com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Network Topology model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draft-clemm-i2rs-yang-network-topo-00.txt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19600"/>
            <a:ext cx="7315200" cy="1981200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en-US" dirty="0" smtClean="0"/>
              <a:t>Jan Medved, </a:t>
            </a:r>
            <a:r>
              <a:rPr lang="en-US" dirty="0" err="1" smtClean="0">
                <a:hlinkClick r:id="rId2"/>
              </a:rPr>
              <a:t>jmedved@cisco.com</a:t>
            </a:r>
            <a:endParaRPr lang="en-US" dirty="0" smtClean="0"/>
          </a:p>
          <a:p>
            <a:pPr algn="l"/>
            <a:r>
              <a:rPr lang="en-US" dirty="0" smtClean="0"/>
              <a:t>Nitin Bahadur, </a:t>
            </a:r>
            <a:r>
              <a:rPr lang="en-US" dirty="0" smtClean="0">
                <a:hlinkClick r:id="rId3"/>
              </a:rPr>
              <a:t>nitinb@juniper.net</a:t>
            </a:r>
            <a:r>
              <a:rPr lang="en-US" dirty="0" smtClean="0"/>
              <a:t> </a:t>
            </a:r>
          </a:p>
          <a:p>
            <a:pPr algn="l"/>
            <a:r>
              <a:rPr lang="en-US" dirty="0" smtClean="0"/>
              <a:t>Alexander Clemm, </a:t>
            </a:r>
            <a:r>
              <a:rPr lang="en-US" dirty="0" smtClean="0">
                <a:hlinkClick r:id="rId4"/>
              </a:rPr>
              <a:t>alex@cisco.com</a:t>
            </a:r>
            <a:endParaRPr lang="en-US" dirty="0" smtClean="0"/>
          </a:p>
          <a:p>
            <a:pPr algn="l"/>
            <a:r>
              <a:rPr lang="en-US" dirty="0" smtClean="0"/>
              <a:t>Hariharan </a:t>
            </a:r>
            <a:r>
              <a:rPr lang="en-US" dirty="0" smtClean="0"/>
              <a:t>Ananthakrishnan, </a:t>
            </a:r>
            <a:r>
              <a:rPr lang="en-US" dirty="0" smtClean="0">
                <a:hlinkClick r:id="rId5"/>
              </a:rPr>
              <a:t>hanantha@juniper.net</a:t>
            </a:r>
            <a:endParaRPr lang="en-US" dirty="0"/>
          </a:p>
          <a:p>
            <a:pPr algn="l"/>
            <a:r>
              <a:rPr lang="en-US" dirty="0" smtClean="0"/>
              <a:t>Tony Tkacik, </a:t>
            </a:r>
            <a:r>
              <a:rPr lang="en-US" dirty="0" smtClean="0">
                <a:hlinkClick r:id="rId6"/>
              </a:rPr>
              <a:t>ttkacik@cisco.com</a:t>
            </a:r>
            <a:endParaRPr lang="en-US" dirty="0" smtClean="0"/>
          </a:p>
          <a:p>
            <a:pPr algn="l"/>
            <a:r>
              <a:rPr lang="en-US" dirty="0" smtClean="0"/>
              <a:t>Robert Varga, </a:t>
            </a:r>
            <a:r>
              <a:rPr lang="en-US" dirty="0" smtClean="0">
                <a:hlinkClick r:id="rId7"/>
              </a:rPr>
              <a:t>rovarga@cisco.com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083784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structure </a:t>
            </a:r>
            <a:r>
              <a:rPr lang="en-US" dirty="0" smtClean="0"/>
              <a:t>(contd.)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340429" y="1567543"/>
            <a:ext cx="1600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Topology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09600" y="2862943"/>
            <a:ext cx="1600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Node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093029" y="2862943"/>
            <a:ext cx="1600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Link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09600" y="4234543"/>
            <a:ext cx="1600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TP</a:t>
            </a:r>
            <a:endParaRPr lang="en-US" dirty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892629" y="3483429"/>
            <a:ext cx="0" cy="2177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283029" y="3701143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283029" y="3331029"/>
            <a:ext cx="0" cy="3701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283029" y="3331029"/>
            <a:ext cx="326571" cy="0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5" idx="2"/>
            <a:endCxn id="7" idx="0"/>
          </p:cNvCxnSpPr>
          <p:nvPr/>
        </p:nvCxnSpPr>
        <p:spPr>
          <a:xfrm>
            <a:off x="1409700" y="3472543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Elbow Connector 33"/>
          <p:cNvCxnSpPr>
            <a:stCxn id="5" idx="0"/>
            <a:endCxn id="4" idx="2"/>
          </p:cNvCxnSpPr>
          <p:nvPr/>
        </p:nvCxnSpPr>
        <p:spPr>
          <a:xfrm rot="5400000" flipH="1" flipV="1">
            <a:off x="1932214" y="1654629"/>
            <a:ext cx="685800" cy="1730829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stCxn id="6" idx="0"/>
            <a:endCxn id="4" idx="2"/>
          </p:cNvCxnSpPr>
          <p:nvPr/>
        </p:nvCxnSpPr>
        <p:spPr>
          <a:xfrm rot="16200000" flipV="1">
            <a:off x="3673929" y="1643743"/>
            <a:ext cx="685800" cy="175260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>
            <a:off x="2209800" y="3015343"/>
            <a:ext cx="188322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2209800" y="3309258"/>
            <a:ext cx="188322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>
            <a:stCxn id="6" idx="2"/>
            <a:endCxn id="7" idx="3"/>
          </p:cNvCxnSpPr>
          <p:nvPr/>
        </p:nvCxnSpPr>
        <p:spPr>
          <a:xfrm rot="5400000">
            <a:off x="3018065" y="2664279"/>
            <a:ext cx="1066800" cy="2683329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5083629" y="3472543"/>
            <a:ext cx="0" cy="1219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H="1">
            <a:off x="2209800" y="4691743"/>
            <a:ext cx="287382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Group 53"/>
          <p:cNvGrpSpPr/>
          <p:nvPr/>
        </p:nvGrpSpPr>
        <p:grpSpPr>
          <a:xfrm>
            <a:off x="3646714" y="2024743"/>
            <a:ext cx="598715" cy="304800"/>
            <a:chOff x="4963885" y="1981200"/>
            <a:chExt cx="598715" cy="304800"/>
          </a:xfrm>
        </p:grpSpPr>
        <p:cxnSp>
          <p:nvCxnSpPr>
            <p:cNvPr id="47" name="Straight Connector 46"/>
            <p:cNvCxnSpPr/>
            <p:nvPr/>
          </p:nvCxnSpPr>
          <p:spPr>
            <a:xfrm>
              <a:off x="5257800" y="1981200"/>
              <a:ext cx="304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5562600" y="1981200"/>
              <a:ext cx="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flipH="1">
              <a:off x="4963885" y="2286000"/>
              <a:ext cx="59871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/>
            <p:nvPr/>
          </p:nvCxnSpPr>
          <p:spPr>
            <a:xfrm flipV="1">
              <a:off x="4963885" y="2133599"/>
              <a:ext cx="0" cy="15240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oup 54"/>
          <p:cNvGrpSpPr/>
          <p:nvPr/>
        </p:nvGrpSpPr>
        <p:grpSpPr>
          <a:xfrm>
            <a:off x="5393871" y="3331029"/>
            <a:ext cx="598715" cy="304800"/>
            <a:chOff x="4963885" y="1981200"/>
            <a:chExt cx="598715" cy="304800"/>
          </a:xfrm>
        </p:grpSpPr>
        <p:cxnSp>
          <p:nvCxnSpPr>
            <p:cNvPr id="56" name="Straight Connector 55"/>
            <p:cNvCxnSpPr/>
            <p:nvPr/>
          </p:nvCxnSpPr>
          <p:spPr>
            <a:xfrm>
              <a:off x="5257800" y="1981200"/>
              <a:ext cx="304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5562600" y="1981200"/>
              <a:ext cx="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H="1">
              <a:off x="4963885" y="2286000"/>
              <a:ext cx="59871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 flipV="1">
              <a:off x="4963885" y="2133599"/>
              <a:ext cx="0" cy="15240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2" name="Group 61"/>
          <p:cNvGrpSpPr/>
          <p:nvPr/>
        </p:nvGrpSpPr>
        <p:grpSpPr>
          <a:xfrm>
            <a:off x="1368878" y="3472543"/>
            <a:ext cx="81643" cy="217714"/>
            <a:chOff x="7315200" y="1524000"/>
            <a:chExt cx="81643" cy="293914"/>
          </a:xfrm>
        </p:grpSpPr>
        <p:sp>
          <p:nvSpPr>
            <p:cNvPr id="60" name="Isosceles Triangle 59"/>
            <p:cNvSpPr/>
            <p:nvPr/>
          </p:nvSpPr>
          <p:spPr>
            <a:xfrm>
              <a:off x="7315200" y="1524000"/>
              <a:ext cx="81643" cy="152400"/>
            </a:xfrm>
            <a:prstGeom prst="triangl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Isosceles Triangle 60"/>
            <p:cNvSpPr/>
            <p:nvPr/>
          </p:nvSpPr>
          <p:spPr>
            <a:xfrm flipV="1">
              <a:off x="7315200" y="1665514"/>
              <a:ext cx="81643" cy="152400"/>
            </a:xfrm>
            <a:prstGeom prst="triangl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3099707" y="2186012"/>
            <a:ext cx="81643" cy="217714"/>
            <a:chOff x="7315200" y="1524000"/>
            <a:chExt cx="81643" cy="293914"/>
          </a:xfrm>
        </p:grpSpPr>
        <p:sp>
          <p:nvSpPr>
            <p:cNvPr id="65" name="Isosceles Triangle 64"/>
            <p:cNvSpPr/>
            <p:nvPr/>
          </p:nvSpPr>
          <p:spPr>
            <a:xfrm>
              <a:off x="7315200" y="1524000"/>
              <a:ext cx="81643" cy="152400"/>
            </a:xfrm>
            <a:prstGeom prst="triangl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Isosceles Triangle 65"/>
            <p:cNvSpPr/>
            <p:nvPr/>
          </p:nvSpPr>
          <p:spPr>
            <a:xfrm flipV="1">
              <a:off x="7315200" y="1665514"/>
              <a:ext cx="81643" cy="152400"/>
            </a:xfrm>
            <a:prstGeom prst="triangl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7" name="Rectangle 36"/>
          <p:cNvSpPr/>
          <p:nvPr/>
        </p:nvSpPr>
        <p:spPr>
          <a:xfrm>
            <a:off x="7086600" y="2862943"/>
            <a:ext cx="1600200" cy="609600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IGP Topology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4887687" y="5105400"/>
            <a:ext cx="1088571" cy="609600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IGP</a:t>
            </a:r>
          </a:p>
          <a:p>
            <a:pPr algn="ctr"/>
            <a:r>
              <a:rPr lang="en-US" dirty="0" smtClean="0">
                <a:solidFill>
                  <a:srgbClr val="C00000"/>
                </a:solidFill>
              </a:rPr>
              <a:t>link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2743200" y="5105400"/>
            <a:ext cx="1088571" cy="609600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IGP</a:t>
            </a:r>
          </a:p>
          <a:p>
            <a:pPr algn="ctr"/>
            <a:r>
              <a:rPr lang="en-US" dirty="0" smtClean="0">
                <a:solidFill>
                  <a:srgbClr val="C00000"/>
                </a:solidFill>
              </a:rPr>
              <a:t>node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1368878" y="5105400"/>
            <a:ext cx="1004207" cy="609600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prefix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5257800" y="3472543"/>
            <a:ext cx="0" cy="163285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7886700" y="1752600"/>
            <a:ext cx="0" cy="1110343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3946071" y="1752600"/>
            <a:ext cx="3940629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63" idx="0"/>
          </p:cNvCxnSpPr>
          <p:nvPr/>
        </p:nvCxnSpPr>
        <p:spPr>
          <a:xfrm flipH="1" flipV="1">
            <a:off x="3287485" y="3929743"/>
            <a:ext cx="1" cy="117565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1911802" y="3929743"/>
            <a:ext cx="1375684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1911802" y="3472543"/>
            <a:ext cx="0" cy="4572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Isosceles Triangle 73"/>
          <p:cNvSpPr/>
          <p:nvPr/>
        </p:nvSpPr>
        <p:spPr>
          <a:xfrm>
            <a:off x="1835602" y="3477984"/>
            <a:ext cx="152400" cy="174171"/>
          </a:xfrm>
          <a:prstGeom prst="triangle">
            <a:avLst/>
          </a:prstGeom>
          <a:solidFill>
            <a:schemeClr val="bg1"/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Isosceles Triangle 80"/>
          <p:cNvSpPr/>
          <p:nvPr/>
        </p:nvSpPr>
        <p:spPr>
          <a:xfrm rot="16200000">
            <a:off x="3956956" y="1665514"/>
            <a:ext cx="152400" cy="174171"/>
          </a:xfrm>
          <a:prstGeom prst="triangle">
            <a:avLst/>
          </a:prstGeom>
          <a:solidFill>
            <a:schemeClr val="bg1"/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00000"/>
              </a:solidFill>
            </a:endParaRPr>
          </a:p>
        </p:txBody>
      </p:sp>
      <p:cxnSp>
        <p:nvCxnSpPr>
          <p:cNvPr id="32" name="Straight Arrow Connector 31"/>
          <p:cNvCxnSpPr>
            <a:stCxn id="63" idx="1"/>
            <a:endCxn id="67" idx="3"/>
          </p:cNvCxnSpPr>
          <p:nvPr/>
        </p:nvCxnSpPr>
        <p:spPr>
          <a:xfrm flipH="1">
            <a:off x="2373085" y="5410200"/>
            <a:ext cx="370115" cy="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/>
          <p:cNvSpPr/>
          <p:nvPr/>
        </p:nvSpPr>
        <p:spPr>
          <a:xfrm>
            <a:off x="6477000" y="3929743"/>
            <a:ext cx="990600" cy="609600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B050"/>
                </a:solidFill>
              </a:rPr>
              <a:t>OSPF</a:t>
            </a:r>
            <a:endParaRPr lang="en-US" dirty="0">
              <a:solidFill>
                <a:srgbClr val="00B050"/>
              </a:solidFill>
            </a:endParaRPr>
          </a:p>
          <a:p>
            <a:pPr algn="ctr"/>
            <a:r>
              <a:rPr lang="en-US" dirty="0" err="1" smtClean="0">
                <a:solidFill>
                  <a:srgbClr val="00B050"/>
                </a:solidFill>
              </a:rPr>
              <a:t>topo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8001000" y="3929743"/>
            <a:ext cx="990600" cy="609600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ISIS</a:t>
            </a:r>
            <a:endParaRPr lang="en-US" dirty="0">
              <a:solidFill>
                <a:srgbClr val="00B050"/>
              </a:solidFill>
            </a:endParaRPr>
          </a:p>
          <a:p>
            <a:pPr algn="ctr"/>
            <a:r>
              <a:rPr lang="en-US" dirty="0" err="1" smtClean="0">
                <a:solidFill>
                  <a:srgbClr val="00B050"/>
                </a:solidFill>
              </a:rPr>
              <a:t>topo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4430486" y="6096000"/>
            <a:ext cx="1088571" cy="609600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ISIS</a:t>
            </a:r>
          </a:p>
          <a:p>
            <a:pPr algn="ctr"/>
            <a:r>
              <a:rPr lang="en-US" dirty="0" smtClean="0">
                <a:solidFill>
                  <a:srgbClr val="00B050"/>
                </a:solidFill>
              </a:rPr>
              <a:t>link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5807529" y="6106887"/>
            <a:ext cx="1088571" cy="609600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B050"/>
                </a:solidFill>
              </a:rPr>
              <a:t>OSPF</a:t>
            </a:r>
            <a:endParaRPr lang="en-US" dirty="0" smtClean="0">
              <a:solidFill>
                <a:srgbClr val="00B050"/>
              </a:solidFill>
            </a:endParaRPr>
          </a:p>
          <a:p>
            <a:pPr algn="ctr"/>
            <a:r>
              <a:rPr lang="en-US" dirty="0" smtClean="0">
                <a:solidFill>
                  <a:srgbClr val="00B050"/>
                </a:solidFill>
              </a:rPr>
              <a:t>link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1858735" y="6096001"/>
            <a:ext cx="1088571" cy="609600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B050"/>
                </a:solidFill>
              </a:rPr>
              <a:t>ISIS</a:t>
            </a:r>
          </a:p>
          <a:p>
            <a:pPr algn="ctr"/>
            <a:r>
              <a:rPr lang="en-US" dirty="0" smtClean="0">
                <a:solidFill>
                  <a:srgbClr val="00B050"/>
                </a:solidFill>
              </a:rPr>
              <a:t>node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3156858" y="6096001"/>
            <a:ext cx="1088571" cy="609600"/>
          </a:xfrm>
          <a:prstGeom prst="rect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B050"/>
                </a:solidFill>
              </a:rPr>
              <a:t>OSPF</a:t>
            </a:r>
            <a:endParaRPr lang="en-US" dirty="0" smtClean="0">
              <a:solidFill>
                <a:srgbClr val="00B050"/>
              </a:solidFill>
            </a:endParaRPr>
          </a:p>
          <a:p>
            <a:pPr algn="ctr"/>
            <a:r>
              <a:rPr lang="en-US" dirty="0" smtClean="0">
                <a:solidFill>
                  <a:srgbClr val="00B050"/>
                </a:solidFill>
              </a:rPr>
              <a:t>node</a:t>
            </a:r>
            <a:endParaRPr lang="en-US" dirty="0">
              <a:solidFill>
                <a:srgbClr val="00B050"/>
              </a:solidFill>
            </a:endParaRPr>
          </a:p>
        </p:txBody>
      </p:sp>
      <p:cxnSp>
        <p:nvCxnSpPr>
          <p:cNvPr id="73" name="Straight Connector 72"/>
          <p:cNvCxnSpPr/>
          <p:nvPr/>
        </p:nvCxnSpPr>
        <p:spPr>
          <a:xfrm flipV="1">
            <a:off x="7239000" y="3472543"/>
            <a:ext cx="0" cy="4572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V="1">
            <a:off x="8305800" y="3439885"/>
            <a:ext cx="0" cy="4572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 flipV="1">
            <a:off x="5257800" y="5715000"/>
            <a:ext cx="0" cy="38100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V="1">
            <a:off x="5883728" y="5725886"/>
            <a:ext cx="0" cy="381001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endCxn id="83" idx="0"/>
          </p:cNvCxnSpPr>
          <p:nvPr/>
        </p:nvCxnSpPr>
        <p:spPr>
          <a:xfrm flipV="1">
            <a:off x="3733800" y="5704116"/>
            <a:ext cx="10887" cy="391884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endCxn id="80" idx="0"/>
          </p:cNvCxnSpPr>
          <p:nvPr/>
        </p:nvCxnSpPr>
        <p:spPr>
          <a:xfrm flipV="1">
            <a:off x="2841173" y="5693229"/>
            <a:ext cx="0" cy="413658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Isosceles Triangle 79"/>
          <p:cNvSpPr/>
          <p:nvPr/>
        </p:nvSpPr>
        <p:spPr>
          <a:xfrm>
            <a:off x="2764973" y="5693229"/>
            <a:ext cx="152400" cy="174171"/>
          </a:xfrm>
          <a:prstGeom prst="triangle">
            <a:avLst/>
          </a:prstGeom>
          <a:solidFill>
            <a:schemeClr val="bg1"/>
          </a:solid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50"/>
              </a:solidFill>
            </a:endParaRPr>
          </a:p>
        </p:txBody>
      </p:sp>
      <p:sp>
        <p:nvSpPr>
          <p:cNvPr id="83" name="Isosceles Triangle 82"/>
          <p:cNvSpPr/>
          <p:nvPr/>
        </p:nvSpPr>
        <p:spPr>
          <a:xfrm>
            <a:off x="3668487" y="5704116"/>
            <a:ext cx="152400" cy="174171"/>
          </a:xfrm>
          <a:prstGeom prst="triangle">
            <a:avLst/>
          </a:prstGeom>
          <a:solidFill>
            <a:schemeClr val="bg1"/>
          </a:solid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50"/>
              </a:solidFill>
            </a:endParaRPr>
          </a:p>
        </p:txBody>
      </p:sp>
      <p:sp>
        <p:nvSpPr>
          <p:cNvPr id="84" name="Isosceles Triangle 83"/>
          <p:cNvSpPr/>
          <p:nvPr/>
        </p:nvSpPr>
        <p:spPr>
          <a:xfrm>
            <a:off x="5181600" y="5725886"/>
            <a:ext cx="152400" cy="174171"/>
          </a:xfrm>
          <a:prstGeom prst="triangle">
            <a:avLst/>
          </a:prstGeom>
          <a:solidFill>
            <a:schemeClr val="bg1"/>
          </a:solid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50"/>
              </a:solidFill>
            </a:endParaRPr>
          </a:p>
        </p:txBody>
      </p:sp>
      <p:sp>
        <p:nvSpPr>
          <p:cNvPr id="85" name="Isosceles Triangle 84"/>
          <p:cNvSpPr/>
          <p:nvPr/>
        </p:nvSpPr>
        <p:spPr>
          <a:xfrm>
            <a:off x="5796643" y="5704115"/>
            <a:ext cx="152400" cy="174171"/>
          </a:xfrm>
          <a:prstGeom prst="triangle">
            <a:avLst/>
          </a:prstGeom>
          <a:solidFill>
            <a:schemeClr val="bg1"/>
          </a:solid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50"/>
              </a:solidFill>
            </a:endParaRPr>
          </a:p>
        </p:txBody>
      </p:sp>
      <p:sp>
        <p:nvSpPr>
          <p:cNvPr id="86" name="Isosceles Triangle 85"/>
          <p:cNvSpPr/>
          <p:nvPr/>
        </p:nvSpPr>
        <p:spPr>
          <a:xfrm>
            <a:off x="7162800" y="3461658"/>
            <a:ext cx="152400" cy="174171"/>
          </a:xfrm>
          <a:prstGeom prst="triangle">
            <a:avLst/>
          </a:prstGeom>
          <a:solidFill>
            <a:schemeClr val="bg1"/>
          </a:solid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50"/>
              </a:solidFill>
            </a:endParaRPr>
          </a:p>
        </p:txBody>
      </p:sp>
      <p:sp>
        <p:nvSpPr>
          <p:cNvPr id="87" name="Isosceles Triangle 86"/>
          <p:cNvSpPr/>
          <p:nvPr/>
        </p:nvSpPr>
        <p:spPr>
          <a:xfrm>
            <a:off x="8229600" y="3494314"/>
            <a:ext cx="152400" cy="174171"/>
          </a:xfrm>
          <a:prstGeom prst="triangle">
            <a:avLst/>
          </a:prstGeom>
          <a:solidFill>
            <a:schemeClr val="bg1"/>
          </a:solid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B050"/>
              </a:solidFill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6874329" y="5378717"/>
            <a:ext cx="1997085" cy="36933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Pattern </a:t>
            </a:r>
            <a:r>
              <a:rPr lang="en-US" dirty="0" err="1" smtClean="0"/>
              <a:t>recurses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9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Data </a:t>
            </a:r>
            <a:r>
              <a:rPr lang="en-US" dirty="0" smtClean="0"/>
              <a:t>model for </a:t>
            </a:r>
            <a:r>
              <a:rPr lang="en-US" dirty="0"/>
              <a:t>n</a:t>
            </a:r>
            <a:r>
              <a:rPr lang="en-US" dirty="0" smtClean="0"/>
              <a:t>etwork </a:t>
            </a:r>
            <a:r>
              <a:rPr lang="en-US" dirty="0"/>
              <a:t>t</a:t>
            </a:r>
            <a:r>
              <a:rPr lang="en-US" dirty="0" smtClean="0"/>
              <a:t>opologies</a:t>
            </a:r>
          </a:p>
          <a:p>
            <a:r>
              <a:rPr lang="en-US" dirty="0" smtClean="0"/>
              <a:t>Generic topology model, extensions for specific topologies</a:t>
            </a:r>
          </a:p>
          <a:p>
            <a:pPr lvl="1"/>
            <a:r>
              <a:rPr lang="en-US" dirty="0" err="1" smtClean="0"/>
              <a:t>L3</a:t>
            </a:r>
            <a:r>
              <a:rPr lang="en-US" dirty="0" smtClean="0"/>
              <a:t> Unicast </a:t>
            </a:r>
            <a:r>
              <a:rPr lang="en-US" dirty="0" err="1" smtClean="0"/>
              <a:t>IGP</a:t>
            </a:r>
            <a:r>
              <a:rPr lang="en-US" dirty="0" smtClean="0"/>
              <a:t>, </a:t>
            </a:r>
            <a:r>
              <a:rPr lang="en-US" dirty="0" err="1" smtClean="0"/>
              <a:t>OSPF</a:t>
            </a:r>
            <a:r>
              <a:rPr lang="en-US" dirty="0" smtClean="0"/>
              <a:t>, IS-IS as part of this draft</a:t>
            </a:r>
          </a:p>
          <a:p>
            <a:pPr lvl="1"/>
            <a:r>
              <a:rPr lang="en-US" dirty="0" smtClean="0"/>
              <a:t>Can be extended for other topologies</a:t>
            </a:r>
          </a:p>
          <a:p>
            <a:r>
              <a:rPr lang="en-US" dirty="0" smtClean="0"/>
              <a:t>Specified using </a:t>
            </a:r>
            <a:r>
              <a:rPr lang="en-US" dirty="0" smtClean="0"/>
              <a:t>YANG</a:t>
            </a:r>
            <a:endParaRPr lang="en-US" dirty="0" smtClean="0"/>
          </a:p>
          <a:p>
            <a:r>
              <a:rPr lang="en-US" dirty="0" smtClean="0"/>
              <a:t>Applications</a:t>
            </a:r>
          </a:p>
          <a:p>
            <a:pPr lvl="1"/>
            <a:r>
              <a:rPr lang="en-US" dirty="0" smtClean="0"/>
              <a:t>Data nodes capture and reconcile their understanding of network topology, propagate topology info</a:t>
            </a:r>
          </a:p>
          <a:p>
            <a:pPr lvl="1"/>
            <a:r>
              <a:rPr lang="en-US" dirty="0" smtClean="0"/>
              <a:t>Network controllers represent controller network topology </a:t>
            </a:r>
          </a:p>
        </p:txBody>
      </p:sp>
    </p:spTree>
    <p:extLst>
      <p:ext uri="{BB962C8B-B14F-4D97-AF65-F5344CB8AC3E}">
        <p14:creationId xmlns:p14="http://schemas.microsoft.com/office/powerpoint/2010/main" val="595511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Adoption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Implementation shipping in </a:t>
            </a:r>
            <a:r>
              <a:rPr lang="en-US" dirty="0" err="1"/>
              <a:t>OpenDaylight</a:t>
            </a:r>
            <a:r>
              <a:rPr lang="en-US" dirty="0"/>
              <a:t> since February</a:t>
            </a:r>
          </a:p>
          <a:p>
            <a:pPr lvl="1"/>
            <a:r>
              <a:rPr lang="en-US" dirty="0"/>
              <a:t>Export of topology gleaned from BGP/LS</a:t>
            </a:r>
          </a:p>
          <a:p>
            <a:pPr lvl="1"/>
            <a:r>
              <a:rPr lang="en-US" dirty="0"/>
              <a:t>Export of LERs attached via </a:t>
            </a:r>
            <a:r>
              <a:rPr lang="en-US" dirty="0" smtClean="0"/>
              <a:t>PCEP</a:t>
            </a:r>
          </a:p>
          <a:p>
            <a:r>
              <a:rPr lang="en-US" dirty="0" smtClean="0"/>
              <a:t>ODL-private extension for PCEP</a:t>
            </a:r>
          </a:p>
          <a:p>
            <a:r>
              <a:rPr lang="en-US" dirty="0" smtClean="0"/>
              <a:t>Proposed to become one of the core ODL models</a:t>
            </a:r>
          </a:p>
        </p:txBody>
      </p:sp>
    </p:spTree>
    <p:extLst>
      <p:ext uri="{BB962C8B-B14F-4D97-AF65-F5344CB8AC3E}">
        <p14:creationId xmlns:p14="http://schemas.microsoft.com/office/powerpoint/2010/main" val="62806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Re-issue the draft</a:t>
            </a:r>
          </a:p>
          <a:p>
            <a:r>
              <a:rPr lang="en-US" dirty="0" smtClean="0"/>
              <a:t>Split the L3-specific models into separate draft</a:t>
            </a:r>
          </a:p>
          <a:p>
            <a:r>
              <a:rPr lang="en-US" dirty="0" smtClean="0"/>
              <a:t>Do we need a separate information model?</a:t>
            </a:r>
          </a:p>
        </p:txBody>
      </p:sp>
    </p:spTree>
    <p:extLst>
      <p:ext uri="{BB962C8B-B14F-4D97-AF65-F5344CB8AC3E}">
        <p14:creationId xmlns:p14="http://schemas.microsoft.com/office/powerpoint/2010/main" val="3818095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</a:t>
            </a:r>
            <a:r>
              <a:rPr lang="en-US" dirty="0" smtClean="0"/>
              <a:t>structure</a:t>
            </a:r>
            <a:endParaRPr lang="en-US" dirty="0"/>
          </a:p>
        </p:txBody>
      </p:sp>
      <p:sp>
        <p:nvSpPr>
          <p:cNvPr id="67" name="Rectangle 66"/>
          <p:cNvSpPr/>
          <p:nvPr/>
        </p:nvSpPr>
        <p:spPr>
          <a:xfrm>
            <a:off x="2340429" y="1567543"/>
            <a:ext cx="1600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Topology</a:t>
            </a:r>
            <a:endParaRPr lang="en-US" dirty="0"/>
          </a:p>
        </p:txBody>
      </p:sp>
      <p:sp>
        <p:nvSpPr>
          <p:cNvPr id="68" name="Rectangle 67"/>
          <p:cNvSpPr/>
          <p:nvPr/>
        </p:nvSpPr>
        <p:spPr>
          <a:xfrm>
            <a:off x="609600" y="2862943"/>
            <a:ext cx="1600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Node</a:t>
            </a:r>
            <a:endParaRPr lang="en-US" dirty="0"/>
          </a:p>
        </p:txBody>
      </p:sp>
      <p:sp>
        <p:nvSpPr>
          <p:cNvPr id="69" name="Rectangle 68"/>
          <p:cNvSpPr/>
          <p:nvPr/>
        </p:nvSpPr>
        <p:spPr>
          <a:xfrm>
            <a:off x="4093029" y="2862943"/>
            <a:ext cx="1600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Link</a:t>
            </a:r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609600" y="4234543"/>
            <a:ext cx="1600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Termination Point</a:t>
            </a:r>
            <a:endParaRPr lang="en-US" dirty="0"/>
          </a:p>
        </p:txBody>
      </p:sp>
      <p:cxnSp>
        <p:nvCxnSpPr>
          <p:cNvPr id="71" name="Straight Connector 70"/>
          <p:cNvCxnSpPr/>
          <p:nvPr/>
        </p:nvCxnSpPr>
        <p:spPr>
          <a:xfrm>
            <a:off x="892629" y="3483429"/>
            <a:ext cx="0" cy="2177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H="1">
            <a:off x="283029" y="3701143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V="1">
            <a:off x="283029" y="3331029"/>
            <a:ext cx="0" cy="3701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283029" y="3331029"/>
            <a:ext cx="326571" cy="0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>
            <a:stCxn id="68" idx="2"/>
            <a:endCxn id="70" idx="0"/>
          </p:cNvCxnSpPr>
          <p:nvPr/>
        </p:nvCxnSpPr>
        <p:spPr>
          <a:xfrm>
            <a:off x="1409700" y="3472543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Elbow Connector 75"/>
          <p:cNvCxnSpPr>
            <a:stCxn id="68" idx="0"/>
            <a:endCxn id="67" idx="2"/>
          </p:cNvCxnSpPr>
          <p:nvPr/>
        </p:nvCxnSpPr>
        <p:spPr>
          <a:xfrm rot="5400000" flipH="1" flipV="1">
            <a:off x="1932214" y="1654629"/>
            <a:ext cx="685800" cy="1730829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Elbow Connector 76"/>
          <p:cNvCxnSpPr>
            <a:stCxn id="69" idx="0"/>
            <a:endCxn id="67" idx="2"/>
          </p:cNvCxnSpPr>
          <p:nvPr/>
        </p:nvCxnSpPr>
        <p:spPr>
          <a:xfrm rot="16200000" flipV="1">
            <a:off x="3673929" y="1643743"/>
            <a:ext cx="685800" cy="175260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 flipH="1">
            <a:off x="2209800" y="3015343"/>
            <a:ext cx="188322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 flipH="1">
            <a:off x="2209800" y="3309258"/>
            <a:ext cx="188322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Elbow Connector 79"/>
          <p:cNvCxnSpPr>
            <a:stCxn id="69" idx="2"/>
            <a:endCxn id="70" idx="3"/>
          </p:cNvCxnSpPr>
          <p:nvPr/>
        </p:nvCxnSpPr>
        <p:spPr>
          <a:xfrm rot="5400000">
            <a:off x="3018065" y="2664279"/>
            <a:ext cx="1066800" cy="2683329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5083629" y="3472543"/>
            <a:ext cx="0" cy="1219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 flipH="1">
            <a:off x="2209800" y="4691743"/>
            <a:ext cx="287382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3" name="Group 82"/>
          <p:cNvGrpSpPr/>
          <p:nvPr/>
        </p:nvGrpSpPr>
        <p:grpSpPr>
          <a:xfrm>
            <a:off x="3646714" y="2024743"/>
            <a:ext cx="598715" cy="304800"/>
            <a:chOff x="4963885" y="1981200"/>
            <a:chExt cx="598715" cy="304800"/>
          </a:xfrm>
        </p:grpSpPr>
        <p:cxnSp>
          <p:nvCxnSpPr>
            <p:cNvPr id="84" name="Straight Connector 83"/>
            <p:cNvCxnSpPr/>
            <p:nvPr/>
          </p:nvCxnSpPr>
          <p:spPr>
            <a:xfrm>
              <a:off x="5257800" y="1981200"/>
              <a:ext cx="304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5562600" y="1981200"/>
              <a:ext cx="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flipH="1">
              <a:off x="4963885" y="2286000"/>
              <a:ext cx="59871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Arrow Connector 86"/>
            <p:cNvCxnSpPr/>
            <p:nvPr/>
          </p:nvCxnSpPr>
          <p:spPr>
            <a:xfrm flipV="1">
              <a:off x="4963885" y="2133599"/>
              <a:ext cx="0" cy="15240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/>
          <p:cNvGrpSpPr/>
          <p:nvPr/>
        </p:nvGrpSpPr>
        <p:grpSpPr>
          <a:xfrm>
            <a:off x="5393871" y="3331029"/>
            <a:ext cx="598715" cy="304800"/>
            <a:chOff x="4963885" y="1981200"/>
            <a:chExt cx="598715" cy="304800"/>
          </a:xfrm>
        </p:grpSpPr>
        <p:cxnSp>
          <p:nvCxnSpPr>
            <p:cNvPr id="89" name="Straight Connector 88"/>
            <p:cNvCxnSpPr/>
            <p:nvPr/>
          </p:nvCxnSpPr>
          <p:spPr>
            <a:xfrm>
              <a:off x="5257800" y="1981200"/>
              <a:ext cx="304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>
              <a:off x="5562600" y="1981200"/>
              <a:ext cx="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 flipH="1">
              <a:off x="4963885" y="2286000"/>
              <a:ext cx="59871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/>
            <p:nvPr/>
          </p:nvCxnSpPr>
          <p:spPr>
            <a:xfrm flipV="1">
              <a:off x="4963885" y="2133599"/>
              <a:ext cx="0" cy="15240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3" name="Group 92"/>
          <p:cNvGrpSpPr/>
          <p:nvPr/>
        </p:nvGrpSpPr>
        <p:grpSpPr>
          <a:xfrm>
            <a:off x="1368878" y="3472543"/>
            <a:ext cx="81643" cy="217714"/>
            <a:chOff x="7315200" y="1524000"/>
            <a:chExt cx="81643" cy="293914"/>
          </a:xfrm>
        </p:grpSpPr>
        <p:sp>
          <p:nvSpPr>
            <p:cNvPr id="94" name="Isosceles Triangle 93"/>
            <p:cNvSpPr/>
            <p:nvPr/>
          </p:nvSpPr>
          <p:spPr>
            <a:xfrm>
              <a:off x="7315200" y="1524000"/>
              <a:ext cx="81643" cy="152400"/>
            </a:xfrm>
            <a:prstGeom prst="triangl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Isosceles Triangle 94"/>
            <p:cNvSpPr/>
            <p:nvPr/>
          </p:nvSpPr>
          <p:spPr>
            <a:xfrm flipV="1">
              <a:off x="7315200" y="1665514"/>
              <a:ext cx="81643" cy="152400"/>
            </a:xfrm>
            <a:prstGeom prst="triangl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3099707" y="2186012"/>
            <a:ext cx="81643" cy="217714"/>
            <a:chOff x="7315200" y="1524000"/>
            <a:chExt cx="81643" cy="293914"/>
          </a:xfrm>
        </p:grpSpPr>
        <p:sp>
          <p:nvSpPr>
            <p:cNvPr id="97" name="Isosceles Triangle 96"/>
            <p:cNvSpPr/>
            <p:nvPr/>
          </p:nvSpPr>
          <p:spPr>
            <a:xfrm>
              <a:off x="7315200" y="1524000"/>
              <a:ext cx="81643" cy="152400"/>
            </a:xfrm>
            <a:prstGeom prst="triangl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Isosceles Triangle 97"/>
            <p:cNvSpPr/>
            <p:nvPr/>
          </p:nvSpPr>
          <p:spPr>
            <a:xfrm flipV="1">
              <a:off x="7315200" y="1665514"/>
              <a:ext cx="81643" cy="152400"/>
            </a:xfrm>
            <a:prstGeom prst="triangl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9" name="TextBox 98"/>
          <p:cNvSpPr txBox="1"/>
          <p:nvPr/>
        </p:nvSpPr>
        <p:spPr>
          <a:xfrm>
            <a:off x="2813909" y="4953000"/>
            <a:ext cx="6052554" cy="1754326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Links connect nodes, are terminated by termination points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Topologies can refer to underlay topologies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Links can refer to underlay links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Nodes can refer to underlay nodes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Unidirectional, point-to-point links</a:t>
            </a:r>
            <a:br>
              <a:rPr lang="en-US" dirty="0" smtClean="0"/>
            </a:br>
            <a:r>
              <a:rPr lang="en-US" dirty="0" smtClean="0"/>
              <a:t>	represent non-</a:t>
            </a:r>
            <a:r>
              <a:rPr lang="en-US" dirty="0" err="1" smtClean="0"/>
              <a:t>ptp</a:t>
            </a:r>
            <a:r>
              <a:rPr lang="en-US" dirty="0" smtClean="0"/>
              <a:t> through hierarchies of nodes links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234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Elbow Connector 18"/>
          <p:cNvCxnSpPr>
            <a:stCxn id="8" idx="0"/>
            <a:endCxn id="4" idx="2"/>
          </p:cNvCxnSpPr>
          <p:nvPr/>
        </p:nvCxnSpPr>
        <p:spPr>
          <a:xfrm rot="16200000" flipV="1">
            <a:off x="5012871" y="2090056"/>
            <a:ext cx="2166258" cy="2743200"/>
          </a:xfrm>
          <a:prstGeom prst="bentConnector3">
            <a:avLst>
              <a:gd name="adj1" fmla="val 82663"/>
            </a:avLst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8" idx="0"/>
            <a:endCxn id="5" idx="2"/>
          </p:cNvCxnSpPr>
          <p:nvPr/>
        </p:nvCxnSpPr>
        <p:spPr>
          <a:xfrm rot="16200000" flipV="1">
            <a:off x="5698671" y="2775856"/>
            <a:ext cx="794658" cy="2743200"/>
          </a:xfrm>
          <a:prstGeom prst="bentConnector3">
            <a:avLst>
              <a:gd name="adj1" fmla="val 50000"/>
            </a:avLst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838200"/>
          </a:xfrm>
        </p:spPr>
        <p:txBody>
          <a:bodyPr/>
          <a:lstStyle/>
          <a:p>
            <a:r>
              <a:rPr lang="en-US" dirty="0" smtClean="0"/>
              <a:t>Model structure </a:t>
            </a:r>
            <a:r>
              <a:rPr lang="en-US" dirty="0"/>
              <a:t>(contd.)</a:t>
            </a:r>
          </a:p>
        </p:txBody>
      </p:sp>
      <p:sp>
        <p:nvSpPr>
          <p:cNvPr id="4" name="Rectangle 3"/>
          <p:cNvSpPr/>
          <p:nvPr/>
        </p:nvSpPr>
        <p:spPr>
          <a:xfrm>
            <a:off x="3733800" y="1670956"/>
            <a:ext cx="1981200" cy="7075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Network Topology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733800" y="3042556"/>
            <a:ext cx="1981200" cy="7075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IGP </a:t>
            </a:r>
            <a:r>
              <a:rPr lang="en-US" dirty="0"/>
              <a:t>T</a:t>
            </a:r>
            <a:r>
              <a:rPr lang="en-US" dirty="0" smtClean="0"/>
              <a:t>opology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143000" y="4544785"/>
            <a:ext cx="1981200" cy="7075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OSPF Topology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733800" y="4544785"/>
            <a:ext cx="1981200" cy="7075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ISIS </a:t>
            </a:r>
            <a:r>
              <a:rPr lang="en-US" dirty="0"/>
              <a:t>T</a:t>
            </a:r>
            <a:r>
              <a:rPr lang="en-US" dirty="0" smtClean="0"/>
              <a:t>opology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324600" y="4544785"/>
            <a:ext cx="2286000" cy="707571"/>
          </a:xfrm>
          <a:prstGeom prst="rect">
            <a:avLst/>
          </a:prstGeom>
          <a:noFill/>
          <a:ln>
            <a:solidFill>
              <a:schemeClr val="accent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Other topologies</a:t>
            </a:r>
          </a:p>
          <a:p>
            <a:pPr algn="ctr"/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(future)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4800" y="3042554"/>
            <a:ext cx="1981200" cy="7075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TED</a:t>
            </a:r>
            <a:endParaRPr lang="en-US" dirty="0"/>
          </a:p>
        </p:txBody>
      </p:sp>
      <p:cxnSp>
        <p:nvCxnSpPr>
          <p:cNvPr id="13" name="Straight Connector 12"/>
          <p:cNvCxnSpPr>
            <a:stCxn id="5" idx="0"/>
            <a:endCxn id="4" idx="2"/>
          </p:cNvCxnSpPr>
          <p:nvPr/>
        </p:nvCxnSpPr>
        <p:spPr>
          <a:xfrm flipV="1">
            <a:off x="4724400" y="2378527"/>
            <a:ext cx="0" cy="6640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7" idx="0"/>
            <a:endCxn id="5" idx="2"/>
          </p:cNvCxnSpPr>
          <p:nvPr/>
        </p:nvCxnSpPr>
        <p:spPr>
          <a:xfrm flipV="1">
            <a:off x="4724400" y="3750127"/>
            <a:ext cx="0" cy="7946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16"/>
          <p:cNvCxnSpPr>
            <a:stCxn id="6" idx="0"/>
            <a:endCxn id="5" idx="2"/>
          </p:cNvCxnSpPr>
          <p:nvPr/>
        </p:nvCxnSpPr>
        <p:spPr>
          <a:xfrm rot="5400000" flipH="1" flipV="1">
            <a:off x="3031671" y="2852056"/>
            <a:ext cx="794658" cy="259080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6" idx="0"/>
            <a:endCxn id="9" idx="2"/>
          </p:cNvCxnSpPr>
          <p:nvPr/>
        </p:nvCxnSpPr>
        <p:spPr>
          <a:xfrm flipH="1" flipV="1">
            <a:off x="1295400" y="3750125"/>
            <a:ext cx="838200" cy="79466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7" idx="0"/>
            <a:endCxn id="9" idx="2"/>
          </p:cNvCxnSpPr>
          <p:nvPr/>
        </p:nvCxnSpPr>
        <p:spPr>
          <a:xfrm flipH="1" flipV="1">
            <a:off x="1295400" y="3750125"/>
            <a:ext cx="3429000" cy="794660"/>
          </a:xfrm>
          <a:prstGeom prst="straightConnector1">
            <a:avLst/>
          </a:prstGeom>
          <a:ln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Isosceles Triangle 31"/>
          <p:cNvSpPr/>
          <p:nvPr/>
        </p:nvSpPr>
        <p:spPr>
          <a:xfrm>
            <a:off x="4648200" y="2367641"/>
            <a:ext cx="152400" cy="174171"/>
          </a:xfrm>
          <a:prstGeom prst="triangle">
            <a:avLst/>
          </a:prstGeom>
          <a:solidFill>
            <a:schemeClr val="bg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Isosceles Triangle 32"/>
          <p:cNvSpPr/>
          <p:nvPr/>
        </p:nvSpPr>
        <p:spPr>
          <a:xfrm>
            <a:off x="4648200" y="3750125"/>
            <a:ext cx="152400" cy="174171"/>
          </a:xfrm>
          <a:prstGeom prst="triangle">
            <a:avLst/>
          </a:prstGeom>
          <a:solidFill>
            <a:schemeClr val="bg1"/>
          </a:solidFill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ounded Rectangular Callout 33"/>
          <p:cNvSpPr/>
          <p:nvPr/>
        </p:nvSpPr>
        <p:spPr>
          <a:xfrm>
            <a:off x="6096000" y="1142999"/>
            <a:ext cx="2667000" cy="881741"/>
          </a:xfrm>
          <a:prstGeom prst="wedgeRoundRectCallout">
            <a:avLst>
              <a:gd name="adj1" fmla="val -66140"/>
              <a:gd name="adj2" fmla="val 67398"/>
              <a:gd name="adj3" fmla="val 1666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i="1" dirty="0" smtClean="0">
                <a:solidFill>
                  <a:schemeClr val="accent1">
                    <a:lumMod val="50000"/>
                  </a:schemeClr>
                </a:solidFill>
              </a:rPr>
              <a:t>Generic topology model</a:t>
            </a:r>
            <a:endParaRPr lang="en-US" sz="1600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5" name="Rounded Rectangular Callout 34"/>
          <p:cNvSpPr/>
          <p:nvPr/>
        </p:nvSpPr>
        <p:spPr>
          <a:xfrm>
            <a:off x="729343" y="1485900"/>
            <a:ext cx="2667000" cy="881741"/>
          </a:xfrm>
          <a:prstGeom prst="wedgeRoundRectCallout">
            <a:avLst>
              <a:gd name="adj1" fmla="val -27773"/>
              <a:gd name="adj2" fmla="val 125423"/>
              <a:gd name="adj3" fmla="val 1666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i="1" dirty="0" smtClean="0">
                <a:solidFill>
                  <a:schemeClr val="accent1">
                    <a:lumMod val="50000"/>
                  </a:schemeClr>
                </a:solidFill>
              </a:rPr>
              <a:t>Traffic engineering data definitions, used in multiple topologies</a:t>
            </a:r>
            <a:endParaRPr lang="en-US" sz="1600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6" name="Rounded Rectangular Callout 35"/>
          <p:cNvSpPr/>
          <p:nvPr/>
        </p:nvSpPr>
        <p:spPr>
          <a:xfrm>
            <a:off x="696686" y="5791200"/>
            <a:ext cx="2667000" cy="881741"/>
          </a:xfrm>
          <a:prstGeom prst="wedgeRoundRectCallout">
            <a:avLst>
              <a:gd name="adj1" fmla="val 16309"/>
              <a:gd name="adj2" fmla="val -115319"/>
              <a:gd name="adj3" fmla="val 1666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i="1" dirty="0" smtClean="0">
                <a:solidFill>
                  <a:schemeClr val="accent1">
                    <a:lumMod val="50000"/>
                  </a:schemeClr>
                </a:solidFill>
              </a:rPr>
              <a:t>Model allows for multiple levels of refinement</a:t>
            </a:r>
            <a:endParaRPr lang="en-US" sz="1600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3" name="Rounded Rectangular Callout 42"/>
          <p:cNvSpPr/>
          <p:nvPr/>
        </p:nvSpPr>
        <p:spPr>
          <a:xfrm>
            <a:off x="4991100" y="5791200"/>
            <a:ext cx="2667000" cy="881741"/>
          </a:xfrm>
          <a:prstGeom prst="wedgeRoundRectCallout">
            <a:avLst>
              <a:gd name="adj1" fmla="val 16309"/>
              <a:gd name="adj2" fmla="val -115319"/>
              <a:gd name="adj3" fmla="val 16667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i="1" dirty="0" smtClean="0">
                <a:solidFill>
                  <a:schemeClr val="accent1">
                    <a:lumMod val="50000"/>
                  </a:schemeClr>
                </a:solidFill>
              </a:rPr>
              <a:t>Additional topologies can be added at any refinement level</a:t>
            </a:r>
            <a:endParaRPr lang="en-US" sz="1600" i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6366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14600"/>
            <a:ext cx="8229600" cy="1143000"/>
          </a:xfrm>
        </p:spPr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37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14600"/>
            <a:ext cx="8229600" cy="1143000"/>
          </a:xfrm>
        </p:spPr>
        <p:txBody>
          <a:bodyPr/>
          <a:lstStyle/>
          <a:p>
            <a:r>
              <a:rPr lang="en-US" dirty="0" smtClean="0"/>
              <a:t>Backup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7334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</a:t>
            </a:r>
            <a:r>
              <a:rPr lang="en-US" dirty="0" smtClean="0"/>
              <a:t>structure (contd.)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340429" y="1567543"/>
            <a:ext cx="1600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Topology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09600" y="2862943"/>
            <a:ext cx="1600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Node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093029" y="2862943"/>
            <a:ext cx="1600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Link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09600" y="4234543"/>
            <a:ext cx="16002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Termination Point</a:t>
            </a:r>
            <a:endParaRPr lang="en-US" dirty="0"/>
          </a:p>
        </p:txBody>
      </p:sp>
      <p:cxnSp>
        <p:nvCxnSpPr>
          <p:cNvPr id="23" name="Straight Connector 22"/>
          <p:cNvCxnSpPr/>
          <p:nvPr/>
        </p:nvCxnSpPr>
        <p:spPr>
          <a:xfrm>
            <a:off x="892629" y="3483429"/>
            <a:ext cx="0" cy="2177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283029" y="3701143"/>
            <a:ext cx="609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283029" y="3331029"/>
            <a:ext cx="0" cy="3701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283029" y="3331029"/>
            <a:ext cx="326571" cy="0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5" idx="2"/>
            <a:endCxn id="7" idx="0"/>
          </p:cNvCxnSpPr>
          <p:nvPr/>
        </p:nvCxnSpPr>
        <p:spPr>
          <a:xfrm>
            <a:off x="1409700" y="3472543"/>
            <a:ext cx="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Elbow Connector 33"/>
          <p:cNvCxnSpPr>
            <a:stCxn id="5" idx="0"/>
            <a:endCxn id="4" idx="2"/>
          </p:cNvCxnSpPr>
          <p:nvPr/>
        </p:nvCxnSpPr>
        <p:spPr>
          <a:xfrm rot="5400000" flipH="1" flipV="1">
            <a:off x="1932214" y="1654629"/>
            <a:ext cx="685800" cy="1730829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lbow Connector 35"/>
          <p:cNvCxnSpPr>
            <a:stCxn id="6" idx="0"/>
            <a:endCxn id="4" idx="2"/>
          </p:cNvCxnSpPr>
          <p:nvPr/>
        </p:nvCxnSpPr>
        <p:spPr>
          <a:xfrm rot="16200000" flipV="1">
            <a:off x="3673929" y="1643743"/>
            <a:ext cx="685800" cy="175260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>
            <a:off x="2209800" y="3015343"/>
            <a:ext cx="188322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2209800" y="3309258"/>
            <a:ext cx="188322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>
            <a:stCxn id="6" idx="2"/>
            <a:endCxn id="7" idx="3"/>
          </p:cNvCxnSpPr>
          <p:nvPr/>
        </p:nvCxnSpPr>
        <p:spPr>
          <a:xfrm rot="5400000">
            <a:off x="3018065" y="2664279"/>
            <a:ext cx="1066800" cy="2683329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5083629" y="3472543"/>
            <a:ext cx="0" cy="1219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H="1">
            <a:off x="2209800" y="4691743"/>
            <a:ext cx="287382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Group 53"/>
          <p:cNvGrpSpPr/>
          <p:nvPr/>
        </p:nvGrpSpPr>
        <p:grpSpPr>
          <a:xfrm>
            <a:off x="3646714" y="2024743"/>
            <a:ext cx="598715" cy="304800"/>
            <a:chOff x="4963885" y="1981200"/>
            <a:chExt cx="598715" cy="304800"/>
          </a:xfrm>
        </p:grpSpPr>
        <p:cxnSp>
          <p:nvCxnSpPr>
            <p:cNvPr id="47" name="Straight Connector 46"/>
            <p:cNvCxnSpPr/>
            <p:nvPr/>
          </p:nvCxnSpPr>
          <p:spPr>
            <a:xfrm>
              <a:off x="5257800" y="1981200"/>
              <a:ext cx="304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5562600" y="1981200"/>
              <a:ext cx="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flipH="1">
              <a:off x="4963885" y="2286000"/>
              <a:ext cx="59871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/>
            <p:nvPr/>
          </p:nvCxnSpPr>
          <p:spPr>
            <a:xfrm flipV="1">
              <a:off x="4963885" y="2133599"/>
              <a:ext cx="0" cy="15240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Group 54"/>
          <p:cNvGrpSpPr/>
          <p:nvPr/>
        </p:nvGrpSpPr>
        <p:grpSpPr>
          <a:xfrm>
            <a:off x="5393871" y="3331029"/>
            <a:ext cx="598715" cy="304800"/>
            <a:chOff x="4963885" y="1981200"/>
            <a:chExt cx="598715" cy="304800"/>
          </a:xfrm>
        </p:grpSpPr>
        <p:cxnSp>
          <p:nvCxnSpPr>
            <p:cNvPr id="56" name="Straight Connector 55"/>
            <p:cNvCxnSpPr/>
            <p:nvPr/>
          </p:nvCxnSpPr>
          <p:spPr>
            <a:xfrm>
              <a:off x="5257800" y="1981200"/>
              <a:ext cx="3048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5562600" y="1981200"/>
              <a:ext cx="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H="1">
              <a:off x="4963885" y="2286000"/>
              <a:ext cx="598715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 flipV="1">
              <a:off x="4963885" y="2133599"/>
              <a:ext cx="0" cy="15240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2" name="Group 61"/>
          <p:cNvGrpSpPr/>
          <p:nvPr/>
        </p:nvGrpSpPr>
        <p:grpSpPr>
          <a:xfrm>
            <a:off x="1368878" y="3472543"/>
            <a:ext cx="81643" cy="217714"/>
            <a:chOff x="7315200" y="1524000"/>
            <a:chExt cx="81643" cy="293914"/>
          </a:xfrm>
        </p:grpSpPr>
        <p:sp>
          <p:nvSpPr>
            <p:cNvPr id="60" name="Isosceles Triangle 59"/>
            <p:cNvSpPr/>
            <p:nvPr/>
          </p:nvSpPr>
          <p:spPr>
            <a:xfrm>
              <a:off x="7315200" y="1524000"/>
              <a:ext cx="81643" cy="152400"/>
            </a:xfrm>
            <a:prstGeom prst="triangl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Isosceles Triangle 60"/>
            <p:cNvSpPr/>
            <p:nvPr/>
          </p:nvSpPr>
          <p:spPr>
            <a:xfrm flipV="1">
              <a:off x="7315200" y="1665514"/>
              <a:ext cx="81643" cy="152400"/>
            </a:xfrm>
            <a:prstGeom prst="triangl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3099707" y="2186012"/>
            <a:ext cx="81643" cy="217714"/>
            <a:chOff x="7315200" y="1524000"/>
            <a:chExt cx="81643" cy="293914"/>
          </a:xfrm>
        </p:grpSpPr>
        <p:sp>
          <p:nvSpPr>
            <p:cNvPr id="65" name="Isosceles Triangle 64"/>
            <p:cNvSpPr/>
            <p:nvPr/>
          </p:nvSpPr>
          <p:spPr>
            <a:xfrm>
              <a:off x="7315200" y="1524000"/>
              <a:ext cx="81643" cy="152400"/>
            </a:xfrm>
            <a:prstGeom prst="triangl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Isosceles Triangle 65"/>
            <p:cNvSpPr/>
            <p:nvPr/>
          </p:nvSpPr>
          <p:spPr>
            <a:xfrm flipV="1">
              <a:off x="7315200" y="1665514"/>
              <a:ext cx="81643" cy="152400"/>
            </a:xfrm>
            <a:prstGeom prst="triangl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7" name="Rectangle 36"/>
          <p:cNvSpPr/>
          <p:nvPr/>
        </p:nvSpPr>
        <p:spPr>
          <a:xfrm>
            <a:off x="7086600" y="2862943"/>
            <a:ext cx="1600200" cy="609600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IGP Topology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4887687" y="5105400"/>
            <a:ext cx="1088571" cy="609600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IGP</a:t>
            </a:r>
          </a:p>
          <a:p>
            <a:pPr algn="ctr"/>
            <a:r>
              <a:rPr lang="en-US" dirty="0" smtClean="0">
                <a:solidFill>
                  <a:srgbClr val="C00000"/>
                </a:solidFill>
              </a:rPr>
              <a:t>link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2743200" y="5105400"/>
            <a:ext cx="1088571" cy="609600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IGP</a:t>
            </a:r>
          </a:p>
          <a:p>
            <a:pPr algn="ctr"/>
            <a:r>
              <a:rPr lang="en-US" dirty="0" smtClean="0">
                <a:solidFill>
                  <a:srgbClr val="C00000"/>
                </a:solidFill>
              </a:rPr>
              <a:t>node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1368878" y="5105400"/>
            <a:ext cx="1004207" cy="609600"/>
          </a:xfrm>
          <a:prstGeom prst="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prefix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5257800" y="3472543"/>
            <a:ext cx="0" cy="163285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>
            <a:off x="7886700" y="1752600"/>
            <a:ext cx="0" cy="1110343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3946071" y="1752600"/>
            <a:ext cx="3940629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63" idx="0"/>
          </p:cNvCxnSpPr>
          <p:nvPr/>
        </p:nvCxnSpPr>
        <p:spPr>
          <a:xfrm flipH="1" flipV="1">
            <a:off x="3287485" y="3929743"/>
            <a:ext cx="1" cy="1175657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1911802" y="3929743"/>
            <a:ext cx="1375684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1911802" y="3472543"/>
            <a:ext cx="0" cy="4572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Isosceles Triangle 73"/>
          <p:cNvSpPr/>
          <p:nvPr/>
        </p:nvSpPr>
        <p:spPr>
          <a:xfrm>
            <a:off x="1835602" y="3477984"/>
            <a:ext cx="152400" cy="174171"/>
          </a:xfrm>
          <a:prstGeom prst="triangle">
            <a:avLst/>
          </a:prstGeom>
          <a:solidFill>
            <a:schemeClr val="bg1"/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Isosceles Triangle 80"/>
          <p:cNvSpPr/>
          <p:nvPr/>
        </p:nvSpPr>
        <p:spPr>
          <a:xfrm rot="16200000">
            <a:off x="3956956" y="1665514"/>
            <a:ext cx="152400" cy="174171"/>
          </a:xfrm>
          <a:prstGeom prst="triangle">
            <a:avLst/>
          </a:prstGeom>
          <a:solidFill>
            <a:schemeClr val="bg1"/>
          </a:solid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00000"/>
              </a:solidFill>
            </a:endParaRPr>
          </a:p>
        </p:txBody>
      </p:sp>
      <p:cxnSp>
        <p:nvCxnSpPr>
          <p:cNvPr id="32" name="Straight Arrow Connector 31"/>
          <p:cNvCxnSpPr>
            <a:stCxn id="63" idx="1"/>
            <a:endCxn id="67" idx="3"/>
          </p:cNvCxnSpPr>
          <p:nvPr/>
        </p:nvCxnSpPr>
        <p:spPr>
          <a:xfrm flipH="1">
            <a:off x="2373085" y="5410200"/>
            <a:ext cx="370115" cy="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2743200" y="6095999"/>
            <a:ext cx="6203045" cy="646331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Derive IGP topology model elements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Integrity rules ensure links, nodes, topology of matching type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149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</TotalTime>
  <Words>286</Words>
  <Application>Microsoft Office PowerPoint</Application>
  <PresentationFormat>On-screen Show (4:3)</PresentationFormat>
  <Paragraphs>87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Network Topology model draft-clemm-i2rs-yang-network-topo-00.txt</vt:lpstr>
      <vt:lpstr>Purpose</vt:lpstr>
      <vt:lpstr>Adoption</vt:lpstr>
      <vt:lpstr>Next steps</vt:lpstr>
      <vt:lpstr>Model structure</vt:lpstr>
      <vt:lpstr>Model structure (contd.)</vt:lpstr>
      <vt:lpstr>Questions?</vt:lpstr>
      <vt:lpstr>Backup</vt:lpstr>
      <vt:lpstr>Model structure (contd.)</vt:lpstr>
      <vt:lpstr>Model structure (contd.)</vt:lpstr>
    </vt:vector>
  </TitlesOfParts>
  <Company>Cisco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YANG Data Model for Network Topology draft-clemm-netmod-yang-network-topo-00.txt</dc:title>
  <dc:creator>Alexander Clemm</dc:creator>
  <cp:lastModifiedBy>Robert Varga</cp:lastModifiedBy>
  <cp:revision>30</cp:revision>
  <dcterms:created xsi:type="dcterms:W3CDTF">2013-07-30T01:30:47Z</dcterms:created>
  <dcterms:modified xsi:type="dcterms:W3CDTF">2014-07-22T17:49:40Z</dcterms:modified>
</cp:coreProperties>
</file>