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045" r:id="rId1"/>
  </p:sldMasterIdLst>
  <p:notesMasterIdLst>
    <p:notesMasterId r:id="rId19"/>
  </p:notesMasterIdLst>
  <p:handoutMasterIdLst>
    <p:handoutMasterId r:id="rId20"/>
  </p:handoutMasterIdLst>
  <p:sldIdLst>
    <p:sldId id="317" r:id="rId2"/>
    <p:sldId id="318" r:id="rId3"/>
    <p:sldId id="353" r:id="rId4"/>
    <p:sldId id="341" r:id="rId5"/>
    <p:sldId id="347" r:id="rId6"/>
    <p:sldId id="348" r:id="rId7"/>
    <p:sldId id="349" r:id="rId8"/>
    <p:sldId id="342" r:id="rId9"/>
    <p:sldId id="350" r:id="rId10"/>
    <p:sldId id="343" r:id="rId11"/>
    <p:sldId id="346" r:id="rId12"/>
    <p:sldId id="354" r:id="rId13"/>
    <p:sldId id="355" r:id="rId14"/>
    <p:sldId id="357" r:id="rId15"/>
    <p:sldId id="358" r:id="rId16"/>
    <p:sldId id="359" r:id="rId17"/>
    <p:sldId id="351" r:id="rId18"/>
  </p:sldIdLst>
  <p:sldSz cx="9144000" cy="6858000" type="screen4x3"/>
  <p:notesSz cx="6791325" cy="9921875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5">
          <p15:clr>
            <a:srgbClr val="A4A3A4"/>
          </p15:clr>
        </p15:guide>
        <p15:guide id="2" pos="213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82"/>
    <a:srgbClr val="0000FF"/>
    <a:srgbClr val="FF9900"/>
    <a:srgbClr val="F57E1B"/>
    <a:srgbClr val="FFFF00"/>
    <a:srgbClr val="0000B4"/>
    <a:srgbClr val="69FF69"/>
    <a:srgbClr val="53FF5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어두운 스타일 1 - 강조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어두운 스타일 1 - 강조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보통 스타일 1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96" autoAdjust="0"/>
    <p:restoredTop sz="95642" autoAdjust="0"/>
  </p:normalViewPr>
  <p:slideViewPr>
    <p:cSldViewPr>
      <p:cViewPr varScale="1">
        <p:scale>
          <a:sx n="94" d="100"/>
          <a:sy n="94" d="100"/>
        </p:scale>
        <p:origin x="686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870" y="90"/>
      </p:cViewPr>
      <p:guideLst>
        <p:guide orient="horz" pos="3125"/>
        <p:guide pos="21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050"/>
          <p:cNvSpPr txBox="1">
            <a:spLocks noGrp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545" tIns="47768" rIns="95545" bIns="47768" numCol="1" anchor="t" anchorCtr="0" compatLnSpc="1">
            <a:prstTxWarp prst="textNoShape">
              <a:avLst/>
            </a:prstTxWarp>
          </a:bodyPr>
          <a:lstStyle>
            <a:lvl1pPr defTabSz="955675" eaLnBrk="1" latinLnBrk="1" hangingPunct="0">
              <a:defRPr kumimoji="0">
                <a:solidFill>
                  <a:srgbClr val="000000"/>
                </a:solidFill>
                <a:latin typeface="Arial Narrow" pitchFamily="34" charset="0"/>
                <a:ea typeface="굴림" charset="-127"/>
              </a:defRPr>
            </a:lvl1pPr>
            <a:lvl2pPr marL="742950" indent="-285750" defTabSz="955675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defTabSz="955675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defTabSz="955675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defTabSz="955675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>
              <a:defRPr/>
            </a:pPr>
            <a:endParaRPr lang="en-US" altLang="ko-KR"/>
          </a:p>
        </p:txBody>
      </p:sp>
      <p:sp>
        <p:nvSpPr>
          <p:cNvPr id="10243" name="Rectangle 2051"/>
          <p:cNvSpPr txBox="1">
            <a:spLocks noGrp="1"/>
          </p:cNvSpPr>
          <p:nvPr>
            <p:ph type="dt" sz="quarter" idx="1"/>
          </p:nvPr>
        </p:nvSpPr>
        <p:spPr bwMode="auto">
          <a:xfrm>
            <a:off x="3848100" y="0"/>
            <a:ext cx="2943225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545" tIns="47768" rIns="95545" bIns="47768" numCol="1" anchor="t" anchorCtr="0" compatLnSpc="1">
            <a:prstTxWarp prst="textNoShape">
              <a:avLst/>
            </a:prstTxWarp>
          </a:bodyPr>
          <a:lstStyle>
            <a:lvl1pPr algn="r" defTabSz="955675" eaLnBrk="1" latinLnBrk="1" hangingPunct="0">
              <a:defRPr kumimoji="0">
                <a:solidFill>
                  <a:srgbClr val="000000"/>
                </a:solidFill>
                <a:latin typeface="Arial Narrow" pitchFamily="34" charset="0"/>
                <a:ea typeface="굴림" charset="-127"/>
              </a:defRPr>
            </a:lvl1pPr>
            <a:lvl2pPr marL="742950" indent="-285750" defTabSz="955675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defTabSz="955675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defTabSz="955675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defTabSz="955675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>
              <a:defRPr/>
            </a:pPr>
            <a:endParaRPr lang="en-US" altLang="ko-KR"/>
          </a:p>
        </p:txBody>
      </p:sp>
      <p:sp>
        <p:nvSpPr>
          <p:cNvPr id="10244" name="Rectangle 2052"/>
          <p:cNvSpPr txBox="1">
            <a:spLocks noGrp="1"/>
          </p:cNvSpPr>
          <p:nvPr>
            <p:ph type="ftr" sz="quarter" idx="2"/>
          </p:nvPr>
        </p:nvSpPr>
        <p:spPr bwMode="auto">
          <a:xfrm>
            <a:off x="0" y="9426575"/>
            <a:ext cx="2943225" cy="4953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545" tIns="47768" rIns="95545" bIns="47768" numCol="1" anchor="b" anchorCtr="0" compatLnSpc="1">
            <a:prstTxWarp prst="textNoShape">
              <a:avLst/>
            </a:prstTxWarp>
          </a:bodyPr>
          <a:lstStyle>
            <a:lvl1pPr defTabSz="955675" eaLnBrk="1" latinLnBrk="1" hangingPunct="0">
              <a:defRPr kumimoji="0">
                <a:solidFill>
                  <a:srgbClr val="000000"/>
                </a:solidFill>
                <a:latin typeface="Arial Narrow" pitchFamily="34" charset="0"/>
                <a:ea typeface="굴림" charset="-127"/>
              </a:defRPr>
            </a:lvl1pPr>
            <a:lvl2pPr marL="742950" indent="-285750" defTabSz="955675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defTabSz="955675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defTabSz="955675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defTabSz="955675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>
              <a:defRPr/>
            </a:pPr>
            <a:endParaRPr lang="en-US" altLang="ko-KR"/>
          </a:p>
        </p:txBody>
      </p:sp>
      <p:sp>
        <p:nvSpPr>
          <p:cNvPr id="10245" name="Rectangle 2053"/>
          <p:cNvSpPr txBox="1">
            <a:spLocks noGrp="1"/>
          </p:cNvSpPr>
          <p:nvPr>
            <p:ph type="sldNum" sz="quarter" idx="3"/>
          </p:nvPr>
        </p:nvSpPr>
        <p:spPr bwMode="auto">
          <a:xfrm>
            <a:off x="3848100" y="9426575"/>
            <a:ext cx="2943225" cy="4953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545" tIns="47768" rIns="95545" bIns="47768" numCol="1" anchor="b" anchorCtr="0" compatLnSpc="1">
            <a:prstTxWarp prst="textNoShape">
              <a:avLst/>
            </a:prstTxWarp>
          </a:bodyPr>
          <a:lstStyle>
            <a:lvl1pPr algn="r" defTabSz="955675" eaLnBrk="1" latinLnBrk="1" hangingPunct="0">
              <a:defRPr kumimoji="0">
                <a:solidFill>
                  <a:srgbClr val="000000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EC0FEC84-AC5C-42EF-8AD6-F605D6DA084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65857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3225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5545" tIns="47768" rIns="95545" bIns="47768" anchor="t" anchorCtr="0" compatLnSpc="1"/>
          <a:lstStyle>
            <a:lvl1pPr marL="0" marR="0" lvl="0" indent="0" algn="l" defTabSz="955676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kumimoji="0" lang="en-US" sz="1400" b="0" i="0" u="none" strike="noStrike" kern="1200" cap="none" spc="0" baseline="0">
                <a:solidFill>
                  <a:srgbClr val="000000"/>
                </a:solidFill>
                <a:uFillTx/>
                <a:latin typeface="Arial Narrow" pitchFamily="34"/>
                <a:ea typeface="굴림" pitchFamily="5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Rectangle 3"/>
          <p:cNvSpPr txBox="1">
            <a:spLocks noGrp="1"/>
          </p:cNvSpPr>
          <p:nvPr>
            <p:ph type="dt" idx="1"/>
          </p:nvPr>
        </p:nvSpPr>
        <p:spPr>
          <a:xfrm>
            <a:off x="3848100" y="0"/>
            <a:ext cx="2943225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5545" tIns="47768" rIns="95545" bIns="47768" anchor="t" anchorCtr="0" compatLnSpc="1"/>
          <a:lstStyle>
            <a:lvl1pPr marL="0" marR="0" lvl="0" indent="0" algn="r" defTabSz="955676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kumimoji="0" lang="en-US" sz="1400" b="0" i="0" u="none" strike="noStrike" kern="1200" cap="none" spc="0" baseline="0">
                <a:solidFill>
                  <a:srgbClr val="000000"/>
                </a:solidFill>
                <a:uFillTx/>
                <a:latin typeface="Arial Narrow" pitchFamily="34"/>
                <a:ea typeface="굴림" pitchFamily="5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244" name="Rectangle 4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14400" y="742950"/>
            <a:ext cx="4962525" cy="3722688"/>
          </a:xfrm>
          <a:prstGeom prst="rect">
            <a:avLst/>
          </a:prstGeom>
          <a:noFill/>
          <a:ln w="952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" name="Rectangle 5"/>
          <p:cNvSpPr txBox="1">
            <a:spLocks noGrp="1"/>
          </p:cNvSpPr>
          <p:nvPr>
            <p:ph type="body" sz="quarter" idx="3"/>
          </p:nvPr>
        </p:nvSpPr>
        <p:spPr>
          <a:xfrm>
            <a:off x="903288" y="4713288"/>
            <a:ext cx="4984750" cy="4465637"/>
          </a:xfrm>
          <a:prstGeom prst="rect">
            <a:avLst/>
          </a:prstGeom>
          <a:noFill/>
          <a:ln>
            <a:noFill/>
          </a:ln>
        </p:spPr>
        <p:txBody>
          <a:bodyPr vert="horz" wrap="square" lIns="95545" tIns="47768" rIns="95545" bIns="47768" anchor="t" anchorCtr="0" compatLnSpc="1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Rectangle 6"/>
          <p:cNvSpPr txBox="1">
            <a:spLocks noGrp="1"/>
          </p:cNvSpPr>
          <p:nvPr>
            <p:ph type="ftr" sz="quarter" idx="4"/>
          </p:nvPr>
        </p:nvSpPr>
        <p:spPr>
          <a:xfrm>
            <a:off x="0" y="9426575"/>
            <a:ext cx="2943225" cy="495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5545" tIns="47768" rIns="95545" bIns="47768" anchor="b" anchorCtr="0" compatLnSpc="1"/>
          <a:lstStyle>
            <a:lvl1pPr marL="0" marR="0" lvl="0" indent="0" algn="l" defTabSz="955676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kumimoji="0" lang="en-US" sz="1400" b="0" i="0" u="none" strike="noStrike" kern="1200" cap="none" spc="0" baseline="0">
                <a:solidFill>
                  <a:srgbClr val="000000"/>
                </a:solidFill>
                <a:uFillTx/>
                <a:latin typeface="Arial Narrow" pitchFamily="34"/>
                <a:ea typeface="굴림" pitchFamily="5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7"/>
          <p:cNvSpPr txBox="1">
            <a:spLocks noGrp="1"/>
          </p:cNvSpPr>
          <p:nvPr>
            <p:ph type="sldNum" sz="quarter" idx="5"/>
          </p:nvPr>
        </p:nvSpPr>
        <p:spPr>
          <a:xfrm>
            <a:off x="3848100" y="9426575"/>
            <a:ext cx="2943225" cy="495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5545" tIns="47768" rIns="95545" bIns="47768" numCol="1" anchor="b" anchorCtr="0" compatLnSpc="1">
            <a:prstTxWarp prst="textNoShape">
              <a:avLst/>
            </a:prstTxWarp>
          </a:bodyPr>
          <a:lstStyle>
            <a:lvl1pPr algn="r" defTabSz="955675" eaLnBrk="1" latinLnBrk="1" hangingPunct="0">
              <a:defRPr kumimoji="0" sz="1400">
                <a:solidFill>
                  <a:srgbClr val="000000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11837F09-294A-42A9-AE43-A0DC740CDA2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95296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ts val="400"/>
      </a:spcBef>
      <a:spcAft>
        <a:spcPct val="0"/>
      </a:spcAft>
      <a:defRPr lang="en-US" sz="1200" kern="1200">
        <a:solidFill>
          <a:srgbClr val="000000"/>
        </a:solidFill>
        <a:latin typeface="Arial Narrow" pitchFamily="34"/>
        <a:ea typeface="맑은 고딕"/>
      </a:defRPr>
    </a:lvl1pPr>
    <a:lvl2pPr marL="457200" lvl="1" algn="l" rtl="0" eaLnBrk="0" fontAlgn="base" hangingPunct="0">
      <a:spcBef>
        <a:spcPts val="400"/>
      </a:spcBef>
      <a:spcAft>
        <a:spcPct val="0"/>
      </a:spcAft>
      <a:defRPr lang="en-US" sz="1200" kern="1200">
        <a:solidFill>
          <a:srgbClr val="000000"/>
        </a:solidFill>
        <a:latin typeface="Arial Narrow" pitchFamily="34"/>
        <a:ea typeface="맑은 고딕"/>
      </a:defRPr>
    </a:lvl2pPr>
    <a:lvl3pPr marL="914400" lvl="2" algn="l" rtl="0" eaLnBrk="0" fontAlgn="base" hangingPunct="0">
      <a:spcBef>
        <a:spcPts val="400"/>
      </a:spcBef>
      <a:spcAft>
        <a:spcPct val="0"/>
      </a:spcAft>
      <a:defRPr lang="en-US" sz="1200" kern="1200">
        <a:solidFill>
          <a:srgbClr val="000000"/>
        </a:solidFill>
        <a:latin typeface="Arial Narrow" pitchFamily="34"/>
        <a:ea typeface="맑은 고딕"/>
      </a:defRPr>
    </a:lvl3pPr>
    <a:lvl4pPr marL="1371600" lvl="3" algn="l" rtl="0" eaLnBrk="0" fontAlgn="base" hangingPunct="0">
      <a:spcBef>
        <a:spcPts val="400"/>
      </a:spcBef>
      <a:spcAft>
        <a:spcPct val="0"/>
      </a:spcAft>
      <a:defRPr lang="en-US" sz="1200" kern="1200">
        <a:solidFill>
          <a:srgbClr val="000000"/>
        </a:solidFill>
        <a:latin typeface="Arial Narrow" pitchFamily="34"/>
        <a:ea typeface="맑은 고딕"/>
      </a:defRPr>
    </a:lvl4pPr>
    <a:lvl5pPr marL="1828800" lvl="4" algn="l" rtl="0" eaLnBrk="0" fontAlgn="base" hangingPunct="0">
      <a:spcBef>
        <a:spcPts val="400"/>
      </a:spcBef>
      <a:spcAft>
        <a:spcPct val="0"/>
      </a:spcAft>
      <a:defRPr lang="en-US" sz="1200" kern="1200">
        <a:solidFill>
          <a:srgbClr val="000000"/>
        </a:solidFill>
        <a:latin typeface="Arial Narrow" pitchFamily="34"/>
        <a:ea typeface="맑은 고딕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슬라이드 노트 개체 틀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endParaRPr lang="ko-KR" altLang="en-US" smtClean="0">
              <a:latin typeface="Arial Narrow" panose="020B060602020203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1331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55675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55675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55675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55675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fld id="{0E23AF61-3F35-4678-9FF7-F11D43820881}" type="slidenum">
              <a:rPr kumimoji="0" lang="ko-KR" altLang="en-US" smtClean="0">
                <a:solidFill>
                  <a:srgbClr val="000000"/>
                </a:solidFill>
                <a:latin typeface="Arial Narrow" panose="020B0606020202030204" pitchFamily="34" charset="0"/>
              </a:rPr>
              <a:pPr/>
              <a:t>1</a:t>
            </a:fld>
            <a:endParaRPr kumimoji="0" lang="ko-KR" altLang="en-US" smtClea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468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슬라이드 노트 개체 틀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endParaRPr lang="ko-KR" altLang="en-US" smtClean="0">
              <a:latin typeface="Arial Narrow" panose="020B060602020203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1536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55675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55675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55675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55675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fld id="{9FA6E0BE-48C3-4F88-9B91-4727D10E59E5}" type="slidenum">
              <a:rPr kumimoji="0" lang="ko-KR" altLang="en-US" smtClean="0">
                <a:solidFill>
                  <a:srgbClr val="000000"/>
                </a:solidFill>
                <a:latin typeface="Arial Narrow" panose="020B0606020202030204" pitchFamily="34" charset="0"/>
              </a:rPr>
              <a:pPr/>
              <a:t>2</a:t>
            </a:fld>
            <a:endParaRPr kumimoji="0" lang="ko-KR" altLang="en-US" smtClea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925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468313" y="3284538"/>
            <a:ext cx="8207375" cy="0"/>
          </a:xfrm>
          <a:prstGeom prst="line">
            <a:avLst/>
          </a:prstGeom>
          <a:noFill/>
          <a:ln w="25400">
            <a:solidFill>
              <a:srgbClr val="C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400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36713"/>
            <a:ext cx="7772400" cy="2592288"/>
          </a:xfrm>
        </p:spPr>
        <p:txBody>
          <a:bodyPr/>
          <a:lstStyle>
            <a:lvl1pPr algn="ctr">
              <a:defRPr sz="4000">
                <a:latin typeface="+mj-ea"/>
                <a:ea typeface="+mj-ea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24002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r>
              <a:rPr lang="ko-KR" altLang="en-US" smtClean="0"/>
              <a:t>마스터 부제목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1600503"/>
      </p:ext>
    </p:extLst>
  </p:cSld>
  <p:clrMapOvr>
    <a:masterClrMapping/>
  </p:clrMapOvr>
  <p:transition>
    <p:cover/>
  </p:transition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0" y="765175"/>
            <a:ext cx="9107488" cy="7938"/>
          </a:xfrm>
          <a:prstGeom prst="line">
            <a:avLst/>
          </a:prstGeom>
          <a:noFill/>
          <a:ln w="25400">
            <a:solidFill>
              <a:srgbClr val="C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274639"/>
            <a:ext cx="8424936" cy="490066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836713"/>
            <a:ext cx="8424936" cy="5040560"/>
          </a:xfrm>
        </p:spPr>
        <p:txBody>
          <a:bodyPr/>
          <a:lstStyle>
            <a:lvl1pPr>
              <a:defRPr sz="2800">
                <a:latin typeface="휴먼모음T" pitchFamily="18" charset="-127"/>
                <a:ea typeface="휴먼모음T" pitchFamily="18" charset="-127"/>
              </a:defRPr>
            </a:lvl1pPr>
            <a:lvl2pPr>
              <a:defRPr sz="2400">
                <a:latin typeface="휴먼모음T" pitchFamily="18" charset="-127"/>
                <a:ea typeface="휴먼모음T" pitchFamily="18" charset="-127"/>
              </a:defRPr>
            </a:lvl2pPr>
            <a:lvl3pPr>
              <a:defRPr sz="2000">
                <a:latin typeface="휴먼모음T" pitchFamily="18" charset="-127"/>
                <a:ea typeface="휴먼모음T" pitchFamily="18" charset="-127"/>
              </a:defRPr>
            </a:lvl3pPr>
            <a:lvl4pPr>
              <a:defRPr sz="1800">
                <a:latin typeface="휴먼모음T" pitchFamily="18" charset="-127"/>
                <a:ea typeface="휴먼모음T" pitchFamily="18" charset="-127"/>
              </a:defRPr>
            </a:lvl4pPr>
            <a:lvl5pPr>
              <a:defRPr sz="1800">
                <a:latin typeface="휴먼모음T" pitchFamily="18" charset="-127"/>
                <a:ea typeface="휴먼모음T" pitchFamily="18" charset="-127"/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17584434"/>
      </p:ext>
    </p:extLst>
  </p:cSld>
  <p:clrMapOvr>
    <a:masterClrMapping/>
  </p:clrMapOvr>
  <p:transition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0" y="765175"/>
            <a:ext cx="9107488" cy="7938"/>
          </a:xfrm>
          <a:prstGeom prst="line">
            <a:avLst/>
          </a:prstGeom>
          <a:noFill/>
          <a:ln w="25400">
            <a:solidFill>
              <a:srgbClr val="C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1520" y="764704"/>
            <a:ext cx="4392488" cy="554402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427984" y="764704"/>
            <a:ext cx="4392488" cy="554402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70351455"/>
      </p:ext>
    </p:extLst>
  </p:cSld>
  <p:clrMapOvr>
    <a:masterClrMapping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6"/>
          <p:cNvSpPr>
            <a:spLocks noChangeShapeType="1"/>
          </p:cNvSpPr>
          <p:nvPr/>
        </p:nvSpPr>
        <p:spPr bwMode="auto">
          <a:xfrm>
            <a:off x="0" y="765175"/>
            <a:ext cx="9107488" cy="7938"/>
          </a:xfrm>
          <a:prstGeom prst="line">
            <a:avLst/>
          </a:prstGeom>
          <a:noFill/>
          <a:ln w="9525">
            <a:solidFill>
              <a:srgbClr val="C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363723"/>
      </p:ext>
    </p:extLst>
  </p:cSld>
  <p:clrMapOvr>
    <a:masterClrMapping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0" y="765175"/>
            <a:ext cx="9107488" cy="7938"/>
          </a:xfrm>
          <a:prstGeom prst="line">
            <a:avLst/>
          </a:prstGeom>
          <a:noFill/>
          <a:ln w="9525">
            <a:solidFill>
              <a:srgbClr val="C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268413"/>
            <a:ext cx="8229600" cy="5040312"/>
          </a:xfrm>
        </p:spPr>
        <p:txBody>
          <a:bodyPr/>
          <a:lstStyle/>
          <a:p>
            <a:pPr lvl="0"/>
            <a:r>
              <a:rPr lang="ko-KR" altLang="en-US" noProof="0" smtClean="0"/>
              <a:t>표를 추가하려면 아이콘을 클릭하십시오</a:t>
            </a:r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1242141747"/>
      </p:ext>
    </p:extLst>
  </p:cSld>
  <p:clrMapOvr>
    <a:masterClrMapping/>
  </p:clrMapOvr>
  <p:transition>
    <p:cover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7" descr="배경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그림 8" descr="바닥 라인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40"/>
          <a:stretch>
            <a:fillRect/>
          </a:stretch>
        </p:blipFill>
        <p:spPr bwMode="auto">
          <a:xfrm>
            <a:off x="0" y="4295775"/>
            <a:ext cx="91440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그림 10" descr="빌딩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89" b="26387"/>
          <a:stretch>
            <a:fillRect/>
          </a:stretch>
        </p:blipFill>
        <p:spPr bwMode="auto">
          <a:xfrm>
            <a:off x="0" y="3695700"/>
            <a:ext cx="91440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11" descr="화살표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8" t="41527" r="32603" b="19164"/>
          <a:stretch>
            <a:fillRect/>
          </a:stretch>
        </p:blipFill>
        <p:spPr bwMode="auto">
          <a:xfrm>
            <a:off x="3267075" y="2847975"/>
            <a:ext cx="28956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그림 12" descr="모니터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" t="44722" r="61356" b="15829"/>
          <a:stretch>
            <a:fillRect/>
          </a:stretch>
        </p:blipFill>
        <p:spPr bwMode="auto">
          <a:xfrm>
            <a:off x="257175" y="3086100"/>
            <a:ext cx="32766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그림 13" descr="화면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3" t="46805" r="63126" b="30415"/>
          <a:stretch>
            <a:fillRect/>
          </a:stretch>
        </p:blipFill>
        <p:spPr bwMode="auto">
          <a:xfrm>
            <a:off x="1133475" y="3209925"/>
            <a:ext cx="22383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그림 14" descr="책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45" t="73058" r="36978" b="9718"/>
          <a:stretch>
            <a:fillRect/>
          </a:stretch>
        </p:blipFill>
        <p:spPr bwMode="auto">
          <a:xfrm>
            <a:off x="3305175" y="5010150"/>
            <a:ext cx="24574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그림 15" descr="비행기&amp;나무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3" t="33609" r="68646" b="52084"/>
          <a:stretch>
            <a:fillRect/>
          </a:stretch>
        </p:blipFill>
        <p:spPr bwMode="auto">
          <a:xfrm>
            <a:off x="628650" y="2305050"/>
            <a:ext cx="22383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58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하늘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11" descr="지구본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51" t="59445" r="8852"/>
          <a:stretch>
            <a:fillRect/>
          </a:stretch>
        </p:blipFill>
        <p:spPr bwMode="auto">
          <a:xfrm>
            <a:off x="6603429" y="4076700"/>
            <a:ext cx="250507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그림 12" descr="나무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31" t="41388" r="16142" b="33749"/>
          <a:stretch>
            <a:fillRect/>
          </a:stretch>
        </p:blipFill>
        <p:spPr bwMode="auto">
          <a:xfrm>
            <a:off x="7048500" y="2838450"/>
            <a:ext cx="14287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그림 13" descr="나뭇잎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0" t="34164" r="16248" b="44444"/>
          <a:stretch>
            <a:fillRect/>
          </a:stretch>
        </p:blipFill>
        <p:spPr bwMode="auto">
          <a:xfrm>
            <a:off x="5905500" y="2343150"/>
            <a:ext cx="25622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12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E06B51D-2562-49C4-9911-4C79EE30A03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946931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7" descr="하늘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8" descr="나뭇잎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0" t="34164" r="16248" b="44444"/>
          <a:stretch>
            <a:fillRect/>
          </a:stretch>
        </p:blipFill>
        <p:spPr bwMode="auto">
          <a:xfrm>
            <a:off x="6486525" y="0"/>
            <a:ext cx="1838325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6256" y="188640"/>
            <a:ext cx="7380588" cy="850106"/>
          </a:xfrm>
        </p:spPr>
        <p:txBody>
          <a:bodyPr rtlCol="0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4000" b="1" kern="1200" spc="-150" dirty="0">
                <a:solidFill>
                  <a:schemeClr val="tx1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8" name="내용 개체 틀 1"/>
          <p:cNvSpPr>
            <a:spLocks noGrp="1"/>
          </p:cNvSpPr>
          <p:nvPr>
            <p:ph idx="4294967295"/>
          </p:nvPr>
        </p:nvSpPr>
        <p:spPr>
          <a:xfrm>
            <a:off x="152400" y="1295400"/>
            <a:ext cx="8915400" cy="48006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2"/>
            <a:endParaRPr lang="en-US" altLang="ko-KR" dirty="0" smtClean="0"/>
          </a:p>
          <a:p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6" name="날짜 개체 틀 2"/>
          <p:cNvSpPr>
            <a:spLocks noGrp="1"/>
          </p:cNvSpPr>
          <p:nvPr userDrawn="1"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8E058-3276-4C60-A111-2E4FF8FD5644}" type="datetimeFigureOut">
              <a:rPr lang="ko-KR" altLang="en-US"/>
              <a:pPr>
                <a:defRPr/>
              </a:pPr>
              <a:t>2014-11-13</a:t>
            </a:fld>
            <a:endParaRPr lang="ko-KR" altLang="en-US"/>
          </a:p>
        </p:txBody>
      </p:sp>
      <p:sp>
        <p:nvSpPr>
          <p:cNvPr id="7" name="바닥글 개체 틀 3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E06B51D-2562-49C4-9911-4C79EE30A03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900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74638"/>
            <a:ext cx="8569325" cy="490537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836613"/>
            <a:ext cx="856932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  <a:endParaRPr lang="en-US" altLang="ko-KR" smtClean="0"/>
          </a:p>
          <a:p>
            <a:pPr lvl="4"/>
            <a:endParaRPr lang="ko-KR" altLang="en-US" smtClean="0"/>
          </a:p>
        </p:txBody>
      </p:sp>
      <p:sp>
        <p:nvSpPr>
          <p:cNvPr id="1028" name="Line 6"/>
          <p:cNvSpPr>
            <a:spLocks noChangeShapeType="1"/>
          </p:cNvSpPr>
          <p:nvPr/>
        </p:nvSpPr>
        <p:spPr bwMode="auto">
          <a:xfrm>
            <a:off x="1588" y="6237288"/>
            <a:ext cx="9107487" cy="7937"/>
          </a:xfrm>
          <a:prstGeom prst="line">
            <a:avLst/>
          </a:prstGeom>
          <a:noFill/>
          <a:ln w="25400">
            <a:solidFill>
              <a:srgbClr val="C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7668344" y="6395806"/>
            <a:ext cx="7280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kumimoji="0" lang="en-US" altLang="ko-KR" sz="1400" i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-</a:t>
            </a:r>
            <a:fld id="{DDB47EEA-C384-427A-B20F-18DCDDFF6920}" type="slidenum">
              <a:rPr kumimoji="0" lang="en-US" altLang="ko-KR" sz="1400" i="1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pPr algn="r">
                <a:defRPr/>
              </a:pPr>
              <a:t>‹#›</a:t>
            </a:fld>
            <a:r>
              <a:rPr kumimoji="0" lang="en-US" altLang="ko-KR" sz="1400" i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- </a:t>
            </a:r>
            <a:endParaRPr lang="ko-KR" altLang="en-US" sz="1400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30" name="그림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6276975"/>
            <a:ext cx="222408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그림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289675"/>
            <a:ext cx="3205163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20" r:id="rId1"/>
    <p:sldLayoutId id="2147485121" r:id="rId2"/>
    <p:sldLayoutId id="2147485122" r:id="rId3"/>
    <p:sldLayoutId id="2147485123" r:id="rId4"/>
    <p:sldLayoutId id="2147485124" r:id="rId5"/>
    <p:sldLayoutId id="2147485125" r:id="rId6"/>
    <p:sldLayoutId id="2147485126" r:id="rId7"/>
    <p:sldLayoutId id="2147485127" r:id="rId8"/>
  </p:sldLayoutIdLst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rgbClr val="000000"/>
          </a:solidFill>
          <a:latin typeface="+mn-lt"/>
          <a:ea typeface="휴먼둥근헤드라인" pitchFamily="18" charset="-127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rgbClr val="000000"/>
          </a:solidFill>
          <a:latin typeface="HY헤드라인M" pitchFamily="18" charset="-127"/>
          <a:ea typeface="휴먼둥근헤드라인" panose="02030504000101010101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rgbClr val="000000"/>
          </a:solidFill>
          <a:latin typeface="HY헤드라인M" pitchFamily="18" charset="-127"/>
          <a:ea typeface="휴먼둥근헤드라인" panose="02030504000101010101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rgbClr val="000000"/>
          </a:solidFill>
          <a:latin typeface="HY헤드라인M" pitchFamily="18" charset="-127"/>
          <a:ea typeface="휴먼둥근헤드라인" panose="02030504000101010101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rgbClr val="000000"/>
          </a:solidFill>
          <a:latin typeface="HY헤드라인M" pitchFamily="18" charset="-127"/>
          <a:ea typeface="휴먼둥근헤드라인" panose="02030504000101010101" pitchFamily="18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0"/>
        </a:spcBef>
        <a:spcAft>
          <a:spcPct val="0"/>
        </a:spcAft>
        <a:buClr>
          <a:srgbClr val="C40000"/>
        </a:buClr>
        <a:buFont typeface="Wingdings" panose="05000000000000000000" pitchFamily="2" charset="2"/>
        <a:buChar char="v"/>
        <a:defRPr kumimoji="1" sz="28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1pPr>
      <a:lvl2pPr marL="742950" indent="-285750" algn="l" rtl="0" eaLnBrk="0" fontAlgn="base" latinLnBrk="1" hangingPunct="0">
        <a:spcBef>
          <a:spcPct val="0"/>
        </a:spcBef>
        <a:spcAft>
          <a:spcPct val="0"/>
        </a:spcAft>
        <a:buFont typeface="HY헤드라인M" panose="02030600000101010101" pitchFamily="18" charset="-127"/>
        <a:buChar char="-"/>
        <a:defRPr kumimoji="1">
          <a:solidFill>
            <a:schemeClr val="tx1"/>
          </a:solidFill>
          <a:latin typeface="HY헤드라인M" pitchFamily="18" charset="-127"/>
          <a:ea typeface="HY헤드라인M" pitchFamily="18" charset="-127"/>
        </a:defRPr>
      </a:lvl2pPr>
      <a:lvl3pPr marL="1143000" indent="-228600" algn="l" rtl="0" eaLnBrk="0" fontAlgn="base" latinLnBrk="1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umimoji="1">
          <a:solidFill>
            <a:schemeClr val="tx1"/>
          </a:solidFill>
          <a:latin typeface="HY헤드라인M" pitchFamily="18" charset="-127"/>
          <a:ea typeface="HY헤드라인M" pitchFamily="18" charset="-127"/>
        </a:defRPr>
      </a:lvl3pPr>
      <a:lvl4pPr marL="1600200" indent="-228600" algn="l" rtl="0" eaLnBrk="0" fontAlgn="base" latinLnBrk="1" hangingPunct="0">
        <a:spcBef>
          <a:spcPct val="0"/>
        </a:spcBef>
        <a:spcAft>
          <a:spcPct val="0"/>
        </a:spcAft>
        <a:buFont typeface="Wingdings" panose="05000000000000000000" pitchFamily="2" charset="2"/>
        <a:buChar char="Ø"/>
        <a:defRPr kumimoji="1" sz="1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4pPr>
      <a:lvl5pPr marL="2057400" indent="-228600" algn="l" rtl="0" eaLnBrk="0" fontAlgn="base" latinLnBrk="1" hangingPunct="0">
        <a:spcBef>
          <a:spcPct val="0"/>
        </a:spcBef>
        <a:spcAft>
          <a:spcPct val="0"/>
        </a:spcAft>
        <a:buFont typeface="Wingdings" panose="05000000000000000000" pitchFamily="2" charset="2"/>
        <a:buChar char="§"/>
        <a:defRPr kumimoji="1" sz="1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Font typeface="Wingdings" pitchFamily="2" charset="2"/>
        <a:buChar char="§"/>
        <a:defRPr kumimoji="1" sz="1600">
          <a:solidFill>
            <a:schemeClr val="tx1"/>
          </a:solidFill>
          <a:latin typeface="Verdana" pitchFamily="34" charset="0"/>
          <a:ea typeface="굴림" pitchFamily="50" charset="-127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Font typeface="Wingdings" pitchFamily="2" charset="2"/>
        <a:buChar char="§"/>
        <a:defRPr kumimoji="1" sz="1600">
          <a:solidFill>
            <a:schemeClr val="tx1"/>
          </a:solidFill>
          <a:latin typeface="Verdana" pitchFamily="34" charset="0"/>
          <a:ea typeface="굴림" pitchFamily="50" charset="-127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Font typeface="Wingdings" pitchFamily="2" charset="2"/>
        <a:buChar char="§"/>
        <a:defRPr kumimoji="1" sz="1600">
          <a:solidFill>
            <a:schemeClr val="tx1"/>
          </a:solidFill>
          <a:latin typeface="Verdana" pitchFamily="34" charset="0"/>
          <a:ea typeface="굴림" pitchFamily="50" charset="-127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Font typeface="Wingdings" pitchFamily="2" charset="2"/>
        <a:buChar char="§"/>
        <a:defRPr kumimoji="1" sz="1600">
          <a:solidFill>
            <a:schemeClr val="tx1"/>
          </a:solidFill>
          <a:latin typeface="Verdana" pitchFamily="34" charset="0"/>
          <a:ea typeface="굴림" pitchFamily="50" charset="-127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5949950"/>
            <a:ext cx="9144000" cy="863600"/>
          </a:xfrm>
        </p:spPr>
        <p:txBody>
          <a:bodyPr>
            <a:normAutofit fontScale="77500" lnSpcReduction="20000"/>
          </a:bodyPr>
          <a:lstStyle/>
          <a:p>
            <a:pPr marL="0" indent="0" algn="ctr" eaLnBrk="1" hangingPunct="1">
              <a:lnSpc>
                <a:spcPct val="120000"/>
              </a:lnSpc>
              <a:buFont typeface="Wingdings" panose="05000000000000000000" pitchFamily="2" charset="2"/>
              <a:buNone/>
              <a:defRPr/>
            </a:pPr>
            <a:r>
              <a:rPr lang="en-US" altLang="ko-KR" sz="3100" b="1" dirty="0" smtClean="0"/>
              <a:t>Jaehoon (</a:t>
            </a:r>
            <a:r>
              <a:rPr lang="en-US" altLang="ko-KR" sz="3100" b="1" dirty="0" smtClean="0">
                <a:solidFill>
                  <a:srgbClr val="0000FF"/>
                </a:solidFill>
              </a:rPr>
              <a:t>Paul</a:t>
            </a:r>
            <a:r>
              <a:rPr lang="en-US" altLang="ko-KR" sz="3100" b="1" dirty="0" smtClean="0"/>
              <a:t>) Jeong, </a:t>
            </a:r>
            <a:r>
              <a:rPr lang="en-US" altLang="ko-KR" sz="3100" b="1" dirty="0" err="1" smtClean="0"/>
              <a:t>Hyoungshick</a:t>
            </a:r>
            <a:r>
              <a:rPr lang="en-US" altLang="ko-KR" sz="3100" b="1" dirty="0" smtClean="0"/>
              <a:t> Kim, and Jung-</a:t>
            </a:r>
            <a:r>
              <a:rPr lang="en-US" altLang="ko-KR" sz="3100" b="1" dirty="0" err="1" smtClean="0"/>
              <a:t>Soo</a:t>
            </a:r>
            <a:r>
              <a:rPr lang="en-US" altLang="ko-KR" sz="3100" b="1" dirty="0" smtClean="0"/>
              <a:t> Park</a:t>
            </a:r>
          </a:p>
          <a:p>
            <a:pPr marL="0" indent="0" algn="ctr" eaLnBrk="1" hangingPunct="1">
              <a:lnSpc>
                <a:spcPct val="120000"/>
              </a:lnSpc>
              <a:buFont typeface="Wingdings" panose="05000000000000000000" pitchFamily="2" charset="2"/>
              <a:buNone/>
              <a:defRPr/>
            </a:pPr>
            <a:r>
              <a:rPr lang="en-US" altLang="ko-KR" sz="3100" dirty="0" err="1" smtClean="0"/>
              <a:t>Sungkyunkwan</a:t>
            </a:r>
            <a:r>
              <a:rPr lang="en-US" altLang="ko-KR" sz="3100" dirty="0" smtClean="0"/>
              <a:t> University &amp; ETRI</a:t>
            </a:r>
            <a:endParaRPr lang="en-US" sz="31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052513"/>
            <a:ext cx="9144000" cy="1446550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3200" b="1" dirty="0" smtClean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Requirements </a:t>
            </a:r>
            <a:r>
              <a:rPr lang="en-US" altLang="ko-KR" sz="3200" b="1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for Security Services based on Software-Defined Networking</a:t>
            </a:r>
            <a:r>
              <a:rPr lang="en-US" altLang="ko-KR" sz="40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/>
            </a:r>
            <a:br>
              <a:rPr lang="en-US" altLang="ko-KR" sz="40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draft-jeong-i2nsf-sdn-security-services-00 </a:t>
            </a:r>
            <a:endParaRPr lang="en-US" altLang="ko-KR" sz="2400" b="1" spc="-150" dirty="0">
              <a:ln w="18415" cmpd="sng">
                <a:noFill/>
                <a:prstDash val="solid"/>
              </a:ln>
              <a:latin typeface="HY견고딕" panose="02030600000101010101" pitchFamily="18" charset="-127"/>
              <a:ea typeface="HY견고딕" panose="02030600000101010101" pitchFamily="18" charset="-127"/>
              <a:cs typeface="Arial" pitchFamily="34" charset="0"/>
            </a:endParaRPr>
          </a:p>
        </p:txBody>
      </p:sp>
      <p:sp>
        <p:nvSpPr>
          <p:cNvPr id="12292" name="TextBox 1"/>
          <p:cNvSpPr txBox="1">
            <a:spLocks noChangeArrowheads="1"/>
          </p:cNvSpPr>
          <p:nvPr/>
        </p:nvSpPr>
        <p:spPr bwMode="auto">
          <a:xfrm>
            <a:off x="5004048" y="4868863"/>
            <a:ext cx="410502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buClr>
                <a:srgbClr val="C40000"/>
              </a:buClr>
              <a:buFont typeface="Wingdings" panose="05000000000000000000" pitchFamily="2" charset="2"/>
              <a:buChar char="v"/>
              <a:defRPr kumimoji="1" sz="2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  <a:lvl2pPr marL="742950" indent="-285750" latinLnBrk="1">
              <a:buFont typeface="HY헤드라인M" panose="02030600000101010101" pitchFamily="18" charset="-127"/>
              <a:buChar char="-"/>
              <a:defRPr kumimoji="1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2pPr>
            <a:lvl3pPr marL="1143000" indent="-228600" latinLnBrk="1"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3pPr>
            <a:lvl4pPr marL="1600200" indent="-228600" latinLnBrk="1">
              <a:buFont typeface="Wingdings" panose="05000000000000000000" pitchFamily="2" charset="2"/>
              <a:buChar char="Ø"/>
              <a:defRPr kumimoji="1" sz="16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4pPr>
            <a:lvl5pPr marL="2057400" indent="-228600" latinLnBrk="1">
              <a:buFont typeface="Wingdings" panose="05000000000000000000" pitchFamily="2" charset="2"/>
              <a:buChar char="§"/>
              <a:defRPr kumimoji="1" sz="16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sz="16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sz="16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sz="16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sz="16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9pPr>
          </a:lstStyle>
          <a:p>
            <a:pPr algn="ctr" latinLnBrk="0">
              <a:buClrTx/>
              <a:buFontTx/>
              <a:buNone/>
            </a:pPr>
            <a:r>
              <a:rPr lang="en-US" altLang="ko-KR" sz="2400" dirty="0" smtClean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IETF 91, Honolulu, HI, November 13, </a:t>
            </a:r>
            <a:r>
              <a:rPr lang="en-US" altLang="ko-KR" sz="24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2014</a:t>
            </a:r>
            <a:endParaRPr lang="ko-KR" altLang="en-US" sz="2400" dirty="0">
              <a:solidFill>
                <a:srgbClr val="0000F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5613" y="188913"/>
            <a:ext cx="8612187" cy="849312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Objectives</a:t>
            </a:r>
            <a:endParaRPr dirty="0"/>
          </a:p>
        </p:txBody>
      </p:sp>
      <p:sp>
        <p:nvSpPr>
          <p:cNvPr id="22531" name="내용 개체 틀 2"/>
          <p:cNvSpPr>
            <a:spLocks noGrp="1"/>
          </p:cNvSpPr>
          <p:nvPr>
            <p:ph idx="4294967295"/>
          </p:nvPr>
        </p:nvSpPr>
        <p:spPr>
          <a:xfrm>
            <a:off x="152400" y="1071959"/>
            <a:ext cx="8915400" cy="5453385"/>
          </a:xfrm>
        </p:spPr>
        <p:txBody>
          <a:bodyPr/>
          <a:lstStyle/>
          <a:p>
            <a:r>
              <a:rPr lang="en-US" altLang="ko-KR" dirty="0"/>
              <a:t>Prompt reaction to new network </a:t>
            </a:r>
            <a:r>
              <a:rPr lang="en-US" altLang="ko-KR" dirty="0" smtClean="0"/>
              <a:t>attacks</a:t>
            </a:r>
          </a:p>
          <a:p>
            <a:pPr lvl="1"/>
            <a:r>
              <a:rPr lang="en-US" altLang="ko-KR" sz="2000" dirty="0"/>
              <a:t>SDN-based security services allow private networks to defend themselves against new sophisticated network attacks.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Autonomous </a:t>
            </a:r>
            <a:r>
              <a:rPr lang="en-US" altLang="ko-KR" dirty="0"/>
              <a:t>defense from network attacks</a:t>
            </a:r>
          </a:p>
          <a:p>
            <a:pPr lvl="1"/>
            <a:r>
              <a:rPr lang="en-US" altLang="ko-KR" sz="2000" dirty="0"/>
              <a:t>SDN-based security services identify the category of network attack (e.g., worms and </a:t>
            </a:r>
            <a:r>
              <a:rPr lang="en-US" altLang="ko-KR" sz="2000" dirty="0" err="1"/>
              <a:t>DDoS</a:t>
            </a:r>
            <a:r>
              <a:rPr lang="en-US" altLang="ko-KR" sz="2000" dirty="0"/>
              <a:t> attacks</a:t>
            </a:r>
            <a:r>
              <a:rPr lang="en-US" altLang="ko-KR" sz="2000" dirty="0" smtClean="0"/>
              <a:t>).</a:t>
            </a:r>
          </a:p>
          <a:p>
            <a:pPr lvl="1"/>
            <a:r>
              <a:rPr lang="en-US" altLang="ko-KR" sz="2000" dirty="0" smtClean="0"/>
              <a:t>They take </a:t>
            </a:r>
            <a:r>
              <a:rPr lang="en-US" altLang="ko-KR" sz="2000" dirty="0"/>
              <a:t>counteraction for the defense without the intervention of network administrators.</a:t>
            </a:r>
            <a:endParaRPr lang="en-US" altLang="ko-KR" sz="2000" dirty="0" smtClean="0"/>
          </a:p>
          <a:p>
            <a:endParaRPr lang="en-US" altLang="ko-KR" dirty="0"/>
          </a:p>
          <a:p>
            <a:r>
              <a:rPr lang="en-US" altLang="ko-KR" dirty="0"/>
              <a:t>Network-load-aware resource </a:t>
            </a:r>
            <a:r>
              <a:rPr lang="en-US" altLang="ko-KR" dirty="0" smtClean="0"/>
              <a:t>allocation</a:t>
            </a:r>
          </a:p>
          <a:p>
            <a:pPr lvl="1"/>
            <a:r>
              <a:rPr lang="en-US" altLang="ko-KR" sz="2000" dirty="0"/>
              <a:t>SDN-based security services measure the overhead of resources for security </a:t>
            </a:r>
            <a:r>
              <a:rPr lang="en-US" altLang="ko-KR" sz="2000" dirty="0" smtClean="0"/>
              <a:t>services.</a:t>
            </a:r>
          </a:p>
          <a:p>
            <a:pPr lvl="1"/>
            <a:r>
              <a:rPr lang="en-US" altLang="ko-KR" sz="2000" dirty="0" smtClean="0"/>
              <a:t>They dynamically </a:t>
            </a:r>
            <a:r>
              <a:rPr lang="en-US" altLang="ko-KR" sz="2000" dirty="0"/>
              <a:t>select resources considering load balance for the maximum network performance.</a:t>
            </a:r>
            <a:endParaRPr lang="en-US" altLang="ko-KR" sz="2000" dirty="0" smtClean="0"/>
          </a:p>
          <a:p>
            <a:pPr lvl="1"/>
            <a:endParaRPr lang="en-US" altLang="ko-KR" sz="2000" dirty="0" smtClean="0"/>
          </a:p>
          <a:p>
            <a:pPr lvl="1"/>
            <a:endParaRPr lang="en-US" altLang="ko-KR" sz="2000" dirty="0" smtClean="0"/>
          </a:p>
          <a:p>
            <a:endParaRPr lang="ko-KR" altLang="en-US" dirty="0" smtClean="0"/>
          </a:p>
        </p:txBody>
      </p:sp>
      <p:sp>
        <p:nvSpPr>
          <p:cNvPr id="22532" name="슬라이드 번호 개체 틀 3"/>
          <p:cNvSpPr>
            <a:spLocks noGrp="1"/>
          </p:cNvSpPr>
          <p:nvPr>
            <p:ph type="sldNum" sz="quarter" idx="12"/>
          </p:nvPr>
        </p:nvSpPr>
        <p:spPr bwMode="auto">
          <a:xfrm>
            <a:off x="690245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1">
              <a:buClr>
                <a:srgbClr val="C40000"/>
              </a:buClr>
              <a:buFont typeface="Wingdings" panose="05000000000000000000" pitchFamily="2" charset="2"/>
              <a:buChar char="v"/>
              <a:defRPr kumimoji="1" sz="2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  <a:lvl2pPr marL="742950" indent="-285750" latinLnBrk="1">
              <a:buFont typeface="HY헤드라인M" panose="02030600000101010101" pitchFamily="18" charset="-127"/>
              <a:buChar char="-"/>
              <a:defRPr kumimoji="1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2pPr>
            <a:lvl3pPr marL="1143000" indent="-228600" latinLnBrk="1"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3pPr>
            <a:lvl4pPr marL="1600200" indent="-228600" latinLnBrk="1">
              <a:buFont typeface="Wingdings" panose="05000000000000000000" pitchFamily="2" charset="2"/>
              <a:buChar char="Ø"/>
              <a:defRPr kumimoji="1" sz="16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4pPr>
            <a:lvl5pPr marL="2057400" indent="-228600" latinLnBrk="1">
              <a:buFont typeface="Wingdings" panose="05000000000000000000" pitchFamily="2" charset="2"/>
              <a:buChar char="§"/>
              <a:defRPr kumimoji="1" sz="16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sz="16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sz="16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sz="16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sz="16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9pPr>
          </a:lstStyle>
          <a:p>
            <a:pPr latinLnBrk="0">
              <a:buClrTx/>
              <a:buFontTx/>
              <a:buNone/>
            </a:pPr>
            <a:fld id="{FBB3E886-C8A8-4A31-8B7F-94DFC82AE5A5}" type="slidenum">
              <a:rPr lang="ko-KR" altLang="en-US" sz="1800" smtClean="0">
                <a:latin typeface="굴림" panose="020B0600000101010101" pitchFamily="50" charset="-127"/>
                <a:ea typeface="굴림" panose="020B0600000101010101" pitchFamily="50" charset="-127"/>
              </a:rPr>
              <a:pPr latinLnBrk="0">
                <a:buClrTx/>
                <a:buFontTx/>
                <a:buNone/>
              </a:pPr>
              <a:t>10</a:t>
            </a:fld>
            <a:endParaRPr lang="ko-KR" altLang="en-US" sz="1800" smtClean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21080605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5613" y="44624"/>
            <a:ext cx="8688387" cy="1151855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Requirements</a:t>
            </a:r>
            <a:endParaRPr dirty="0"/>
          </a:p>
        </p:txBody>
      </p:sp>
      <p:sp>
        <p:nvSpPr>
          <p:cNvPr id="22531" name="내용 개체 틀 2"/>
          <p:cNvSpPr>
            <a:spLocks noGrp="1"/>
          </p:cNvSpPr>
          <p:nvPr>
            <p:ph idx="4294967295"/>
          </p:nvPr>
        </p:nvSpPr>
        <p:spPr>
          <a:xfrm>
            <a:off x="0" y="1368152"/>
            <a:ext cx="9108504" cy="5229200"/>
          </a:xfrm>
        </p:spPr>
        <p:txBody>
          <a:bodyPr/>
          <a:lstStyle/>
          <a:p>
            <a:r>
              <a:rPr lang="en-US" altLang="ko-KR" sz="2400" dirty="0" smtClean="0"/>
              <a:t>The support of the </a:t>
            </a:r>
            <a:r>
              <a:rPr lang="en-US" altLang="ko-KR" sz="2400" dirty="0" smtClean="0">
                <a:solidFill>
                  <a:srgbClr val="0000FF"/>
                </a:solidFill>
              </a:rPr>
              <a:t>programmability </a:t>
            </a:r>
            <a:r>
              <a:rPr lang="en-US" altLang="ko-KR" sz="2400" dirty="0">
                <a:solidFill>
                  <a:srgbClr val="0000FF"/>
                </a:solidFill>
              </a:rPr>
              <a:t>of network resources</a:t>
            </a:r>
            <a:r>
              <a:rPr lang="en-US" altLang="ko-KR" sz="2400" dirty="0"/>
              <a:t> to mitigate network attacks</a:t>
            </a:r>
            <a:r>
              <a:rPr lang="en-US" altLang="ko-KR" sz="2400" dirty="0" smtClean="0"/>
              <a:t>.</a:t>
            </a:r>
          </a:p>
          <a:p>
            <a:endParaRPr lang="en-US" altLang="ko-KR" sz="2400" dirty="0"/>
          </a:p>
          <a:p>
            <a:r>
              <a:rPr lang="en-US" altLang="ko-KR" sz="2400" dirty="0" smtClean="0"/>
              <a:t>The support of an </a:t>
            </a:r>
            <a:r>
              <a:rPr lang="en-US" altLang="ko-KR" sz="2400" dirty="0" smtClean="0">
                <a:solidFill>
                  <a:srgbClr val="0000FF"/>
                </a:solidFill>
              </a:rPr>
              <a:t>application interface</a:t>
            </a:r>
            <a:r>
              <a:rPr lang="en-US" altLang="ko-KR" sz="2400" dirty="0" smtClean="0"/>
              <a:t> </a:t>
            </a:r>
            <a:r>
              <a:rPr lang="en-US" altLang="ko-KR" sz="2400" dirty="0"/>
              <a:t>allowing the management of </a:t>
            </a:r>
            <a:r>
              <a:rPr lang="en-US" altLang="ko-KR" sz="2400" dirty="0">
                <a:solidFill>
                  <a:srgbClr val="0000FF"/>
                </a:solidFill>
              </a:rPr>
              <a:t>access control policies</a:t>
            </a:r>
            <a:r>
              <a:rPr lang="en-US" altLang="ko-KR" sz="2400" dirty="0"/>
              <a:t> in </a:t>
            </a:r>
            <a:r>
              <a:rPr lang="en-US" altLang="ko-KR" sz="2400" dirty="0" smtClean="0"/>
              <a:t>an autonomous </a:t>
            </a:r>
            <a:r>
              <a:rPr lang="en-US" altLang="ko-KR" sz="2400" dirty="0"/>
              <a:t>and prompt manner</a:t>
            </a:r>
            <a:r>
              <a:rPr lang="en-US" altLang="ko-KR" sz="2400" dirty="0" smtClean="0"/>
              <a:t>.</a:t>
            </a:r>
          </a:p>
          <a:p>
            <a:endParaRPr lang="en-US" altLang="ko-KR" sz="2400" dirty="0"/>
          </a:p>
          <a:p>
            <a:r>
              <a:rPr lang="en-US" altLang="ko-KR" sz="2400" dirty="0" smtClean="0"/>
              <a:t>The support of a </a:t>
            </a:r>
            <a:r>
              <a:rPr lang="en-US" altLang="ko-KR" sz="2400" dirty="0" smtClean="0">
                <a:solidFill>
                  <a:srgbClr val="0000FF"/>
                </a:solidFill>
              </a:rPr>
              <a:t>resource-control interface</a:t>
            </a:r>
            <a:r>
              <a:rPr lang="en-US" altLang="ko-KR" sz="2400" dirty="0" smtClean="0"/>
              <a:t> </a:t>
            </a:r>
            <a:r>
              <a:rPr lang="en-US" altLang="ko-KR" sz="2400" dirty="0"/>
              <a:t>for control of network resources to </a:t>
            </a:r>
            <a:r>
              <a:rPr lang="en-US" altLang="ko-KR" sz="2400" dirty="0" smtClean="0"/>
              <a:t>mitigate network </a:t>
            </a:r>
            <a:r>
              <a:rPr lang="en-US" altLang="ko-KR" sz="2400" dirty="0"/>
              <a:t>attacks</a:t>
            </a:r>
            <a:r>
              <a:rPr lang="en-US" altLang="ko-KR" sz="2400" dirty="0" smtClean="0"/>
              <a:t>.</a:t>
            </a:r>
          </a:p>
          <a:p>
            <a:endParaRPr lang="en-US" altLang="ko-KR" sz="2400" dirty="0"/>
          </a:p>
          <a:p>
            <a:r>
              <a:rPr lang="en-US" altLang="ko-KR" sz="2400" dirty="0"/>
              <a:t>The support of </a:t>
            </a:r>
            <a:r>
              <a:rPr lang="en-US" altLang="ko-KR" sz="2400" dirty="0" smtClean="0">
                <a:solidFill>
                  <a:srgbClr val="0000FF"/>
                </a:solidFill>
              </a:rPr>
              <a:t>logically centralized </a:t>
            </a:r>
            <a:r>
              <a:rPr lang="en-US" altLang="ko-KR" sz="2400" dirty="0">
                <a:solidFill>
                  <a:srgbClr val="0000FF"/>
                </a:solidFill>
              </a:rPr>
              <a:t>control of network resources</a:t>
            </a:r>
            <a:r>
              <a:rPr lang="en-US" altLang="ko-KR" sz="2400" dirty="0"/>
              <a:t> to mitigate </a:t>
            </a:r>
            <a:r>
              <a:rPr lang="en-US" altLang="ko-KR" sz="2400" dirty="0" smtClean="0"/>
              <a:t>network attacks</a:t>
            </a:r>
            <a:r>
              <a:rPr lang="en-US" altLang="ko-KR" sz="2400" dirty="0"/>
              <a:t>.</a:t>
            </a:r>
            <a:endParaRPr lang="en-US" altLang="ko-KR" sz="2400" dirty="0" smtClean="0"/>
          </a:p>
          <a:p>
            <a:pPr lvl="1"/>
            <a:endParaRPr lang="en-US" altLang="ko-KR" sz="2000" dirty="0" smtClean="0"/>
          </a:p>
          <a:p>
            <a:pPr lvl="1"/>
            <a:endParaRPr lang="en-US" altLang="ko-KR" sz="2000" dirty="0" smtClean="0"/>
          </a:p>
          <a:p>
            <a:endParaRPr lang="ko-KR" altLang="en-US" dirty="0" smtClean="0"/>
          </a:p>
        </p:txBody>
      </p:sp>
      <p:sp>
        <p:nvSpPr>
          <p:cNvPr id="22532" name="슬라이드 번호 개체 틀 3"/>
          <p:cNvSpPr>
            <a:spLocks noGrp="1"/>
          </p:cNvSpPr>
          <p:nvPr>
            <p:ph type="sldNum" sz="quarter" idx="12"/>
          </p:nvPr>
        </p:nvSpPr>
        <p:spPr bwMode="auto">
          <a:xfrm>
            <a:off x="690245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1">
              <a:buClr>
                <a:srgbClr val="C40000"/>
              </a:buClr>
              <a:buFont typeface="Wingdings" panose="05000000000000000000" pitchFamily="2" charset="2"/>
              <a:buChar char="v"/>
              <a:defRPr kumimoji="1" sz="2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  <a:lvl2pPr marL="742950" indent="-285750" latinLnBrk="1">
              <a:buFont typeface="HY헤드라인M" panose="02030600000101010101" pitchFamily="18" charset="-127"/>
              <a:buChar char="-"/>
              <a:defRPr kumimoji="1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2pPr>
            <a:lvl3pPr marL="1143000" indent="-228600" latinLnBrk="1"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3pPr>
            <a:lvl4pPr marL="1600200" indent="-228600" latinLnBrk="1">
              <a:buFont typeface="Wingdings" panose="05000000000000000000" pitchFamily="2" charset="2"/>
              <a:buChar char="Ø"/>
              <a:defRPr kumimoji="1" sz="16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4pPr>
            <a:lvl5pPr marL="2057400" indent="-228600" latinLnBrk="1">
              <a:buFont typeface="Wingdings" panose="05000000000000000000" pitchFamily="2" charset="2"/>
              <a:buChar char="§"/>
              <a:defRPr kumimoji="1" sz="16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sz="16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sz="16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sz="16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sz="16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9pPr>
          </a:lstStyle>
          <a:p>
            <a:pPr latinLnBrk="0">
              <a:buClrTx/>
              <a:buFontTx/>
              <a:buNone/>
            </a:pPr>
            <a:fld id="{FBB3E886-C8A8-4A31-8B7F-94DFC82AE5A5}" type="slidenum">
              <a:rPr lang="ko-KR" altLang="en-US" sz="1800" smtClean="0">
                <a:latin typeface="굴림" panose="020B0600000101010101" pitchFamily="50" charset="-127"/>
                <a:ea typeface="굴림" panose="020B0600000101010101" pitchFamily="50" charset="-127"/>
              </a:rPr>
              <a:pPr latinLnBrk="0">
                <a:buClrTx/>
                <a:buFontTx/>
                <a:buNone/>
              </a:pPr>
              <a:t>11</a:t>
            </a:fld>
            <a:endParaRPr lang="ko-KR" altLang="en-US" sz="1800" smtClean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54416486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5613" y="188913"/>
            <a:ext cx="8612187" cy="849312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Use Cases</a:t>
            </a:r>
            <a:endParaRPr dirty="0"/>
          </a:p>
        </p:txBody>
      </p:sp>
      <p:sp>
        <p:nvSpPr>
          <p:cNvPr id="22531" name="내용 개체 틀 2"/>
          <p:cNvSpPr>
            <a:spLocks noGrp="1"/>
          </p:cNvSpPr>
          <p:nvPr>
            <p:ph idx="4294967295"/>
          </p:nvPr>
        </p:nvSpPr>
        <p:spPr>
          <a:xfrm>
            <a:off x="152400" y="1215975"/>
            <a:ext cx="8915400" cy="5453385"/>
          </a:xfrm>
        </p:spPr>
        <p:txBody>
          <a:bodyPr/>
          <a:lstStyle/>
          <a:p>
            <a:r>
              <a:rPr lang="en-US" altLang="ko-KR" dirty="0"/>
              <a:t>Centralized </a:t>
            </a:r>
            <a:r>
              <a:rPr lang="en-US" altLang="ko-KR" dirty="0" smtClean="0"/>
              <a:t>Firewall System</a:t>
            </a:r>
          </a:p>
          <a:p>
            <a:pPr lvl="1"/>
            <a:r>
              <a:rPr lang="en-US" altLang="ko-KR" sz="2200" dirty="0" smtClean="0"/>
              <a:t>This is for malware packets.</a:t>
            </a:r>
            <a:endParaRPr lang="en-US" altLang="ko-KR" sz="2200" dirty="0"/>
          </a:p>
          <a:p>
            <a:endParaRPr lang="en-US" altLang="ko-KR" dirty="0" smtClean="0"/>
          </a:p>
          <a:p>
            <a:r>
              <a:rPr lang="en-US" altLang="ko-KR" dirty="0" smtClean="0"/>
              <a:t>Centralized </a:t>
            </a:r>
            <a:r>
              <a:rPr lang="en-US" altLang="ko-KR" dirty="0" err="1" smtClean="0"/>
              <a:t>DDoS</a:t>
            </a:r>
            <a:r>
              <a:rPr lang="en-US" altLang="ko-KR" dirty="0" smtClean="0"/>
              <a:t>-Attack </a:t>
            </a:r>
            <a:r>
              <a:rPr lang="en-US" altLang="ko-KR" dirty="0" err="1" smtClean="0"/>
              <a:t>Mitigator</a:t>
            </a:r>
            <a:endParaRPr lang="en-US" altLang="ko-KR" dirty="0"/>
          </a:p>
          <a:p>
            <a:pPr lvl="1"/>
            <a:r>
              <a:rPr lang="en-US" altLang="ko-KR" sz="2200" dirty="0" smtClean="0"/>
              <a:t>This is for </a:t>
            </a:r>
            <a:r>
              <a:rPr lang="en-US" altLang="ko-KR" sz="2200" dirty="0" err="1" smtClean="0"/>
              <a:t>DDoS</a:t>
            </a:r>
            <a:r>
              <a:rPr lang="en-US" altLang="ko-KR" sz="2200" dirty="0" smtClean="0"/>
              <a:t>-attack packets.</a:t>
            </a:r>
          </a:p>
          <a:p>
            <a:endParaRPr lang="en-US" altLang="ko-KR" dirty="0"/>
          </a:p>
          <a:p>
            <a:pPr lvl="1"/>
            <a:endParaRPr lang="en-US" altLang="ko-KR" sz="2000" dirty="0" smtClean="0"/>
          </a:p>
          <a:p>
            <a:pPr lvl="1"/>
            <a:endParaRPr lang="en-US" altLang="ko-KR" sz="2000" dirty="0" smtClean="0"/>
          </a:p>
          <a:p>
            <a:endParaRPr lang="ko-KR" altLang="en-US" dirty="0" smtClean="0"/>
          </a:p>
        </p:txBody>
      </p:sp>
      <p:sp>
        <p:nvSpPr>
          <p:cNvPr id="22532" name="슬라이드 번호 개체 틀 3"/>
          <p:cNvSpPr>
            <a:spLocks noGrp="1"/>
          </p:cNvSpPr>
          <p:nvPr>
            <p:ph type="sldNum" sz="quarter" idx="12"/>
          </p:nvPr>
        </p:nvSpPr>
        <p:spPr bwMode="auto">
          <a:xfrm>
            <a:off x="690245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1">
              <a:buClr>
                <a:srgbClr val="C40000"/>
              </a:buClr>
              <a:buFont typeface="Wingdings" panose="05000000000000000000" pitchFamily="2" charset="2"/>
              <a:buChar char="v"/>
              <a:defRPr kumimoji="1" sz="2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  <a:lvl2pPr marL="742950" indent="-285750" latinLnBrk="1">
              <a:buFont typeface="HY헤드라인M" panose="02030600000101010101" pitchFamily="18" charset="-127"/>
              <a:buChar char="-"/>
              <a:defRPr kumimoji="1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2pPr>
            <a:lvl3pPr marL="1143000" indent="-228600" latinLnBrk="1"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3pPr>
            <a:lvl4pPr marL="1600200" indent="-228600" latinLnBrk="1">
              <a:buFont typeface="Wingdings" panose="05000000000000000000" pitchFamily="2" charset="2"/>
              <a:buChar char="Ø"/>
              <a:defRPr kumimoji="1" sz="16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4pPr>
            <a:lvl5pPr marL="2057400" indent="-228600" latinLnBrk="1">
              <a:buFont typeface="Wingdings" panose="05000000000000000000" pitchFamily="2" charset="2"/>
              <a:buChar char="§"/>
              <a:defRPr kumimoji="1" sz="16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sz="16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sz="16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sz="16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sz="16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9pPr>
          </a:lstStyle>
          <a:p>
            <a:pPr latinLnBrk="0">
              <a:buClrTx/>
              <a:buFontTx/>
              <a:buNone/>
            </a:pPr>
            <a:fld id="{FBB3E886-C8A8-4A31-8B7F-94DFC82AE5A5}" type="slidenum">
              <a:rPr lang="ko-KR" altLang="en-US" sz="1800" smtClean="0">
                <a:latin typeface="굴림" panose="020B0600000101010101" pitchFamily="50" charset="-127"/>
                <a:ea typeface="굴림" panose="020B0600000101010101" pitchFamily="50" charset="-127"/>
              </a:rPr>
              <a:pPr latinLnBrk="0">
                <a:buClrTx/>
                <a:buFontTx/>
                <a:buNone/>
              </a:pPr>
              <a:t>12</a:t>
            </a:fld>
            <a:endParaRPr lang="ko-KR" altLang="en-US" sz="1800" smtClean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99800122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Centralized Firewall </a:t>
            </a:r>
            <a:r>
              <a:rPr lang="en-US" altLang="ko-KR" dirty="0" smtClean="0"/>
              <a:t>System (1/2)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06B51D-2562-49C4-9911-4C79EE30A032}" type="slidenum">
              <a:rPr lang="ko-KR" altLang="en-US" smtClean="0"/>
              <a:pPr>
                <a:defRPr/>
              </a:pPr>
              <a:t>13</a:t>
            </a:fld>
            <a:endParaRPr lang="ko-KR" altLang="en-US" dirty="0"/>
          </a:p>
        </p:txBody>
      </p:sp>
      <p:sp>
        <p:nvSpPr>
          <p:cNvPr id="6" name="Rectangle 26"/>
          <p:cNvSpPr/>
          <p:nvPr/>
        </p:nvSpPr>
        <p:spPr bwMode="auto">
          <a:xfrm>
            <a:off x="2843808" y="1208544"/>
            <a:ext cx="3502216" cy="428223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1pPr>
            <a:lvl2pPr marL="455500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2pPr>
            <a:lvl3pPr marL="912587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3pPr>
            <a:lvl4pPr marL="1369673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4pPr>
            <a:lvl5pPr marL="1826760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5pPr>
            <a:lvl6pPr marL="2285434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6pPr>
            <a:lvl7pPr marL="2742520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7pPr>
            <a:lvl8pPr marL="3199606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8pPr>
            <a:lvl9pPr marL="3656694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defTabSz="11845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00FF"/>
                </a:solidFill>
                <a:latin typeface="+mn-lt"/>
                <a:cs typeface="Arial" pitchFamily="34" charset="0"/>
              </a:rPr>
              <a:t>Firewall</a:t>
            </a:r>
          </a:p>
        </p:txBody>
      </p:sp>
      <p:sp>
        <p:nvSpPr>
          <p:cNvPr id="7" name="Rounded Rectangle 25"/>
          <p:cNvSpPr/>
          <p:nvPr/>
        </p:nvSpPr>
        <p:spPr bwMode="auto">
          <a:xfrm>
            <a:off x="2123728" y="2121659"/>
            <a:ext cx="4958927" cy="739244"/>
          </a:xfrm>
          <a:prstGeom prst="roundRect">
            <a:avLst/>
          </a:prstGeom>
          <a:solidFill>
            <a:srgbClr val="FF9900"/>
          </a:solidFill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bIns="0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1pPr>
            <a:lvl2pPr marL="455500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2pPr>
            <a:lvl3pPr marL="912587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3pPr>
            <a:lvl4pPr marL="1369673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4pPr>
            <a:lvl5pPr marL="1826760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5pPr>
            <a:lvl6pPr marL="2285434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6pPr>
            <a:lvl7pPr marL="2742520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7pPr>
            <a:lvl8pPr marL="3199606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8pPr>
            <a:lvl9pPr marL="3656694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defTabSz="15793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0" kern="0" dirty="0">
              <a:solidFill>
                <a:sysClr val="window" lastClr="FFFFFF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Rectangle 44"/>
          <p:cNvSpPr/>
          <p:nvPr/>
        </p:nvSpPr>
        <p:spPr>
          <a:xfrm>
            <a:off x="3419872" y="2255222"/>
            <a:ext cx="2313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5793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SDN Controller</a:t>
            </a:r>
            <a:endParaRPr lang="en-US" sz="2400" kern="0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65" y="2210777"/>
            <a:ext cx="820375" cy="578118"/>
          </a:xfrm>
          <a:prstGeom prst="rect">
            <a:avLst/>
          </a:prstGeom>
        </p:spPr>
      </p:pic>
      <p:cxnSp>
        <p:nvCxnSpPr>
          <p:cNvPr id="10" name="Straight Arrow Connector 38"/>
          <p:cNvCxnSpPr/>
          <p:nvPr/>
        </p:nvCxnSpPr>
        <p:spPr>
          <a:xfrm flipH="1" flipV="1">
            <a:off x="3234532" y="2907659"/>
            <a:ext cx="2" cy="1529430"/>
          </a:xfrm>
          <a:prstGeom prst="straightConnector1">
            <a:avLst/>
          </a:prstGeom>
          <a:ln w="38100">
            <a:solidFill>
              <a:srgbClr val="000082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1160" y="4415058"/>
            <a:ext cx="1053946" cy="707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30409" y="4415058"/>
            <a:ext cx="1053945" cy="707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8434" y="5648922"/>
            <a:ext cx="1056966" cy="707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15" name="Straight Connector 10"/>
          <p:cNvCxnSpPr/>
          <p:nvPr/>
        </p:nvCxnSpPr>
        <p:spPr bwMode="auto">
          <a:xfrm>
            <a:off x="3673170" y="4685111"/>
            <a:ext cx="1887439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1"/>
          <p:cNvCxnSpPr/>
          <p:nvPr/>
        </p:nvCxnSpPr>
        <p:spPr bwMode="auto">
          <a:xfrm>
            <a:off x="3174887" y="4950507"/>
            <a:ext cx="1099244" cy="782225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2"/>
          <p:cNvCxnSpPr/>
          <p:nvPr/>
        </p:nvCxnSpPr>
        <p:spPr bwMode="auto">
          <a:xfrm flipH="1">
            <a:off x="4986828" y="4955165"/>
            <a:ext cx="996566" cy="777566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21"/>
          <p:cNvSpPr txBox="1"/>
          <p:nvPr/>
        </p:nvSpPr>
        <p:spPr bwMode="auto">
          <a:xfrm>
            <a:off x="6584354" y="4472027"/>
            <a:ext cx="13014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+mj-lt"/>
              </a:rPr>
              <a:t>Switch</a:t>
            </a:r>
            <a:r>
              <a:rPr lang="en-US" sz="2000" baseline="-25000" dirty="0" smtClean="0">
                <a:latin typeface="+mj-lt"/>
              </a:rPr>
              <a:t>2</a:t>
            </a:r>
            <a:endParaRPr lang="en-US" sz="2000" baseline="-25000" dirty="0">
              <a:latin typeface="+mj-lt"/>
            </a:endParaRPr>
          </a:p>
        </p:txBody>
      </p:sp>
      <p:sp>
        <p:nvSpPr>
          <p:cNvPr id="19" name="TextBox 22"/>
          <p:cNvSpPr txBox="1"/>
          <p:nvPr/>
        </p:nvSpPr>
        <p:spPr bwMode="auto">
          <a:xfrm>
            <a:off x="3939801" y="6341258"/>
            <a:ext cx="14516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dirty="0" smtClean="0">
                <a:latin typeface="+mj-lt"/>
              </a:rPr>
              <a:t>Switch</a:t>
            </a:r>
            <a:r>
              <a:rPr lang="en-US" sz="2000" baseline="-25000" dirty="0" smtClean="0">
                <a:latin typeface="+mj-lt"/>
              </a:rPr>
              <a:t>3</a:t>
            </a:r>
            <a:endParaRPr lang="en-US" sz="2000" baseline="-25000" dirty="0">
              <a:latin typeface="+mj-lt"/>
            </a:endParaRPr>
          </a:p>
        </p:txBody>
      </p:sp>
      <p:sp>
        <p:nvSpPr>
          <p:cNvPr id="20" name="TextBox 36"/>
          <p:cNvSpPr txBox="1"/>
          <p:nvPr/>
        </p:nvSpPr>
        <p:spPr bwMode="auto">
          <a:xfrm>
            <a:off x="1631422" y="4472027"/>
            <a:ext cx="11879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dirty="0" smtClean="0">
                <a:latin typeface="+mj-lt"/>
              </a:rPr>
              <a:t>Switch</a:t>
            </a:r>
            <a:r>
              <a:rPr lang="en-US" sz="2000" baseline="-25000" dirty="0" smtClean="0">
                <a:latin typeface="+mj-lt"/>
              </a:rPr>
              <a:t>1</a:t>
            </a:r>
            <a:endParaRPr lang="en-US" sz="2000" baseline="-25000" dirty="0">
              <a:latin typeface="+mj-lt"/>
            </a:endParaRPr>
          </a:p>
        </p:txBody>
      </p:sp>
      <p:sp>
        <p:nvSpPr>
          <p:cNvPr id="23" name="Rectangle 42"/>
          <p:cNvSpPr/>
          <p:nvPr/>
        </p:nvSpPr>
        <p:spPr>
          <a:xfrm>
            <a:off x="841553" y="5479526"/>
            <a:ext cx="1636179" cy="277235"/>
          </a:xfrm>
          <a:prstGeom prst="rect">
            <a:avLst/>
          </a:prstGeom>
        </p:spPr>
        <p:txBody>
          <a:bodyPr wrap="none" lIns="30715" tIns="15357" rIns="30715" bIns="15357">
            <a:spAutoFit/>
          </a:bodyPr>
          <a:lstStyle/>
          <a:p>
            <a:pPr algn="ctr" defTabSz="157935">
              <a:defRPr/>
            </a:pPr>
            <a:r>
              <a:rPr lang="en-US" sz="1600" kern="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Malware packet</a:t>
            </a:r>
            <a:endParaRPr lang="en-US" sz="2000" kern="0" dirty="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24" name="Straight Arrow Connector 73"/>
          <p:cNvCxnSpPr/>
          <p:nvPr/>
        </p:nvCxnSpPr>
        <p:spPr>
          <a:xfrm>
            <a:off x="695974" y="5434670"/>
            <a:ext cx="2160196" cy="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124"/>
          <p:cNvSpPr>
            <a:spLocks noChangeArrowheads="1"/>
          </p:cNvSpPr>
          <p:nvPr/>
        </p:nvSpPr>
        <p:spPr bwMode="auto">
          <a:xfrm>
            <a:off x="2259947" y="5229200"/>
            <a:ext cx="236107" cy="138323"/>
          </a:xfrm>
          <a:prstGeom prst="rect">
            <a:avLst/>
          </a:prstGeom>
          <a:solidFill>
            <a:schemeClr val="tx2"/>
          </a:solidFill>
          <a:ln w="12700" algn="ctr">
            <a:solidFill>
              <a:srgbClr val="0E1E20"/>
            </a:solidFill>
            <a:round/>
            <a:headEnd/>
            <a:tailEnd type="triangle" w="lg" len="lg"/>
          </a:ln>
        </p:spPr>
        <p:txBody>
          <a:bodyPr lIns="30715" tIns="15357" rIns="30715" bIns="15357"/>
          <a:lstStyle/>
          <a:p>
            <a:pPr algn="ctr" defTabSz="307147" eaLnBrk="0" hangingPunct="0"/>
            <a:endParaRPr lang="en-US" sz="1800" b="1">
              <a:solidFill>
                <a:srgbClr val="0066CC"/>
              </a:solidFill>
            </a:endParaRPr>
          </a:p>
        </p:txBody>
      </p:sp>
      <p:pic>
        <p:nvPicPr>
          <p:cNvPr id="35" name="Picture 2" descr="http://windowsitpro.com/site-files/windowsitpro.com/files/uploads/2013/11/cisco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630" y="4291160"/>
            <a:ext cx="471075" cy="25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http://www.hitechreview.com/uploads/2012/10/HP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417" y="4313435"/>
            <a:ext cx="371389" cy="23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2" descr="http://www.s24.si/files/manufacturer/530f2a007b57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56" y="6300827"/>
            <a:ext cx="684672" cy="9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Straight Arrow Connector 38"/>
          <p:cNvCxnSpPr>
            <a:stCxn id="6" idx="2"/>
            <a:endCxn id="7" idx="0"/>
          </p:cNvCxnSpPr>
          <p:nvPr/>
        </p:nvCxnSpPr>
        <p:spPr>
          <a:xfrm>
            <a:off x="4594916" y="1636767"/>
            <a:ext cx="8276" cy="484892"/>
          </a:xfrm>
          <a:prstGeom prst="straightConnector1">
            <a:avLst/>
          </a:prstGeom>
          <a:ln w="38100">
            <a:solidFill>
              <a:srgbClr val="000082"/>
            </a:solidFill>
            <a:prstDash val="sysDot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모서리가 둥근 직사각형 21"/>
          <p:cNvSpPr/>
          <p:nvPr/>
        </p:nvSpPr>
        <p:spPr>
          <a:xfrm>
            <a:off x="3707904" y="3136419"/>
            <a:ext cx="5389159" cy="180474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prstDash val="sysDot"/>
          </a:ln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 smtClean="0">
                <a:latin typeface="+mn-lt"/>
              </a:rPr>
              <a:t>1. Switch</a:t>
            </a:r>
            <a:r>
              <a:rPr lang="en-US" altLang="ko-KR" sz="2000" b="1" baseline="-25000" dirty="0" smtClean="0">
                <a:latin typeface="+mn-lt"/>
              </a:rPr>
              <a:t>1</a:t>
            </a:r>
            <a:r>
              <a:rPr lang="en-US" altLang="ko-KR" sz="2000" b="1" dirty="0" smtClean="0">
                <a:latin typeface="+mn-lt"/>
              </a:rPr>
              <a:t> forwards an </a:t>
            </a:r>
            <a:r>
              <a:rPr lang="en-US" altLang="ko-KR" sz="2000" b="1" dirty="0" smtClean="0">
                <a:solidFill>
                  <a:srgbClr val="FF0000"/>
                </a:solidFill>
                <a:latin typeface="+mn-lt"/>
              </a:rPr>
              <a:t>unknown flow</a:t>
            </a:r>
            <a:r>
              <a:rPr lang="en-US" altLang="ko-K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altLang="ko-KR" sz="2000" b="1" dirty="0" smtClean="0">
                <a:solidFill>
                  <a:srgbClr val="FF0000"/>
                </a:solidFill>
                <a:latin typeface="+mn-lt"/>
              </a:rPr>
              <a:t>s   </a:t>
            </a:r>
            <a:br>
              <a:rPr lang="en-US" altLang="ko-KR" sz="2000" b="1" dirty="0" smtClean="0">
                <a:solidFill>
                  <a:srgbClr val="FF0000"/>
                </a:solidFill>
                <a:latin typeface="+mn-lt"/>
              </a:rPr>
            </a:br>
            <a:r>
              <a:rPr lang="en-US" altLang="ko-KR" sz="2000" b="1" dirty="0" smtClean="0">
                <a:solidFill>
                  <a:srgbClr val="FF0000"/>
                </a:solidFill>
                <a:latin typeface="+mn-lt"/>
              </a:rPr>
              <a:t>   packet</a:t>
            </a:r>
            <a:r>
              <a:rPr lang="en-US" altLang="ko-KR" sz="2000" b="1" dirty="0" smtClean="0">
                <a:latin typeface="+mn-lt"/>
              </a:rPr>
              <a:t> to Firewall via SDN Controller.</a:t>
            </a:r>
          </a:p>
          <a:p>
            <a:r>
              <a:rPr lang="en-US" altLang="ko-KR" sz="2000" b="1" dirty="0" smtClean="0">
                <a:latin typeface="+mn-lt"/>
              </a:rPr>
              <a:t>2. Firewall investigates the packet. </a:t>
            </a:r>
          </a:p>
          <a:p>
            <a:r>
              <a:rPr lang="en-US" altLang="ko-KR" sz="2000" b="1" dirty="0" smtClean="0">
                <a:latin typeface="+mn-lt"/>
              </a:rPr>
              <a:t>3. Firewall regards it as a </a:t>
            </a:r>
            <a:r>
              <a:rPr lang="en-US" altLang="ko-KR" sz="2000" b="1" dirty="0" smtClean="0">
                <a:solidFill>
                  <a:srgbClr val="FF0000"/>
                </a:solidFill>
                <a:latin typeface="+mn-lt"/>
              </a:rPr>
              <a:t>malware</a:t>
            </a:r>
            <a:br>
              <a:rPr lang="en-US" altLang="ko-KR" sz="2000" b="1" dirty="0" smtClean="0">
                <a:solidFill>
                  <a:srgbClr val="FF0000"/>
                </a:solidFill>
                <a:latin typeface="+mn-lt"/>
              </a:rPr>
            </a:br>
            <a:r>
              <a:rPr lang="en-US" altLang="ko-KR" sz="2000" b="1" dirty="0" smtClean="0">
                <a:solidFill>
                  <a:srgbClr val="FF0000"/>
                </a:solidFill>
                <a:latin typeface="+mn-lt"/>
              </a:rPr>
              <a:t>   packet</a:t>
            </a:r>
            <a:r>
              <a:rPr lang="en-US" altLang="ko-KR" sz="2000" b="1" dirty="0" smtClean="0">
                <a:latin typeface="+mn-lt"/>
              </a:rPr>
              <a:t> with </a:t>
            </a:r>
            <a:r>
              <a:rPr lang="en-US" altLang="ko-KR" sz="2000" b="1" dirty="0" smtClean="0">
                <a:solidFill>
                  <a:srgbClr val="FF0000"/>
                </a:solidFill>
                <a:latin typeface="+mn-lt"/>
              </a:rPr>
              <a:t>suspicious patterns</a:t>
            </a:r>
            <a:r>
              <a:rPr lang="en-US" altLang="ko-KR" sz="2000" b="1" dirty="0" smtClean="0">
                <a:latin typeface="+mn-lt"/>
              </a:rPr>
              <a:t>.</a:t>
            </a:r>
            <a:endParaRPr lang="en-US" altLang="ko-KR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296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Centralized Firewall System </a:t>
            </a:r>
            <a:r>
              <a:rPr lang="en-US" altLang="ko-KR" dirty="0" smtClean="0"/>
              <a:t>(2/2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06B51D-2562-49C4-9911-4C79EE30A032}" type="slidenum">
              <a:rPr lang="ko-KR" altLang="en-US" smtClean="0"/>
              <a:pPr>
                <a:defRPr/>
              </a:pPr>
              <a:t>14</a:t>
            </a:fld>
            <a:endParaRPr lang="ko-KR" altLang="en-US"/>
          </a:p>
        </p:txBody>
      </p:sp>
      <p:sp>
        <p:nvSpPr>
          <p:cNvPr id="6" name="Rectangle 26"/>
          <p:cNvSpPr/>
          <p:nvPr/>
        </p:nvSpPr>
        <p:spPr bwMode="auto">
          <a:xfrm>
            <a:off x="2843808" y="1200577"/>
            <a:ext cx="3502216" cy="428223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1pPr>
            <a:lvl2pPr marL="455500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2pPr>
            <a:lvl3pPr marL="912587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3pPr>
            <a:lvl4pPr marL="1369673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4pPr>
            <a:lvl5pPr marL="1826760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5pPr>
            <a:lvl6pPr marL="2285434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6pPr>
            <a:lvl7pPr marL="2742520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7pPr>
            <a:lvl8pPr marL="3199606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8pPr>
            <a:lvl9pPr marL="3656694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defTabSz="11845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00FF"/>
                </a:solidFill>
                <a:latin typeface="+mn-lt"/>
                <a:cs typeface="Arial" pitchFamily="34" charset="0"/>
              </a:rPr>
              <a:t>Firewall</a:t>
            </a:r>
          </a:p>
        </p:txBody>
      </p:sp>
      <p:sp>
        <p:nvSpPr>
          <p:cNvPr id="7" name="Rounded Rectangle 25"/>
          <p:cNvSpPr/>
          <p:nvPr/>
        </p:nvSpPr>
        <p:spPr bwMode="auto">
          <a:xfrm>
            <a:off x="2123728" y="2113692"/>
            <a:ext cx="4958927" cy="739244"/>
          </a:xfrm>
          <a:prstGeom prst="roundRect">
            <a:avLst/>
          </a:prstGeom>
          <a:solidFill>
            <a:srgbClr val="FF9900"/>
          </a:solidFill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bIns="0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1pPr>
            <a:lvl2pPr marL="455500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2pPr>
            <a:lvl3pPr marL="912587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3pPr>
            <a:lvl4pPr marL="1369673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4pPr>
            <a:lvl5pPr marL="1826760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5pPr>
            <a:lvl6pPr marL="2285434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6pPr>
            <a:lvl7pPr marL="2742520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7pPr>
            <a:lvl8pPr marL="3199606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8pPr>
            <a:lvl9pPr marL="3656694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defTabSz="15793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0" kern="0" dirty="0">
              <a:solidFill>
                <a:sysClr val="window" lastClr="FFFFFF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Rectangle 44"/>
          <p:cNvSpPr/>
          <p:nvPr/>
        </p:nvSpPr>
        <p:spPr>
          <a:xfrm>
            <a:off x="3419872" y="2247255"/>
            <a:ext cx="2313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5793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SDN Controller</a:t>
            </a:r>
            <a:endParaRPr lang="en-US" sz="2400" kern="0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65" y="2202810"/>
            <a:ext cx="820375" cy="578118"/>
          </a:xfrm>
          <a:prstGeom prst="rect">
            <a:avLst/>
          </a:prstGeom>
        </p:spPr>
      </p:pic>
      <p:cxnSp>
        <p:nvCxnSpPr>
          <p:cNvPr id="10" name="Straight Arrow Connector 38"/>
          <p:cNvCxnSpPr/>
          <p:nvPr/>
        </p:nvCxnSpPr>
        <p:spPr>
          <a:xfrm flipH="1">
            <a:off x="3172520" y="2852936"/>
            <a:ext cx="2367" cy="1554155"/>
          </a:xfrm>
          <a:prstGeom prst="straightConnector1">
            <a:avLst/>
          </a:prstGeom>
          <a:ln w="38100">
            <a:solidFill>
              <a:srgbClr val="000082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38"/>
          <p:cNvCxnSpPr/>
          <p:nvPr/>
        </p:nvCxnSpPr>
        <p:spPr>
          <a:xfrm>
            <a:off x="5983394" y="2852936"/>
            <a:ext cx="0" cy="1554155"/>
          </a:xfrm>
          <a:prstGeom prst="straightConnector1">
            <a:avLst/>
          </a:prstGeom>
          <a:ln w="38100">
            <a:solidFill>
              <a:srgbClr val="000082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1160" y="4407091"/>
            <a:ext cx="1053946" cy="707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30409" y="4407091"/>
            <a:ext cx="1053945" cy="707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8434" y="5640955"/>
            <a:ext cx="1056966" cy="707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15" name="Straight Connector 10"/>
          <p:cNvCxnSpPr/>
          <p:nvPr/>
        </p:nvCxnSpPr>
        <p:spPr bwMode="auto">
          <a:xfrm>
            <a:off x="3673170" y="4677144"/>
            <a:ext cx="1887439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1"/>
          <p:cNvCxnSpPr/>
          <p:nvPr/>
        </p:nvCxnSpPr>
        <p:spPr bwMode="auto">
          <a:xfrm>
            <a:off x="3174887" y="4942540"/>
            <a:ext cx="1099244" cy="782225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2"/>
          <p:cNvCxnSpPr/>
          <p:nvPr/>
        </p:nvCxnSpPr>
        <p:spPr bwMode="auto">
          <a:xfrm flipH="1">
            <a:off x="4986828" y="4947198"/>
            <a:ext cx="996566" cy="777566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21"/>
          <p:cNvSpPr txBox="1"/>
          <p:nvPr/>
        </p:nvSpPr>
        <p:spPr bwMode="auto">
          <a:xfrm>
            <a:off x="6584354" y="4464060"/>
            <a:ext cx="13014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+mj-lt"/>
              </a:rPr>
              <a:t>Switch</a:t>
            </a:r>
            <a:r>
              <a:rPr lang="en-US" sz="2000" baseline="-25000" dirty="0" smtClean="0">
                <a:latin typeface="+mj-lt"/>
              </a:rPr>
              <a:t>2</a:t>
            </a:r>
            <a:endParaRPr lang="en-US" sz="2000" baseline="-25000" dirty="0">
              <a:latin typeface="+mj-lt"/>
            </a:endParaRPr>
          </a:p>
        </p:txBody>
      </p:sp>
      <p:sp>
        <p:nvSpPr>
          <p:cNvPr id="19" name="TextBox 22"/>
          <p:cNvSpPr txBox="1"/>
          <p:nvPr/>
        </p:nvSpPr>
        <p:spPr bwMode="auto">
          <a:xfrm>
            <a:off x="3939801" y="6333291"/>
            <a:ext cx="14516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dirty="0" smtClean="0">
                <a:latin typeface="+mj-lt"/>
              </a:rPr>
              <a:t>Switch</a:t>
            </a:r>
            <a:r>
              <a:rPr lang="en-US" sz="2000" baseline="-25000" dirty="0" smtClean="0">
                <a:latin typeface="+mj-lt"/>
              </a:rPr>
              <a:t>3</a:t>
            </a:r>
            <a:endParaRPr lang="en-US" sz="2000" baseline="-25000" dirty="0">
              <a:latin typeface="+mj-lt"/>
            </a:endParaRPr>
          </a:p>
        </p:txBody>
      </p:sp>
      <p:sp>
        <p:nvSpPr>
          <p:cNvPr id="20" name="TextBox 36"/>
          <p:cNvSpPr txBox="1"/>
          <p:nvPr/>
        </p:nvSpPr>
        <p:spPr bwMode="auto">
          <a:xfrm>
            <a:off x="1631422" y="4464060"/>
            <a:ext cx="11879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dirty="0" smtClean="0">
                <a:latin typeface="+mj-lt"/>
              </a:rPr>
              <a:t>Switch</a:t>
            </a:r>
            <a:r>
              <a:rPr lang="en-US" sz="2000" baseline="-25000" dirty="0" smtClean="0">
                <a:latin typeface="+mj-lt"/>
              </a:rPr>
              <a:t>1</a:t>
            </a:r>
            <a:endParaRPr lang="en-US" sz="2000" baseline="-25000" dirty="0">
              <a:latin typeface="+mj-lt"/>
            </a:endParaRPr>
          </a:p>
        </p:txBody>
      </p:sp>
      <p:cxnSp>
        <p:nvCxnSpPr>
          <p:cNvPr id="21" name="Straight Arrow Connector 38"/>
          <p:cNvCxnSpPr/>
          <p:nvPr/>
        </p:nvCxnSpPr>
        <p:spPr>
          <a:xfrm flipH="1">
            <a:off x="4574789" y="2852936"/>
            <a:ext cx="10916" cy="2877208"/>
          </a:xfrm>
          <a:prstGeom prst="straightConnector1">
            <a:avLst/>
          </a:prstGeom>
          <a:ln w="38100">
            <a:solidFill>
              <a:srgbClr val="000082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모서리가 둥근 직사각형 21"/>
          <p:cNvSpPr/>
          <p:nvPr/>
        </p:nvSpPr>
        <p:spPr>
          <a:xfrm>
            <a:off x="2123728" y="3145959"/>
            <a:ext cx="4966983" cy="71508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prstDash val="sysDot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latin typeface="+mn-lt"/>
              </a:rPr>
              <a:t>Install </a:t>
            </a:r>
            <a:r>
              <a:rPr lang="en-US" altLang="ko-KR" sz="2000" b="1" dirty="0" smtClean="0">
                <a:latin typeface="+mn-lt"/>
              </a:rPr>
              <a:t>new rules </a:t>
            </a:r>
          </a:p>
          <a:p>
            <a:pPr algn="ctr"/>
            <a:r>
              <a:rPr lang="en-US" altLang="ko-KR" sz="1600" b="1" dirty="0" smtClean="0">
                <a:latin typeface="+mn-lt"/>
              </a:rPr>
              <a:t>(e.g., </a:t>
            </a:r>
            <a:r>
              <a:rPr lang="en-US" altLang="ko-KR" sz="1600" b="1" dirty="0" smtClean="0">
                <a:solidFill>
                  <a:schemeClr val="tx2"/>
                </a:solidFill>
                <a:latin typeface="+mn-lt"/>
              </a:rPr>
              <a:t>drop</a:t>
            </a:r>
            <a:r>
              <a:rPr lang="en-US" altLang="ko-KR" sz="1600" b="1" dirty="0" smtClean="0">
                <a:latin typeface="+mn-lt"/>
              </a:rPr>
              <a:t> </a:t>
            </a:r>
            <a:r>
              <a:rPr lang="en-US" altLang="ko-KR" sz="1600" b="1" dirty="0" smtClean="0">
                <a:solidFill>
                  <a:schemeClr val="tx2"/>
                </a:solidFill>
                <a:latin typeface="+mn-lt"/>
              </a:rPr>
              <a:t>packets </a:t>
            </a:r>
            <a:r>
              <a:rPr lang="en-US" altLang="ko-KR" sz="1600" b="1" dirty="0" smtClean="0">
                <a:latin typeface="+mn-lt"/>
              </a:rPr>
              <a:t>with </a:t>
            </a:r>
            <a:r>
              <a:rPr lang="en-US" altLang="ko-KR" sz="1600" b="1" dirty="0" smtClean="0">
                <a:solidFill>
                  <a:srgbClr val="FF0000"/>
                </a:solidFill>
                <a:latin typeface="+mn-lt"/>
              </a:rPr>
              <a:t>suspicious patterns</a:t>
            </a:r>
            <a:r>
              <a:rPr lang="en-US" altLang="ko-KR" sz="1600" b="1" dirty="0" smtClean="0">
                <a:latin typeface="+mn-lt"/>
              </a:rPr>
              <a:t>)</a:t>
            </a:r>
            <a:endParaRPr lang="en-US" altLang="ko-KR" sz="1600" b="1" dirty="0">
              <a:latin typeface="+mn-lt"/>
            </a:endParaRPr>
          </a:p>
        </p:txBody>
      </p:sp>
      <p:sp>
        <p:nvSpPr>
          <p:cNvPr id="23" name="Rectangle 42"/>
          <p:cNvSpPr/>
          <p:nvPr/>
        </p:nvSpPr>
        <p:spPr>
          <a:xfrm>
            <a:off x="758998" y="5471559"/>
            <a:ext cx="1801289" cy="277235"/>
          </a:xfrm>
          <a:prstGeom prst="rect">
            <a:avLst/>
          </a:prstGeom>
        </p:spPr>
        <p:txBody>
          <a:bodyPr wrap="none" lIns="30715" tIns="15357" rIns="30715" bIns="15357">
            <a:spAutoFit/>
          </a:bodyPr>
          <a:lstStyle/>
          <a:p>
            <a:pPr algn="ctr" defTabSz="157935">
              <a:defRPr/>
            </a:pPr>
            <a:r>
              <a:rPr lang="en-US" sz="1600" kern="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Incoming packets</a:t>
            </a:r>
            <a:endParaRPr lang="en-US" sz="2000" kern="0" dirty="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24" name="Straight Arrow Connector 73"/>
          <p:cNvCxnSpPr/>
          <p:nvPr/>
        </p:nvCxnSpPr>
        <p:spPr>
          <a:xfrm>
            <a:off x="695974" y="5426703"/>
            <a:ext cx="2160196" cy="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124"/>
          <p:cNvSpPr>
            <a:spLocks noChangeArrowheads="1"/>
          </p:cNvSpPr>
          <p:nvPr/>
        </p:nvSpPr>
        <p:spPr bwMode="auto">
          <a:xfrm>
            <a:off x="1200588" y="5229200"/>
            <a:ext cx="236107" cy="13832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algn="ctr">
            <a:solidFill>
              <a:srgbClr val="0E1E20"/>
            </a:solidFill>
            <a:round/>
            <a:headEnd/>
            <a:tailEnd type="triangle" w="lg" len="lg"/>
          </a:ln>
        </p:spPr>
        <p:txBody>
          <a:bodyPr lIns="30715" tIns="15357" rIns="30715" bIns="15357"/>
          <a:lstStyle/>
          <a:p>
            <a:pPr algn="ctr" defTabSz="307147" eaLnBrk="0" hangingPunct="0"/>
            <a:endParaRPr lang="en-US" sz="1800" b="1">
              <a:solidFill>
                <a:srgbClr val="0066CC"/>
              </a:solidFill>
            </a:endParaRPr>
          </a:p>
        </p:txBody>
      </p:sp>
      <p:sp>
        <p:nvSpPr>
          <p:cNvPr id="26" name="Rectangle 124"/>
          <p:cNvSpPr>
            <a:spLocks noChangeArrowheads="1"/>
          </p:cNvSpPr>
          <p:nvPr/>
        </p:nvSpPr>
        <p:spPr bwMode="auto">
          <a:xfrm>
            <a:off x="838200" y="5229200"/>
            <a:ext cx="236107" cy="13832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algn="ctr">
            <a:solidFill>
              <a:srgbClr val="0E1E20"/>
            </a:solidFill>
            <a:round/>
            <a:headEnd/>
            <a:tailEnd type="triangle" w="lg" len="lg"/>
          </a:ln>
        </p:spPr>
        <p:txBody>
          <a:bodyPr lIns="30715" tIns="15357" rIns="30715" bIns="15357"/>
          <a:lstStyle/>
          <a:p>
            <a:pPr algn="ctr" defTabSz="307147" eaLnBrk="0" hangingPunct="0"/>
            <a:endParaRPr lang="en-US" sz="1800" b="1">
              <a:solidFill>
                <a:srgbClr val="0066CC"/>
              </a:solidFill>
            </a:endParaRPr>
          </a:p>
        </p:txBody>
      </p:sp>
      <p:sp>
        <p:nvSpPr>
          <p:cNvPr id="27" name="Rectangle 124"/>
          <p:cNvSpPr>
            <a:spLocks noChangeArrowheads="1"/>
          </p:cNvSpPr>
          <p:nvPr/>
        </p:nvSpPr>
        <p:spPr bwMode="auto">
          <a:xfrm>
            <a:off x="1549401" y="5229200"/>
            <a:ext cx="236107" cy="138323"/>
          </a:xfrm>
          <a:prstGeom prst="rect">
            <a:avLst/>
          </a:prstGeom>
          <a:solidFill>
            <a:schemeClr val="tx2"/>
          </a:solidFill>
          <a:ln w="12700" algn="ctr">
            <a:solidFill>
              <a:srgbClr val="0E1E20"/>
            </a:solidFill>
            <a:round/>
            <a:headEnd/>
            <a:tailEnd type="triangle" w="lg" len="lg"/>
          </a:ln>
        </p:spPr>
        <p:txBody>
          <a:bodyPr lIns="30715" tIns="15357" rIns="30715" bIns="15357"/>
          <a:lstStyle/>
          <a:p>
            <a:pPr algn="ctr" defTabSz="307147" eaLnBrk="0" hangingPunct="0"/>
            <a:endParaRPr lang="en-US" sz="1800" b="1">
              <a:solidFill>
                <a:srgbClr val="0066CC"/>
              </a:solidFill>
            </a:endParaRPr>
          </a:p>
        </p:txBody>
      </p:sp>
      <p:sp>
        <p:nvSpPr>
          <p:cNvPr id="28" name="Rectangle 124"/>
          <p:cNvSpPr>
            <a:spLocks noChangeArrowheads="1"/>
          </p:cNvSpPr>
          <p:nvPr/>
        </p:nvSpPr>
        <p:spPr bwMode="auto">
          <a:xfrm>
            <a:off x="2259947" y="5229200"/>
            <a:ext cx="236107" cy="138323"/>
          </a:xfrm>
          <a:prstGeom prst="rect">
            <a:avLst/>
          </a:prstGeom>
          <a:solidFill>
            <a:schemeClr val="tx2"/>
          </a:solidFill>
          <a:ln w="12700" algn="ctr">
            <a:solidFill>
              <a:srgbClr val="0E1E20"/>
            </a:solidFill>
            <a:round/>
            <a:headEnd/>
            <a:tailEnd type="triangle" w="lg" len="lg"/>
          </a:ln>
        </p:spPr>
        <p:txBody>
          <a:bodyPr lIns="30715" tIns="15357" rIns="30715" bIns="15357"/>
          <a:lstStyle/>
          <a:p>
            <a:pPr algn="ctr" defTabSz="307147" eaLnBrk="0" hangingPunct="0"/>
            <a:endParaRPr lang="en-US" sz="1800" b="1">
              <a:solidFill>
                <a:srgbClr val="0066CC"/>
              </a:solidFill>
            </a:endParaRPr>
          </a:p>
        </p:txBody>
      </p:sp>
      <p:sp>
        <p:nvSpPr>
          <p:cNvPr id="29" name="Rectangle 124"/>
          <p:cNvSpPr>
            <a:spLocks noChangeArrowheads="1"/>
          </p:cNvSpPr>
          <p:nvPr/>
        </p:nvSpPr>
        <p:spPr bwMode="auto">
          <a:xfrm>
            <a:off x="1897559" y="5229200"/>
            <a:ext cx="236107" cy="13832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algn="ctr">
            <a:solidFill>
              <a:srgbClr val="0E1E20"/>
            </a:solidFill>
            <a:round/>
            <a:headEnd/>
            <a:tailEnd type="triangle" w="lg" len="lg"/>
          </a:ln>
        </p:spPr>
        <p:txBody>
          <a:bodyPr lIns="30715" tIns="15357" rIns="30715" bIns="15357"/>
          <a:lstStyle/>
          <a:p>
            <a:pPr algn="ctr" defTabSz="307147" eaLnBrk="0" hangingPunct="0"/>
            <a:endParaRPr lang="en-US" sz="1800" b="1">
              <a:solidFill>
                <a:srgbClr val="0066CC"/>
              </a:solidFill>
            </a:endParaRPr>
          </a:p>
        </p:txBody>
      </p:sp>
      <p:sp>
        <p:nvSpPr>
          <p:cNvPr id="30" name="Rectangle 42"/>
          <p:cNvSpPr/>
          <p:nvPr/>
        </p:nvSpPr>
        <p:spPr>
          <a:xfrm>
            <a:off x="6266822" y="5471559"/>
            <a:ext cx="1801289" cy="277235"/>
          </a:xfrm>
          <a:prstGeom prst="rect">
            <a:avLst/>
          </a:prstGeom>
        </p:spPr>
        <p:txBody>
          <a:bodyPr wrap="none" lIns="30715" tIns="15357" rIns="30715" bIns="15357">
            <a:spAutoFit/>
          </a:bodyPr>
          <a:lstStyle/>
          <a:p>
            <a:pPr algn="ctr" defTabSz="157935">
              <a:defRPr/>
            </a:pPr>
            <a:r>
              <a:rPr lang="en-US" sz="1600" kern="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Incoming packets</a:t>
            </a:r>
            <a:endParaRPr lang="en-US" sz="2000" kern="0" dirty="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31" name="Straight Arrow Connector 73"/>
          <p:cNvCxnSpPr/>
          <p:nvPr/>
        </p:nvCxnSpPr>
        <p:spPr>
          <a:xfrm>
            <a:off x="6203798" y="5426703"/>
            <a:ext cx="2160196" cy="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124"/>
          <p:cNvSpPr>
            <a:spLocks noChangeArrowheads="1"/>
          </p:cNvSpPr>
          <p:nvPr/>
        </p:nvSpPr>
        <p:spPr bwMode="auto">
          <a:xfrm>
            <a:off x="6708412" y="5229200"/>
            <a:ext cx="236107" cy="13832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algn="ctr">
            <a:solidFill>
              <a:srgbClr val="0E1E20"/>
            </a:solidFill>
            <a:round/>
            <a:headEnd/>
            <a:tailEnd type="triangle" w="lg" len="lg"/>
          </a:ln>
        </p:spPr>
        <p:txBody>
          <a:bodyPr lIns="30715" tIns="15357" rIns="30715" bIns="15357"/>
          <a:lstStyle/>
          <a:p>
            <a:pPr algn="ctr" defTabSz="307147" eaLnBrk="0" hangingPunct="0"/>
            <a:endParaRPr lang="en-US" sz="1800" b="1">
              <a:solidFill>
                <a:srgbClr val="0066CC"/>
              </a:solidFill>
            </a:endParaRPr>
          </a:p>
        </p:txBody>
      </p:sp>
      <p:sp>
        <p:nvSpPr>
          <p:cNvPr id="33" name="Rectangle 124"/>
          <p:cNvSpPr>
            <a:spLocks noChangeArrowheads="1"/>
          </p:cNvSpPr>
          <p:nvPr/>
        </p:nvSpPr>
        <p:spPr bwMode="auto">
          <a:xfrm>
            <a:off x="6346024" y="5229200"/>
            <a:ext cx="236107" cy="13832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algn="ctr">
            <a:solidFill>
              <a:srgbClr val="0E1E20"/>
            </a:solidFill>
            <a:round/>
            <a:headEnd/>
            <a:tailEnd type="triangle" w="lg" len="lg"/>
          </a:ln>
        </p:spPr>
        <p:txBody>
          <a:bodyPr lIns="30715" tIns="15357" rIns="30715" bIns="15357"/>
          <a:lstStyle/>
          <a:p>
            <a:pPr algn="ctr" defTabSz="307147" eaLnBrk="0" hangingPunct="0"/>
            <a:endParaRPr lang="en-US" sz="1800" b="1">
              <a:solidFill>
                <a:srgbClr val="0066CC"/>
              </a:solidFill>
            </a:endParaRPr>
          </a:p>
        </p:txBody>
      </p:sp>
      <p:sp>
        <p:nvSpPr>
          <p:cNvPr id="34" name="Rectangle 124"/>
          <p:cNvSpPr>
            <a:spLocks noChangeArrowheads="1"/>
          </p:cNvSpPr>
          <p:nvPr/>
        </p:nvSpPr>
        <p:spPr bwMode="auto">
          <a:xfrm>
            <a:off x="7405383" y="5229200"/>
            <a:ext cx="236107" cy="13832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algn="ctr">
            <a:solidFill>
              <a:srgbClr val="0E1E20"/>
            </a:solidFill>
            <a:round/>
            <a:headEnd/>
            <a:tailEnd type="triangle" w="lg" len="lg"/>
          </a:ln>
        </p:spPr>
        <p:txBody>
          <a:bodyPr lIns="30715" tIns="15357" rIns="30715" bIns="15357"/>
          <a:lstStyle/>
          <a:p>
            <a:pPr algn="ctr" defTabSz="307147" eaLnBrk="0" hangingPunct="0"/>
            <a:endParaRPr lang="en-US" sz="1800" b="1">
              <a:solidFill>
                <a:srgbClr val="0066CC"/>
              </a:solidFill>
            </a:endParaRPr>
          </a:p>
        </p:txBody>
      </p:sp>
      <p:pic>
        <p:nvPicPr>
          <p:cNvPr id="35" name="Picture 2" descr="http://windowsitpro.com/site-files/windowsitpro.com/files/uploads/2013/11/cisco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630" y="4283193"/>
            <a:ext cx="471075" cy="25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http://www.hitechreview.com/uploads/2012/10/HP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417" y="4305468"/>
            <a:ext cx="371389" cy="23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2" descr="http://www.s24.si/files/manufacturer/530f2a007b57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56" y="6292860"/>
            <a:ext cx="684672" cy="9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Straight Arrow Connector 38"/>
          <p:cNvCxnSpPr>
            <a:stCxn id="6" idx="2"/>
            <a:endCxn id="7" idx="0"/>
          </p:cNvCxnSpPr>
          <p:nvPr/>
        </p:nvCxnSpPr>
        <p:spPr>
          <a:xfrm>
            <a:off x="4594916" y="1628800"/>
            <a:ext cx="8276" cy="484892"/>
          </a:xfrm>
          <a:prstGeom prst="straightConnector1">
            <a:avLst/>
          </a:prstGeom>
          <a:ln w="38100">
            <a:solidFill>
              <a:srgbClr val="000082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모서리가 둥근 직사각형 41"/>
          <p:cNvSpPr/>
          <p:nvPr/>
        </p:nvSpPr>
        <p:spPr>
          <a:xfrm>
            <a:off x="5736700" y="1484784"/>
            <a:ext cx="3299796" cy="78319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prstDash val="sysDot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 smtClean="0">
                <a:latin typeface="+mn-lt"/>
              </a:rPr>
              <a:t>Report a </a:t>
            </a:r>
            <a:r>
              <a:rPr lang="en-US" altLang="ko-KR" sz="2000" b="1" dirty="0" smtClean="0">
                <a:solidFill>
                  <a:srgbClr val="FF0000"/>
                </a:solidFill>
                <a:latin typeface="+mn-lt"/>
              </a:rPr>
              <a:t>malware</a:t>
            </a:r>
            <a:r>
              <a:rPr lang="en-US" altLang="ko-K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altLang="ko-KR" sz="2000" b="1" dirty="0" smtClean="0">
                <a:solidFill>
                  <a:srgbClr val="FF0000"/>
                </a:solidFill>
                <a:latin typeface="+mn-lt"/>
              </a:rPr>
              <a:t>s packet</a:t>
            </a:r>
            <a:r>
              <a:rPr lang="en-US" altLang="ko-KR" sz="2000" b="1" dirty="0" smtClean="0">
                <a:latin typeface="+mn-lt"/>
              </a:rPr>
              <a:t> to SDN Controller</a:t>
            </a:r>
            <a:endParaRPr lang="en-US" altLang="ko-KR" sz="1600" dirty="0">
              <a:latin typeface="+mn-lt"/>
            </a:endParaRPr>
          </a:p>
        </p:txBody>
      </p:sp>
      <p:sp>
        <p:nvSpPr>
          <p:cNvPr id="43" name="모서리가 둥근 직사각형 42"/>
          <p:cNvSpPr/>
          <p:nvPr/>
        </p:nvSpPr>
        <p:spPr>
          <a:xfrm>
            <a:off x="768148" y="5805264"/>
            <a:ext cx="3299796" cy="78319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prstDash val="sysDot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 smtClean="0">
                <a:latin typeface="+mn-lt"/>
              </a:rPr>
              <a:t>The </a:t>
            </a:r>
            <a:r>
              <a:rPr lang="en-US" altLang="ko-KR" sz="2000" b="1" dirty="0" smtClean="0">
                <a:solidFill>
                  <a:srgbClr val="FF0000"/>
                </a:solidFill>
                <a:latin typeface="+mn-lt"/>
              </a:rPr>
              <a:t>malware</a:t>
            </a:r>
            <a:r>
              <a:rPr lang="en-US" altLang="ko-K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altLang="ko-KR" sz="2000" b="1" dirty="0" smtClean="0">
                <a:solidFill>
                  <a:srgbClr val="FF0000"/>
                </a:solidFill>
                <a:latin typeface="+mn-lt"/>
              </a:rPr>
              <a:t>s packets</a:t>
            </a:r>
            <a:r>
              <a:rPr lang="en-US" altLang="ko-KR" sz="2000" b="1" dirty="0" smtClean="0">
                <a:latin typeface="+mn-lt"/>
              </a:rPr>
              <a:t> are dropped by switches</a:t>
            </a:r>
            <a:endParaRPr lang="en-US" altLang="ko-KR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013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6255" y="188640"/>
            <a:ext cx="8687745" cy="850106"/>
          </a:xfrm>
        </p:spPr>
        <p:txBody>
          <a:bodyPr/>
          <a:lstStyle/>
          <a:p>
            <a:r>
              <a:rPr lang="en-US" altLang="ko-KR" dirty="0"/>
              <a:t>Centralized </a:t>
            </a:r>
            <a:r>
              <a:rPr lang="en-US" altLang="ko-KR" dirty="0" err="1"/>
              <a:t>DDoS</a:t>
            </a:r>
            <a:r>
              <a:rPr lang="en-US" altLang="ko-KR" dirty="0"/>
              <a:t>-Attack </a:t>
            </a:r>
            <a:r>
              <a:rPr lang="en-US" altLang="ko-KR" dirty="0" err="1" smtClean="0"/>
              <a:t>Mitigator</a:t>
            </a:r>
            <a:r>
              <a:rPr lang="en-US" altLang="ko-KR" dirty="0" smtClean="0"/>
              <a:t> (1/2)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06B51D-2562-49C4-9911-4C79EE30A032}" type="slidenum">
              <a:rPr lang="ko-KR" altLang="en-US" smtClean="0"/>
              <a:pPr>
                <a:defRPr/>
              </a:pPr>
              <a:t>15</a:t>
            </a:fld>
            <a:endParaRPr lang="ko-KR" altLang="en-US" dirty="0"/>
          </a:p>
        </p:txBody>
      </p:sp>
      <p:sp>
        <p:nvSpPr>
          <p:cNvPr id="6" name="Rectangle 26"/>
          <p:cNvSpPr/>
          <p:nvPr/>
        </p:nvSpPr>
        <p:spPr bwMode="auto">
          <a:xfrm>
            <a:off x="2843808" y="1208544"/>
            <a:ext cx="3502216" cy="428223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1pPr>
            <a:lvl2pPr marL="455500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2pPr>
            <a:lvl3pPr marL="912587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3pPr>
            <a:lvl4pPr marL="1369673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4pPr>
            <a:lvl5pPr marL="1826760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5pPr>
            <a:lvl6pPr marL="2285434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6pPr>
            <a:lvl7pPr marL="2742520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7pPr>
            <a:lvl8pPr marL="3199606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8pPr>
            <a:lvl9pPr marL="3656694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defTabSz="11845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 err="1" smtClean="0">
                <a:solidFill>
                  <a:srgbClr val="0000FF"/>
                </a:solidFill>
                <a:latin typeface="+mn-lt"/>
                <a:cs typeface="Arial" pitchFamily="34" charset="0"/>
              </a:rPr>
              <a:t>DDoS</a:t>
            </a:r>
            <a:r>
              <a:rPr lang="en-US" sz="2400" kern="0" dirty="0" smtClean="0">
                <a:solidFill>
                  <a:srgbClr val="0000FF"/>
                </a:solidFill>
                <a:latin typeface="+mn-lt"/>
                <a:cs typeface="Arial" pitchFamily="34" charset="0"/>
              </a:rPr>
              <a:t>-Attack </a:t>
            </a:r>
            <a:r>
              <a:rPr lang="en-US" sz="2400" kern="0" dirty="0" err="1" smtClean="0">
                <a:solidFill>
                  <a:srgbClr val="0000FF"/>
                </a:solidFill>
                <a:latin typeface="+mn-lt"/>
                <a:cs typeface="Arial" pitchFamily="34" charset="0"/>
              </a:rPr>
              <a:t>Mitigator</a:t>
            </a:r>
            <a:endParaRPr lang="en-US" sz="2400" kern="0" dirty="0">
              <a:solidFill>
                <a:srgbClr val="0000FF"/>
              </a:solidFill>
              <a:latin typeface="+mn-lt"/>
              <a:cs typeface="Arial" pitchFamily="34" charset="0"/>
            </a:endParaRPr>
          </a:p>
        </p:txBody>
      </p:sp>
      <p:sp>
        <p:nvSpPr>
          <p:cNvPr id="7" name="Rounded Rectangle 25"/>
          <p:cNvSpPr/>
          <p:nvPr/>
        </p:nvSpPr>
        <p:spPr bwMode="auto">
          <a:xfrm>
            <a:off x="2123728" y="2121659"/>
            <a:ext cx="4958927" cy="739244"/>
          </a:xfrm>
          <a:prstGeom prst="roundRect">
            <a:avLst/>
          </a:prstGeom>
          <a:solidFill>
            <a:srgbClr val="FF9900"/>
          </a:solidFill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bIns="0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1pPr>
            <a:lvl2pPr marL="455500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2pPr>
            <a:lvl3pPr marL="912587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3pPr>
            <a:lvl4pPr marL="1369673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4pPr>
            <a:lvl5pPr marL="1826760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5pPr>
            <a:lvl6pPr marL="2285434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6pPr>
            <a:lvl7pPr marL="2742520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7pPr>
            <a:lvl8pPr marL="3199606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8pPr>
            <a:lvl9pPr marL="3656694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defTabSz="15793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0" kern="0" dirty="0">
              <a:solidFill>
                <a:sysClr val="window" lastClr="FFFFFF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Rectangle 44"/>
          <p:cNvSpPr/>
          <p:nvPr/>
        </p:nvSpPr>
        <p:spPr>
          <a:xfrm>
            <a:off x="3419872" y="2255222"/>
            <a:ext cx="2313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5793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SDN Controller</a:t>
            </a:r>
            <a:endParaRPr lang="en-US" sz="2400" kern="0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65" y="2210777"/>
            <a:ext cx="820375" cy="578118"/>
          </a:xfrm>
          <a:prstGeom prst="rect">
            <a:avLst/>
          </a:prstGeom>
        </p:spPr>
      </p:pic>
      <p:cxnSp>
        <p:nvCxnSpPr>
          <p:cNvPr id="10" name="Straight Arrow Connector 38"/>
          <p:cNvCxnSpPr/>
          <p:nvPr/>
        </p:nvCxnSpPr>
        <p:spPr>
          <a:xfrm flipH="1" flipV="1">
            <a:off x="3234532" y="2907659"/>
            <a:ext cx="2" cy="1529430"/>
          </a:xfrm>
          <a:prstGeom prst="straightConnector1">
            <a:avLst/>
          </a:prstGeom>
          <a:ln w="38100">
            <a:solidFill>
              <a:srgbClr val="000082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1160" y="4415058"/>
            <a:ext cx="1053946" cy="707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30409" y="4415058"/>
            <a:ext cx="1053945" cy="707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8434" y="5648922"/>
            <a:ext cx="1056966" cy="707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15" name="Straight Connector 10"/>
          <p:cNvCxnSpPr/>
          <p:nvPr/>
        </p:nvCxnSpPr>
        <p:spPr bwMode="auto">
          <a:xfrm>
            <a:off x="3673170" y="4685111"/>
            <a:ext cx="1887439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1"/>
          <p:cNvCxnSpPr/>
          <p:nvPr/>
        </p:nvCxnSpPr>
        <p:spPr bwMode="auto">
          <a:xfrm>
            <a:off x="3174887" y="4950507"/>
            <a:ext cx="1099244" cy="782225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2"/>
          <p:cNvCxnSpPr/>
          <p:nvPr/>
        </p:nvCxnSpPr>
        <p:spPr bwMode="auto">
          <a:xfrm flipH="1">
            <a:off x="4986828" y="4955165"/>
            <a:ext cx="996566" cy="777566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21"/>
          <p:cNvSpPr txBox="1"/>
          <p:nvPr/>
        </p:nvSpPr>
        <p:spPr bwMode="auto">
          <a:xfrm>
            <a:off x="6584354" y="4472027"/>
            <a:ext cx="13014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+mj-lt"/>
              </a:rPr>
              <a:t>Switch</a:t>
            </a:r>
            <a:r>
              <a:rPr lang="en-US" sz="2000" baseline="-25000" dirty="0" smtClean="0">
                <a:latin typeface="+mj-lt"/>
              </a:rPr>
              <a:t>2</a:t>
            </a:r>
            <a:endParaRPr lang="en-US" sz="2000" baseline="-25000" dirty="0">
              <a:latin typeface="+mj-lt"/>
            </a:endParaRPr>
          </a:p>
        </p:txBody>
      </p:sp>
      <p:sp>
        <p:nvSpPr>
          <p:cNvPr id="19" name="TextBox 22"/>
          <p:cNvSpPr txBox="1"/>
          <p:nvPr/>
        </p:nvSpPr>
        <p:spPr bwMode="auto">
          <a:xfrm>
            <a:off x="3939801" y="6341258"/>
            <a:ext cx="14516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dirty="0" smtClean="0">
                <a:latin typeface="+mj-lt"/>
              </a:rPr>
              <a:t>Switch</a:t>
            </a:r>
            <a:r>
              <a:rPr lang="en-US" sz="2000" baseline="-25000" dirty="0" smtClean="0">
                <a:latin typeface="+mj-lt"/>
              </a:rPr>
              <a:t>3</a:t>
            </a:r>
            <a:endParaRPr lang="en-US" sz="2000" baseline="-25000" dirty="0">
              <a:latin typeface="+mj-lt"/>
            </a:endParaRPr>
          </a:p>
        </p:txBody>
      </p:sp>
      <p:sp>
        <p:nvSpPr>
          <p:cNvPr id="20" name="TextBox 36"/>
          <p:cNvSpPr txBox="1"/>
          <p:nvPr/>
        </p:nvSpPr>
        <p:spPr bwMode="auto">
          <a:xfrm>
            <a:off x="1631422" y="4472027"/>
            <a:ext cx="11879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dirty="0" smtClean="0">
                <a:latin typeface="+mj-lt"/>
              </a:rPr>
              <a:t>Switch</a:t>
            </a:r>
            <a:r>
              <a:rPr lang="en-US" sz="2000" baseline="-25000" dirty="0" smtClean="0">
                <a:latin typeface="+mj-lt"/>
              </a:rPr>
              <a:t>1</a:t>
            </a:r>
            <a:endParaRPr lang="en-US" sz="2000" baseline="-25000" dirty="0">
              <a:latin typeface="+mj-lt"/>
            </a:endParaRPr>
          </a:p>
        </p:txBody>
      </p:sp>
      <p:sp>
        <p:nvSpPr>
          <p:cNvPr id="23" name="Rectangle 42"/>
          <p:cNvSpPr/>
          <p:nvPr/>
        </p:nvSpPr>
        <p:spPr>
          <a:xfrm>
            <a:off x="575457" y="5479526"/>
            <a:ext cx="2168376" cy="277235"/>
          </a:xfrm>
          <a:prstGeom prst="rect">
            <a:avLst/>
          </a:prstGeom>
        </p:spPr>
        <p:txBody>
          <a:bodyPr wrap="none" lIns="30715" tIns="15357" rIns="30715" bIns="15357">
            <a:spAutoFit/>
          </a:bodyPr>
          <a:lstStyle/>
          <a:p>
            <a:pPr algn="ctr" defTabSz="157935">
              <a:defRPr/>
            </a:pPr>
            <a:r>
              <a:rPr lang="en-US" sz="1600" kern="0" dirty="0" err="1" smtClean="0">
                <a:solidFill>
                  <a:srgbClr val="002060"/>
                </a:solidFill>
                <a:latin typeface="+mn-lt"/>
                <a:cs typeface="Arial" pitchFamily="34" charset="0"/>
              </a:rPr>
              <a:t>DDoS</a:t>
            </a:r>
            <a:r>
              <a:rPr lang="en-US" sz="1600" kern="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-attack packets</a:t>
            </a:r>
            <a:endParaRPr lang="en-US" sz="2000" kern="0" dirty="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24" name="Straight Arrow Connector 73"/>
          <p:cNvCxnSpPr/>
          <p:nvPr/>
        </p:nvCxnSpPr>
        <p:spPr>
          <a:xfrm>
            <a:off x="695974" y="5434670"/>
            <a:ext cx="2160196" cy="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124"/>
          <p:cNvSpPr>
            <a:spLocks noChangeArrowheads="1"/>
          </p:cNvSpPr>
          <p:nvPr/>
        </p:nvSpPr>
        <p:spPr bwMode="auto">
          <a:xfrm>
            <a:off x="2259947" y="5234893"/>
            <a:ext cx="236107" cy="138323"/>
          </a:xfrm>
          <a:prstGeom prst="rect">
            <a:avLst/>
          </a:prstGeom>
          <a:solidFill>
            <a:schemeClr val="tx2"/>
          </a:solidFill>
          <a:ln w="12700" algn="ctr">
            <a:solidFill>
              <a:srgbClr val="0E1E20"/>
            </a:solidFill>
            <a:round/>
            <a:headEnd/>
            <a:tailEnd type="triangle" w="lg" len="lg"/>
          </a:ln>
        </p:spPr>
        <p:txBody>
          <a:bodyPr lIns="30715" tIns="15357" rIns="30715" bIns="15357"/>
          <a:lstStyle/>
          <a:p>
            <a:pPr algn="ctr" defTabSz="307147" eaLnBrk="0" hangingPunct="0"/>
            <a:endParaRPr lang="en-US" sz="1800" b="1">
              <a:solidFill>
                <a:srgbClr val="0066CC"/>
              </a:solidFill>
            </a:endParaRPr>
          </a:p>
        </p:txBody>
      </p:sp>
      <p:pic>
        <p:nvPicPr>
          <p:cNvPr id="35" name="Picture 2" descr="http://windowsitpro.com/site-files/windowsitpro.com/files/uploads/2013/11/cisco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630" y="4291160"/>
            <a:ext cx="471075" cy="25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http://www.hitechreview.com/uploads/2012/10/HP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417" y="4313435"/>
            <a:ext cx="371389" cy="23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2" descr="http://www.s24.si/files/manufacturer/530f2a007b57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56" y="6300827"/>
            <a:ext cx="684672" cy="9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Straight Arrow Connector 38"/>
          <p:cNvCxnSpPr>
            <a:stCxn id="6" idx="2"/>
            <a:endCxn id="7" idx="0"/>
          </p:cNvCxnSpPr>
          <p:nvPr/>
        </p:nvCxnSpPr>
        <p:spPr>
          <a:xfrm>
            <a:off x="4594916" y="1636767"/>
            <a:ext cx="8276" cy="484892"/>
          </a:xfrm>
          <a:prstGeom prst="straightConnector1">
            <a:avLst/>
          </a:prstGeom>
          <a:ln w="38100">
            <a:solidFill>
              <a:srgbClr val="000082"/>
            </a:solidFill>
            <a:prstDash val="sysDot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모서리가 둥근 직사각형 21"/>
          <p:cNvSpPr/>
          <p:nvPr/>
        </p:nvSpPr>
        <p:spPr>
          <a:xfrm>
            <a:off x="3498232" y="3155940"/>
            <a:ext cx="5598831" cy="214526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prstDash val="sysDot"/>
          </a:ln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 smtClean="0">
                <a:latin typeface="+mn-lt"/>
              </a:rPr>
              <a:t>1. Switch</a:t>
            </a:r>
            <a:r>
              <a:rPr lang="en-US" altLang="ko-KR" sz="2000" b="1" baseline="-25000" dirty="0" smtClean="0">
                <a:latin typeface="+mn-lt"/>
              </a:rPr>
              <a:t>1</a:t>
            </a:r>
            <a:r>
              <a:rPr lang="en-US" altLang="ko-KR" sz="2000" b="1" dirty="0" smtClean="0">
                <a:latin typeface="+mn-lt"/>
              </a:rPr>
              <a:t> </a:t>
            </a:r>
            <a:r>
              <a:rPr lang="en-US" altLang="ko-KR" sz="2000" b="1" dirty="0" smtClean="0">
                <a:solidFill>
                  <a:srgbClr val="FF0000"/>
                </a:solidFill>
                <a:latin typeface="+mn-lt"/>
              </a:rPr>
              <a:t>suspects</a:t>
            </a:r>
            <a:r>
              <a:rPr lang="en-US" altLang="ko-KR" sz="2000" b="1" dirty="0" smtClean="0">
                <a:latin typeface="+mn-lt"/>
              </a:rPr>
              <a:t> a </a:t>
            </a:r>
            <a:r>
              <a:rPr lang="en-US" altLang="ko-KR" sz="2000" b="1" dirty="0" smtClean="0">
                <a:solidFill>
                  <a:srgbClr val="FF0000"/>
                </a:solidFill>
                <a:latin typeface="+mn-lt"/>
              </a:rPr>
              <a:t>flow</a:t>
            </a:r>
            <a:r>
              <a:rPr lang="en-US" altLang="ko-K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altLang="ko-KR" sz="2000" b="1" dirty="0" smtClean="0">
                <a:solidFill>
                  <a:srgbClr val="FF0000"/>
                </a:solidFill>
                <a:latin typeface="+mn-lt"/>
              </a:rPr>
              <a:t>s  packets</a:t>
            </a:r>
            <a:r>
              <a:rPr lang="en-US" altLang="ko-KR" sz="2000" b="1" dirty="0" smtClean="0">
                <a:latin typeface="+mn-lt"/>
              </a:rPr>
              <a:t> </a:t>
            </a:r>
            <a:br>
              <a:rPr lang="en-US" altLang="ko-KR" sz="2000" b="1" dirty="0" smtClean="0">
                <a:latin typeface="+mn-lt"/>
              </a:rPr>
            </a:br>
            <a:r>
              <a:rPr lang="en-US" altLang="ko-KR" sz="2000" b="1" dirty="0" smtClean="0">
                <a:latin typeface="+mn-lt"/>
              </a:rPr>
              <a:t>   with </a:t>
            </a:r>
            <a:r>
              <a:rPr lang="en-US" altLang="ko-KR" sz="2000" b="1" dirty="0" smtClean="0">
                <a:solidFill>
                  <a:srgbClr val="FF0000"/>
                </a:solidFill>
                <a:latin typeface="+mn-lt"/>
              </a:rPr>
              <a:t>inter-arrival patterns</a:t>
            </a:r>
            <a:r>
              <a:rPr lang="en-US" altLang="ko-KR" sz="2000" b="1" dirty="0" smtClean="0">
                <a:latin typeface="+mn-lt"/>
              </a:rPr>
              <a:t>.</a:t>
            </a:r>
          </a:p>
          <a:p>
            <a:r>
              <a:rPr lang="en-US" altLang="ko-KR" sz="2000" b="1" dirty="0" smtClean="0">
                <a:latin typeface="+mn-lt"/>
              </a:rPr>
              <a:t>2. Switch</a:t>
            </a:r>
            <a:r>
              <a:rPr lang="en-US" altLang="ko-KR" sz="2000" b="1" baseline="-25000" dirty="0" smtClean="0">
                <a:latin typeface="+mn-lt"/>
              </a:rPr>
              <a:t>1</a:t>
            </a:r>
            <a:r>
              <a:rPr lang="en-US" altLang="ko-KR" sz="2000" b="1" dirty="0" smtClean="0"/>
              <a:t> </a:t>
            </a:r>
            <a:r>
              <a:rPr lang="en-US" altLang="ko-KR" sz="2000" b="1" dirty="0" smtClean="0">
                <a:latin typeface="+mn-lt"/>
              </a:rPr>
              <a:t>reports this flow to </a:t>
            </a:r>
            <a:r>
              <a:rPr lang="en-US" altLang="ko-KR" sz="2000" b="1" dirty="0" err="1" smtClean="0">
                <a:latin typeface="+mn-lt"/>
              </a:rPr>
              <a:t>DDoS</a:t>
            </a:r>
            <a:r>
              <a:rPr lang="en-US" altLang="ko-KR" sz="2000" b="1" dirty="0" smtClean="0">
                <a:latin typeface="+mn-lt"/>
              </a:rPr>
              <a:t>-Attack </a:t>
            </a:r>
            <a:br>
              <a:rPr lang="en-US" altLang="ko-KR" sz="2000" b="1" dirty="0" smtClean="0">
                <a:latin typeface="+mn-lt"/>
              </a:rPr>
            </a:br>
            <a:r>
              <a:rPr lang="en-US" altLang="ko-KR" sz="2000" b="1" dirty="0" smtClean="0">
                <a:latin typeface="+mn-lt"/>
              </a:rPr>
              <a:t>   </a:t>
            </a:r>
            <a:r>
              <a:rPr lang="en-US" altLang="ko-KR" sz="2000" b="1" dirty="0" err="1" smtClean="0">
                <a:latin typeface="+mn-lt"/>
              </a:rPr>
              <a:t>Mitigator</a:t>
            </a:r>
            <a:r>
              <a:rPr lang="en-US" altLang="ko-KR" sz="2000" b="1" dirty="0" smtClean="0">
                <a:latin typeface="+mn-lt"/>
              </a:rPr>
              <a:t> via SDN Controller.</a:t>
            </a:r>
          </a:p>
          <a:p>
            <a:r>
              <a:rPr lang="en-US" altLang="ko-KR" sz="2000" b="1" dirty="0">
                <a:latin typeface="+mn-lt"/>
              </a:rPr>
              <a:t>3</a:t>
            </a:r>
            <a:r>
              <a:rPr lang="en-US" altLang="ko-KR" sz="2000" b="1" dirty="0" smtClean="0">
                <a:latin typeface="+mn-lt"/>
              </a:rPr>
              <a:t>. </a:t>
            </a:r>
            <a:r>
              <a:rPr lang="en-US" altLang="ko-KR" sz="2000" b="1" dirty="0" err="1">
                <a:latin typeface="+mn-lt"/>
              </a:rPr>
              <a:t>DDoS</a:t>
            </a:r>
            <a:r>
              <a:rPr lang="en-US" altLang="ko-KR" sz="2000" b="1" dirty="0">
                <a:latin typeface="+mn-lt"/>
              </a:rPr>
              <a:t>-Attack </a:t>
            </a:r>
            <a:r>
              <a:rPr lang="en-US" altLang="ko-KR" sz="2000" b="1" dirty="0" err="1" smtClean="0">
                <a:latin typeface="+mn-lt"/>
              </a:rPr>
              <a:t>Mitigator</a:t>
            </a:r>
            <a:r>
              <a:rPr lang="en-US" altLang="ko-KR" sz="2000" b="1" dirty="0" smtClean="0">
                <a:latin typeface="+mn-lt"/>
              </a:rPr>
              <a:t> computes a</a:t>
            </a:r>
            <a:br>
              <a:rPr lang="en-US" altLang="ko-KR" sz="2000" b="1" dirty="0" smtClean="0">
                <a:latin typeface="+mn-lt"/>
              </a:rPr>
            </a:br>
            <a:r>
              <a:rPr lang="en-US" altLang="ko-KR" sz="2000" b="1" dirty="0" smtClean="0">
                <a:latin typeface="+mn-lt"/>
              </a:rPr>
              <a:t>   </a:t>
            </a:r>
            <a:r>
              <a:rPr lang="en-US" altLang="ko-KR" sz="2000" b="1" dirty="0" smtClean="0">
                <a:solidFill>
                  <a:srgbClr val="FF0000"/>
                </a:solidFill>
                <a:latin typeface="+mn-lt"/>
              </a:rPr>
              <a:t>separate path</a:t>
            </a:r>
            <a:r>
              <a:rPr lang="en-US" altLang="ko-KR" sz="2000" b="1" dirty="0" smtClean="0">
                <a:latin typeface="+mn-lt"/>
              </a:rPr>
              <a:t> for the </a:t>
            </a:r>
            <a:r>
              <a:rPr lang="en-US" altLang="ko-KR" sz="2000" b="1" dirty="0" smtClean="0">
                <a:solidFill>
                  <a:srgbClr val="FF0000"/>
                </a:solidFill>
                <a:latin typeface="+mn-lt"/>
              </a:rPr>
              <a:t>suspicious flow</a:t>
            </a:r>
            <a:r>
              <a:rPr lang="en-US" altLang="ko-KR" sz="2000" b="1" dirty="0" smtClean="0">
                <a:latin typeface="+mn-lt"/>
              </a:rPr>
              <a:t>.</a:t>
            </a:r>
            <a:endParaRPr lang="en-US" altLang="ko-KR" sz="1600" dirty="0">
              <a:latin typeface="+mn-lt"/>
            </a:endParaRPr>
          </a:p>
        </p:txBody>
      </p:sp>
      <p:sp>
        <p:nvSpPr>
          <p:cNvPr id="29" name="Rectangle 124"/>
          <p:cNvSpPr>
            <a:spLocks noChangeArrowheads="1"/>
          </p:cNvSpPr>
          <p:nvPr/>
        </p:nvSpPr>
        <p:spPr bwMode="auto">
          <a:xfrm>
            <a:off x="1935030" y="5234893"/>
            <a:ext cx="236107" cy="138323"/>
          </a:xfrm>
          <a:prstGeom prst="rect">
            <a:avLst/>
          </a:prstGeom>
          <a:solidFill>
            <a:schemeClr val="tx2"/>
          </a:solidFill>
          <a:ln w="12700" algn="ctr">
            <a:solidFill>
              <a:srgbClr val="0E1E20"/>
            </a:solidFill>
            <a:round/>
            <a:headEnd/>
            <a:tailEnd type="triangle" w="lg" len="lg"/>
          </a:ln>
        </p:spPr>
        <p:txBody>
          <a:bodyPr lIns="30715" tIns="15357" rIns="30715" bIns="15357"/>
          <a:lstStyle/>
          <a:p>
            <a:pPr algn="ctr" defTabSz="307147" eaLnBrk="0" hangingPunct="0"/>
            <a:endParaRPr lang="en-US" sz="1800" b="1">
              <a:solidFill>
                <a:srgbClr val="0066CC"/>
              </a:solidFill>
            </a:endParaRPr>
          </a:p>
        </p:txBody>
      </p:sp>
      <p:sp>
        <p:nvSpPr>
          <p:cNvPr id="30" name="Rectangle 124"/>
          <p:cNvSpPr>
            <a:spLocks noChangeArrowheads="1"/>
          </p:cNvSpPr>
          <p:nvPr/>
        </p:nvSpPr>
        <p:spPr bwMode="auto">
          <a:xfrm>
            <a:off x="1610113" y="5234893"/>
            <a:ext cx="236107" cy="138323"/>
          </a:xfrm>
          <a:prstGeom prst="rect">
            <a:avLst/>
          </a:prstGeom>
          <a:solidFill>
            <a:schemeClr val="tx2"/>
          </a:solidFill>
          <a:ln w="12700" algn="ctr">
            <a:solidFill>
              <a:srgbClr val="0E1E20"/>
            </a:solidFill>
            <a:round/>
            <a:headEnd/>
            <a:tailEnd type="triangle" w="lg" len="lg"/>
          </a:ln>
        </p:spPr>
        <p:txBody>
          <a:bodyPr lIns="30715" tIns="15357" rIns="30715" bIns="15357"/>
          <a:lstStyle/>
          <a:p>
            <a:pPr algn="ctr" defTabSz="307147" eaLnBrk="0" hangingPunct="0"/>
            <a:endParaRPr lang="en-US" sz="1800" b="1">
              <a:solidFill>
                <a:srgbClr val="0066CC"/>
              </a:solidFill>
            </a:endParaRPr>
          </a:p>
        </p:txBody>
      </p:sp>
      <p:sp>
        <p:nvSpPr>
          <p:cNvPr id="31" name="Rectangle 124"/>
          <p:cNvSpPr>
            <a:spLocks noChangeArrowheads="1"/>
          </p:cNvSpPr>
          <p:nvPr/>
        </p:nvSpPr>
        <p:spPr bwMode="auto">
          <a:xfrm>
            <a:off x="1285196" y="5234893"/>
            <a:ext cx="236107" cy="138323"/>
          </a:xfrm>
          <a:prstGeom prst="rect">
            <a:avLst/>
          </a:prstGeom>
          <a:solidFill>
            <a:schemeClr val="tx2"/>
          </a:solidFill>
          <a:ln w="12700" algn="ctr">
            <a:solidFill>
              <a:srgbClr val="0E1E20"/>
            </a:solidFill>
            <a:round/>
            <a:headEnd/>
            <a:tailEnd type="triangle" w="lg" len="lg"/>
          </a:ln>
        </p:spPr>
        <p:txBody>
          <a:bodyPr lIns="30715" tIns="15357" rIns="30715" bIns="15357"/>
          <a:lstStyle/>
          <a:p>
            <a:pPr algn="ctr" defTabSz="307147" eaLnBrk="0" hangingPunct="0"/>
            <a:endParaRPr lang="en-US" sz="1800" b="1">
              <a:solidFill>
                <a:srgbClr val="0066CC"/>
              </a:solidFill>
            </a:endParaRPr>
          </a:p>
        </p:txBody>
      </p:sp>
      <p:sp>
        <p:nvSpPr>
          <p:cNvPr id="32" name="Rectangle 124"/>
          <p:cNvSpPr>
            <a:spLocks noChangeArrowheads="1"/>
          </p:cNvSpPr>
          <p:nvPr/>
        </p:nvSpPr>
        <p:spPr bwMode="auto">
          <a:xfrm>
            <a:off x="960279" y="5234893"/>
            <a:ext cx="236107" cy="138323"/>
          </a:xfrm>
          <a:prstGeom prst="rect">
            <a:avLst/>
          </a:prstGeom>
          <a:solidFill>
            <a:schemeClr val="tx2"/>
          </a:solidFill>
          <a:ln w="12700" algn="ctr">
            <a:solidFill>
              <a:srgbClr val="0E1E20"/>
            </a:solidFill>
            <a:round/>
            <a:headEnd/>
            <a:tailEnd type="triangle" w="lg" len="lg"/>
          </a:ln>
        </p:spPr>
        <p:txBody>
          <a:bodyPr lIns="30715" tIns="15357" rIns="30715" bIns="15357"/>
          <a:lstStyle/>
          <a:p>
            <a:pPr algn="ctr" defTabSz="307147" eaLnBrk="0" hangingPunct="0"/>
            <a:endParaRPr lang="en-US" sz="1800" b="1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5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06B51D-2562-49C4-9911-4C79EE30A032}" type="slidenum">
              <a:rPr lang="ko-KR" altLang="en-US" smtClean="0"/>
              <a:pPr>
                <a:defRPr/>
              </a:pPr>
              <a:t>16</a:t>
            </a:fld>
            <a:endParaRPr lang="ko-KR" altLang="en-US"/>
          </a:p>
        </p:txBody>
      </p:sp>
      <p:sp>
        <p:nvSpPr>
          <p:cNvPr id="6" name="Rectangle 26"/>
          <p:cNvSpPr/>
          <p:nvPr/>
        </p:nvSpPr>
        <p:spPr bwMode="auto">
          <a:xfrm>
            <a:off x="2843808" y="1200577"/>
            <a:ext cx="3502216" cy="428223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1pPr>
            <a:lvl2pPr marL="455500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2pPr>
            <a:lvl3pPr marL="912587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3pPr>
            <a:lvl4pPr marL="1369673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4pPr>
            <a:lvl5pPr marL="1826760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5pPr>
            <a:lvl6pPr marL="2285434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6pPr>
            <a:lvl7pPr marL="2742520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7pPr>
            <a:lvl8pPr marL="3199606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8pPr>
            <a:lvl9pPr marL="3656694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defTabSz="11845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kern="0" dirty="0" err="1">
                <a:solidFill>
                  <a:srgbClr val="0000FF"/>
                </a:solidFill>
                <a:cs typeface="Arial" pitchFamily="34" charset="0"/>
              </a:rPr>
              <a:t>DDoS</a:t>
            </a:r>
            <a:r>
              <a:rPr lang="en-US" altLang="ko-KR" sz="2400" kern="0" dirty="0">
                <a:solidFill>
                  <a:srgbClr val="0000FF"/>
                </a:solidFill>
                <a:cs typeface="Arial" pitchFamily="34" charset="0"/>
              </a:rPr>
              <a:t>-Attack </a:t>
            </a:r>
            <a:r>
              <a:rPr lang="en-US" altLang="ko-KR" sz="2400" kern="0" dirty="0" err="1" smtClean="0">
                <a:solidFill>
                  <a:srgbClr val="0000FF"/>
                </a:solidFill>
                <a:cs typeface="Arial" pitchFamily="34" charset="0"/>
              </a:rPr>
              <a:t>Mitigator</a:t>
            </a:r>
            <a:endParaRPr lang="en-US" altLang="ko-KR" sz="2400" kern="0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7" name="Rounded Rectangle 25"/>
          <p:cNvSpPr/>
          <p:nvPr/>
        </p:nvSpPr>
        <p:spPr bwMode="auto">
          <a:xfrm>
            <a:off x="2123728" y="2113692"/>
            <a:ext cx="4958927" cy="739244"/>
          </a:xfrm>
          <a:prstGeom prst="roundRect">
            <a:avLst/>
          </a:prstGeom>
          <a:solidFill>
            <a:srgbClr val="FF9900"/>
          </a:solidFill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bIns="0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1pPr>
            <a:lvl2pPr marL="455500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2pPr>
            <a:lvl3pPr marL="912587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3pPr>
            <a:lvl4pPr marL="1369673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4pPr>
            <a:lvl5pPr marL="1826760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5pPr>
            <a:lvl6pPr marL="2285434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6pPr>
            <a:lvl7pPr marL="2742520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7pPr>
            <a:lvl8pPr marL="3199606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8pPr>
            <a:lvl9pPr marL="3656694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defTabSz="15793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0" kern="0" dirty="0">
              <a:solidFill>
                <a:sysClr val="window" lastClr="FFFFFF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Rectangle 44"/>
          <p:cNvSpPr/>
          <p:nvPr/>
        </p:nvSpPr>
        <p:spPr>
          <a:xfrm>
            <a:off x="3419872" y="2247255"/>
            <a:ext cx="2313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5793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SDN Controller</a:t>
            </a:r>
            <a:endParaRPr lang="en-US" sz="2400" kern="0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65" y="2202810"/>
            <a:ext cx="820375" cy="578118"/>
          </a:xfrm>
          <a:prstGeom prst="rect">
            <a:avLst/>
          </a:prstGeom>
        </p:spPr>
      </p:pic>
      <p:cxnSp>
        <p:nvCxnSpPr>
          <p:cNvPr id="10" name="Straight Arrow Connector 38"/>
          <p:cNvCxnSpPr/>
          <p:nvPr/>
        </p:nvCxnSpPr>
        <p:spPr>
          <a:xfrm flipH="1">
            <a:off x="3172520" y="2852936"/>
            <a:ext cx="2367" cy="1554155"/>
          </a:xfrm>
          <a:prstGeom prst="straightConnector1">
            <a:avLst/>
          </a:prstGeom>
          <a:ln w="38100">
            <a:solidFill>
              <a:srgbClr val="000082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38"/>
          <p:cNvCxnSpPr/>
          <p:nvPr/>
        </p:nvCxnSpPr>
        <p:spPr>
          <a:xfrm>
            <a:off x="5983394" y="2852936"/>
            <a:ext cx="0" cy="1554155"/>
          </a:xfrm>
          <a:prstGeom prst="straightConnector1">
            <a:avLst/>
          </a:prstGeom>
          <a:ln w="38100">
            <a:solidFill>
              <a:srgbClr val="000082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1160" y="4407091"/>
            <a:ext cx="1053946" cy="707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30409" y="4407091"/>
            <a:ext cx="1053945" cy="707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8434" y="5640955"/>
            <a:ext cx="1056966" cy="707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15" name="Straight Connector 10"/>
          <p:cNvCxnSpPr/>
          <p:nvPr/>
        </p:nvCxnSpPr>
        <p:spPr bwMode="auto">
          <a:xfrm>
            <a:off x="3673170" y="4677144"/>
            <a:ext cx="1887439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1"/>
          <p:cNvCxnSpPr/>
          <p:nvPr/>
        </p:nvCxnSpPr>
        <p:spPr bwMode="auto">
          <a:xfrm>
            <a:off x="3174887" y="4942540"/>
            <a:ext cx="1099244" cy="782225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2"/>
          <p:cNvCxnSpPr/>
          <p:nvPr/>
        </p:nvCxnSpPr>
        <p:spPr bwMode="auto">
          <a:xfrm flipH="1">
            <a:off x="4986828" y="4947198"/>
            <a:ext cx="996566" cy="777566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21"/>
          <p:cNvSpPr txBox="1"/>
          <p:nvPr/>
        </p:nvSpPr>
        <p:spPr bwMode="auto">
          <a:xfrm>
            <a:off x="6584354" y="4464060"/>
            <a:ext cx="13014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+mj-lt"/>
              </a:rPr>
              <a:t>Switch</a:t>
            </a:r>
            <a:r>
              <a:rPr lang="en-US" sz="2000" baseline="-25000" dirty="0" smtClean="0">
                <a:latin typeface="+mj-lt"/>
              </a:rPr>
              <a:t>2</a:t>
            </a:r>
            <a:endParaRPr lang="en-US" sz="2000" baseline="-25000" dirty="0">
              <a:latin typeface="+mj-lt"/>
            </a:endParaRPr>
          </a:p>
        </p:txBody>
      </p:sp>
      <p:sp>
        <p:nvSpPr>
          <p:cNvPr id="19" name="TextBox 22"/>
          <p:cNvSpPr txBox="1"/>
          <p:nvPr/>
        </p:nvSpPr>
        <p:spPr bwMode="auto">
          <a:xfrm>
            <a:off x="3939801" y="6333291"/>
            <a:ext cx="14516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dirty="0" smtClean="0">
                <a:latin typeface="+mj-lt"/>
              </a:rPr>
              <a:t>Switch</a:t>
            </a:r>
            <a:r>
              <a:rPr lang="en-US" sz="2000" baseline="-25000" dirty="0" smtClean="0">
                <a:latin typeface="+mj-lt"/>
              </a:rPr>
              <a:t>3</a:t>
            </a:r>
            <a:endParaRPr lang="en-US" sz="2000" baseline="-25000" dirty="0">
              <a:latin typeface="+mj-lt"/>
            </a:endParaRPr>
          </a:p>
        </p:txBody>
      </p:sp>
      <p:sp>
        <p:nvSpPr>
          <p:cNvPr id="20" name="TextBox 36"/>
          <p:cNvSpPr txBox="1"/>
          <p:nvPr/>
        </p:nvSpPr>
        <p:spPr bwMode="auto">
          <a:xfrm>
            <a:off x="1631422" y="4464060"/>
            <a:ext cx="11879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dirty="0" smtClean="0">
                <a:latin typeface="+mj-lt"/>
              </a:rPr>
              <a:t>Switch</a:t>
            </a:r>
            <a:r>
              <a:rPr lang="en-US" sz="2000" baseline="-25000" dirty="0" smtClean="0">
                <a:latin typeface="+mj-lt"/>
              </a:rPr>
              <a:t>1</a:t>
            </a:r>
            <a:endParaRPr lang="en-US" sz="2000" baseline="-25000" dirty="0">
              <a:latin typeface="+mj-lt"/>
            </a:endParaRPr>
          </a:p>
        </p:txBody>
      </p:sp>
      <p:cxnSp>
        <p:nvCxnSpPr>
          <p:cNvPr id="21" name="Straight Arrow Connector 38"/>
          <p:cNvCxnSpPr/>
          <p:nvPr/>
        </p:nvCxnSpPr>
        <p:spPr>
          <a:xfrm flipH="1">
            <a:off x="4574789" y="2852936"/>
            <a:ext cx="10916" cy="2877208"/>
          </a:xfrm>
          <a:prstGeom prst="straightConnector1">
            <a:avLst/>
          </a:prstGeom>
          <a:ln w="38100">
            <a:solidFill>
              <a:srgbClr val="000082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모서리가 둥근 직사각형 21"/>
          <p:cNvSpPr/>
          <p:nvPr/>
        </p:nvSpPr>
        <p:spPr>
          <a:xfrm>
            <a:off x="1954641" y="3009752"/>
            <a:ext cx="5281655" cy="98750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prstDash val="sysDot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latin typeface="+mn-lt"/>
              </a:rPr>
              <a:t>Install </a:t>
            </a:r>
            <a:r>
              <a:rPr lang="en-US" altLang="ko-KR" sz="2000" b="1" dirty="0" smtClean="0">
                <a:latin typeface="+mn-lt"/>
              </a:rPr>
              <a:t>new rules </a:t>
            </a:r>
          </a:p>
          <a:p>
            <a:pPr algn="ctr"/>
            <a:r>
              <a:rPr lang="en-US" altLang="ko-KR" sz="1600" b="1" dirty="0" smtClean="0">
                <a:latin typeface="+mn-lt"/>
              </a:rPr>
              <a:t>(e.g., </a:t>
            </a:r>
            <a:r>
              <a:rPr lang="en-US" altLang="ko-KR" sz="1600" b="1" dirty="0" smtClean="0">
                <a:solidFill>
                  <a:schemeClr val="tx2"/>
                </a:solidFill>
                <a:latin typeface="+mn-lt"/>
              </a:rPr>
              <a:t>forward</a:t>
            </a:r>
            <a:r>
              <a:rPr lang="en-US" altLang="ko-KR" sz="1600" b="1" dirty="0" smtClean="0">
                <a:latin typeface="+mn-lt"/>
              </a:rPr>
              <a:t> </a:t>
            </a:r>
            <a:r>
              <a:rPr lang="en-US" altLang="ko-KR" sz="1600" b="1" dirty="0" smtClean="0">
                <a:solidFill>
                  <a:schemeClr val="tx2"/>
                </a:solidFill>
                <a:latin typeface="+mn-lt"/>
              </a:rPr>
              <a:t>packets </a:t>
            </a:r>
            <a:r>
              <a:rPr lang="en-US" altLang="ko-KR" sz="1600" b="1" dirty="0" smtClean="0">
                <a:latin typeface="+mn-lt"/>
              </a:rPr>
              <a:t>with </a:t>
            </a:r>
            <a:r>
              <a:rPr lang="en-US" altLang="ko-KR" sz="1600" b="1" dirty="0" smtClean="0">
                <a:solidFill>
                  <a:srgbClr val="FF0000"/>
                </a:solidFill>
                <a:latin typeface="+mn-lt"/>
              </a:rPr>
              <a:t>suspicious inter-arrival patterns </a:t>
            </a:r>
            <a:r>
              <a:rPr lang="en-US" altLang="ko-KR" sz="1600" b="1" dirty="0" smtClean="0">
                <a:latin typeface="+mn-lt"/>
              </a:rPr>
              <a:t>to a</a:t>
            </a:r>
            <a:r>
              <a:rPr lang="en-US" altLang="ko-KR" sz="1600" b="1" dirty="0" smtClean="0">
                <a:solidFill>
                  <a:srgbClr val="FF0000"/>
                </a:solidFill>
                <a:latin typeface="+mn-lt"/>
              </a:rPr>
              <a:t> separate path with random drop</a:t>
            </a:r>
            <a:r>
              <a:rPr lang="en-US" altLang="ko-KR" sz="1600" b="1" dirty="0" smtClean="0">
                <a:latin typeface="+mn-lt"/>
              </a:rPr>
              <a:t>)</a:t>
            </a:r>
            <a:endParaRPr lang="en-US" altLang="ko-KR" sz="1600" b="1" dirty="0">
              <a:latin typeface="+mn-lt"/>
            </a:endParaRPr>
          </a:p>
        </p:txBody>
      </p:sp>
      <p:sp>
        <p:nvSpPr>
          <p:cNvPr id="23" name="Rectangle 42"/>
          <p:cNvSpPr/>
          <p:nvPr/>
        </p:nvSpPr>
        <p:spPr>
          <a:xfrm>
            <a:off x="758998" y="5471559"/>
            <a:ext cx="1801289" cy="277235"/>
          </a:xfrm>
          <a:prstGeom prst="rect">
            <a:avLst/>
          </a:prstGeom>
        </p:spPr>
        <p:txBody>
          <a:bodyPr wrap="none" lIns="30715" tIns="15357" rIns="30715" bIns="15357">
            <a:spAutoFit/>
          </a:bodyPr>
          <a:lstStyle/>
          <a:p>
            <a:pPr algn="ctr" defTabSz="157935">
              <a:defRPr/>
            </a:pPr>
            <a:r>
              <a:rPr lang="en-US" sz="1600" kern="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Incoming packets</a:t>
            </a:r>
            <a:endParaRPr lang="en-US" sz="2000" kern="0" dirty="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24" name="Straight Arrow Connector 73"/>
          <p:cNvCxnSpPr/>
          <p:nvPr/>
        </p:nvCxnSpPr>
        <p:spPr>
          <a:xfrm>
            <a:off x="695974" y="5426703"/>
            <a:ext cx="2160196" cy="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124"/>
          <p:cNvSpPr>
            <a:spLocks noChangeArrowheads="1"/>
          </p:cNvSpPr>
          <p:nvPr/>
        </p:nvSpPr>
        <p:spPr bwMode="auto">
          <a:xfrm>
            <a:off x="1200588" y="5234893"/>
            <a:ext cx="236107" cy="13832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algn="ctr">
            <a:solidFill>
              <a:srgbClr val="0E1E20"/>
            </a:solidFill>
            <a:round/>
            <a:headEnd/>
            <a:tailEnd type="triangle" w="lg" len="lg"/>
          </a:ln>
        </p:spPr>
        <p:txBody>
          <a:bodyPr lIns="30715" tIns="15357" rIns="30715" bIns="15357"/>
          <a:lstStyle/>
          <a:p>
            <a:pPr algn="ctr" defTabSz="307147" eaLnBrk="0" hangingPunct="0"/>
            <a:endParaRPr lang="en-US" sz="1800" b="1">
              <a:solidFill>
                <a:srgbClr val="0066CC"/>
              </a:solidFill>
            </a:endParaRPr>
          </a:p>
        </p:txBody>
      </p:sp>
      <p:sp>
        <p:nvSpPr>
          <p:cNvPr id="26" name="Rectangle 124"/>
          <p:cNvSpPr>
            <a:spLocks noChangeArrowheads="1"/>
          </p:cNvSpPr>
          <p:nvPr/>
        </p:nvSpPr>
        <p:spPr bwMode="auto">
          <a:xfrm>
            <a:off x="838200" y="5234893"/>
            <a:ext cx="236107" cy="13832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algn="ctr">
            <a:solidFill>
              <a:srgbClr val="0E1E20"/>
            </a:solidFill>
            <a:round/>
            <a:headEnd/>
            <a:tailEnd type="triangle" w="lg" len="lg"/>
          </a:ln>
        </p:spPr>
        <p:txBody>
          <a:bodyPr lIns="30715" tIns="15357" rIns="30715" bIns="15357"/>
          <a:lstStyle/>
          <a:p>
            <a:pPr algn="ctr" defTabSz="307147" eaLnBrk="0" hangingPunct="0"/>
            <a:endParaRPr lang="en-US" sz="1800" b="1">
              <a:solidFill>
                <a:srgbClr val="0066CC"/>
              </a:solidFill>
            </a:endParaRPr>
          </a:p>
        </p:txBody>
      </p:sp>
      <p:sp>
        <p:nvSpPr>
          <p:cNvPr id="27" name="Rectangle 124"/>
          <p:cNvSpPr>
            <a:spLocks noChangeArrowheads="1"/>
          </p:cNvSpPr>
          <p:nvPr/>
        </p:nvSpPr>
        <p:spPr bwMode="auto">
          <a:xfrm>
            <a:off x="1549401" y="5234893"/>
            <a:ext cx="236107" cy="138323"/>
          </a:xfrm>
          <a:prstGeom prst="rect">
            <a:avLst/>
          </a:prstGeom>
          <a:solidFill>
            <a:schemeClr val="tx2"/>
          </a:solidFill>
          <a:ln w="12700" algn="ctr">
            <a:solidFill>
              <a:srgbClr val="0E1E20"/>
            </a:solidFill>
            <a:round/>
            <a:headEnd/>
            <a:tailEnd type="triangle" w="lg" len="lg"/>
          </a:ln>
        </p:spPr>
        <p:txBody>
          <a:bodyPr lIns="30715" tIns="15357" rIns="30715" bIns="15357"/>
          <a:lstStyle/>
          <a:p>
            <a:pPr algn="ctr" defTabSz="307147" eaLnBrk="0" hangingPunct="0"/>
            <a:endParaRPr lang="en-US" sz="1800" b="1">
              <a:solidFill>
                <a:srgbClr val="0066CC"/>
              </a:solidFill>
            </a:endParaRPr>
          </a:p>
        </p:txBody>
      </p:sp>
      <p:sp>
        <p:nvSpPr>
          <p:cNvPr id="28" name="Rectangle 124"/>
          <p:cNvSpPr>
            <a:spLocks noChangeArrowheads="1"/>
          </p:cNvSpPr>
          <p:nvPr/>
        </p:nvSpPr>
        <p:spPr bwMode="auto">
          <a:xfrm>
            <a:off x="2259947" y="5234893"/>
            <a:ext cx="236107" cy="138323"/>
          </a:xfrm>
          <a:prstGeom prst="rect">
            <a:avLst/>
          </a:prstGeom>
          <a:solidFill>
            <a:schemeClr val="tx2"/>
          </a:solidFill>
          <a:ln w="12700" algn="ctr">
            <a:solidFill>
              <a:srgbClr val="0E1E20"/>
            </a:solidFill>
            <a:round/>
            <a:headEnd/>
            <a:tailEnd type="triangle" w="lg" len="lg"/>
          </a:ln>
        </p:spPr>
        <p:txBody>
          <a:bodyPr lIns="30715" tIns="15357" rIns="30715" bIns="15357"/>
          <a:lstStyle/>
          <a:p>
            <a:pPr algn="ctr" defTabSz="307147" eaLnBrk="0" hangingPunct="0"/>
            <a:endParaRPr lang="en-US" sz="1800" b="1">
              <a:solidFill>
                <a:srgbClr val="0066CC"/>
              </a:solidFill>
            </a:endParaRPr>
          </a:p>
        </p:txBody>
      </p:sp>
      <p:sp>
        <p:nvSpPr>
          <p:cNvPr id="29" name="Rectangle 124"/>
          <p:cNvSpPr>
            <a:spLocks noChangeArrowheads="1"/>
          </p:cNvSpPr>
          <p:nvPr/>
        </p:nvSpPr>
        <p:spPr bwMode="auto">
          <a:xfrm>
            <a:off x="1897559" y="5234893"/>
            <a:ext cx="236107" cy="13832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algn="ctr">
            <a:solidFill>
              <a:srgbClr val="0E1E20"/>
            </a:solidFill>
            <a:round/>
            <a:headEnd/>
            <a:tailEnd type="triangle" w="lg" len="lg"/>
          </a:ln>
        </p:spPr>
        <p:txBody>
          <a:bodyPr lIns="30715" tIns="15357" rIns="30715" bIns="15357"/>
          <a:lstStyle/>
          <a:p>
            <a:pPr algn="ctr" defTabSz="307147" eaLnBrk="0" hangingPunct="0"/>
            <a:endParaRPr lang="en-US" sz="1800" b="1">
              <a:solidFill>
                <a:srgbClr val="0066CC"/>
              </a:solidFill>
            </a:endParaRPr>
          </a:p>
        </p:txBody>
      </p:sp>
      <p:sp>
        <p:nvSpPr>
          <p:cNvPr id="30" name="Rectangle 42"/>
          <p:cNvSpPr/>
          <p:nvPr/>
        </p:nvSpPr>
        <p:spPr>
          <a:xfrm>
            <a:off x="5696958" y="5471559"/>
            <a:ext cx="2941024" cy="277235"/>
          </a:xfrm>
          <a:prstGeom prst="rect">
            <a:avLst/>
          </a:prstGeom>
        </p:spPr>
        <p:txBody>
          <a:bodyPr wrap="none" lIns="30715" tIns="15357" rIns="30715" bIns="15357">
            <a:spAutoFit/>
          </a:bodyPr>
          <a:lstStyle/>
          <a:p>
            <a:pPr algn="ctr" defTabSz="157935">
              <a:defRPr/>
            </a:pPr>
            <a:r>
              <a:rPr lang="en-US" sz="1600" kern="0" dirty="0" err="1" smtClean="0">
                <a:solidFill>
                  <a:srgbClr val="002060"/>
                </a:solidFill>
                <a:latin typeface="+mn-lt"/>
                <a:cs typeface="Arial" pitchFamily="34" charset="0"/>
              </a:rPr>
              <a:t>Undropped</a:t>
            </a:r>
            <a:r>
              <a:rPr lang="en-US" sz="1600" kern="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 Incoming packets</a:t>
            </a:r>
            <a:endParaRPr lang="en-US" sz="2000" kern="0" dirty="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31" name="Straight Arrow Connector 73"/>
          <p:cNvCxnSpPr/>
          <p:nvPr/>
        </p:nvCxnSpPr>
        <p:spPr>
          <a:xfrm>
            <a:off x="6203798" y="5426703"/>
            <a:ext cx="2160196" cy="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124"/>
          <p:cNvSpPr>
            <a:spLocks noChangeArrowheads="1"/>
          </p:cNvSpPr>
          <p:nvPr/>
        </p:nvSpPr>
        <p:spPr bwMode="auto">
          <a:xfrm>
            <a:off x="6708412" y="5229200"/>
            <a:ext cx="236107" cy="13832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algn="ctr">
            <a:solidFill>
              <a:srgbClr val="0E1E20"/>
            </a:solidFill>
            <a:round/>
            <a:headEnd/>
            <a:tailEnd type="triangle" w="lg" len="lg"/>
          </a:ln>
        </p:spPr>
        <p:txBody>
          <a:bodyPr lIns="30715" tIns="15357" rIns="30715" bIns="15357"/>
          <a:lstStyle/>
          <a:p>
            <a:pPr algn="ctr" defTabSz="307147" eaLnBrk="0" hangingPunct="0"/>
            <a:endParaRPr lang="en-US" sz="1800" b="1">
              <a:solidFill>
                <a:srgbClr val="0066CC"/>
              </a:solidFill>
            </a:endParaRPr>
          </a:p>
        </p:txBody>
      </p:sp>
      <p:sp>
        <p:nvSpPr>
          <p:cNvPr id="33" name="Rectangle 124"/>
          <p:cNvSpPr>
            <a:spLocks noChangeArrowheads="1"/>
          </p:cNvSpPr>
          <p:nvPr/>
        </p:nvSpPr>
        <p:spPr bwMode="auto">
          <a:xfrm>
            <a:off x="6346024" y="5229200"/>
            <a:ext cx="236107" cy="13832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algn="ctr">
            <a:solidFill>
              <a:srgbClr val="0E1E20"/>
            </a:solidFill>
            <a:round/>
            <a:headEnd/>
            <a:tailEnd type="triangle" w="lg" len="lg"/>
          </a:ln>
        </p:spPr>
        <p:txBody>
          <a:bodyPr lIns="30715" tIns="15357" rIns="30715" bIns="15357"/>
          <a:lstStyle/>
          <a:p>
            <a:pPr algn="ctr" defTabSz="307147" eaLnBrk="0" hangingPunct="0"/>
            <a:endParaRPr lang="en-US" sz="1800" b="1">
              <a:solidFill>
                <a:srgbClr val="0066CC"/>
              </a:solidFill>
            </a:endParaRPr>
          </a:p>
        </p:txBody>
      </p:sp>
      <p:sp>
        <p:nvSpPr>
          <p:cNvPr id="34" name="Rectangle 124"/>
          <p:cNvSpPr>
            <a:spLocks noChangeArrowheads="1"/>
          </p:cNvSpPr>
          <p:nvPr/>
        </p:nvSpPr>
        <p:spPr bwMode="auto">
          <a:xfrm>
            <a:off x="7405383" y="5229200"/>
            <a:ext cx="236107" cy="13832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algn="ctr">
            <a:solidFill>
              <a:srgbClr val="0E1E20"/>
            </a:solidFill>
            <a:round/>
            <a:headEnd/>
            <a:tailEnd type="triangle" w="lg" len="lg"/>
          </a:ln>
        </p:spPr>
        <p:txBody>
          <a:bodyPr lIns="30715" tIns="15357" rIns="30715" bIns="15357"/>
          <a:lstStyle/>
          <a:p>
            <a:pPr algn="ctr" defTabSz="307147" eaLnBrk="0" hangingPunct="0"/>
            <a:endParaRPr lang="en-US" sz="1800" b="1">
              <a:solidFill>
                <a:srgbClr val="0066CC"/>
              </a:solidFill>
            </a:endParaRPr>
          </a:p>
        </p:txBody>
      </p:sp>
      <p:pic>
        <p:nvPicPr>
          <p:cNvPr id="35" name="Picture 2" descr="http://windowsitpro.com/site-files/windowsitpro.com/files/uploads/2013/11/cisco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630" y="4283193"/>
            <a:ext cx="471075" cy="25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http://www.hitechreview.com/uploads/2012/10/HP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417" y="4305468"/>
            <a:ext cx="371389" cy="23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2" descr="http://www.s24.si/files/manufacturer/530f2a007b57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56" y="6292860"/>
            <a:ext cx="684672" cy="9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Straight Arrow Connector 38"/>
          <p:cNvCxnSpPr>
            <a:stCxn id="6" idx="2"/>
            <a:endCxn id="7" idx="0"/>
          </p:cNvCxnSpPr>
          <p:nvPr/>
        </p:nvCxnSpPr>
        <p:spPr>
          <a:xfrm>
            <a:off x="4594916" y="1628800"/>
            <a:ext cx="8276" cy="484892"/>
          </a:xfrm>
          <a:prstGeom prst="straightConnector1">
            <a:avLst/>
          </a:prstGeom>
          <a:ln w="38100">
            <a:solidFill>
              <a:srgbClr val="000082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모서리가 둥근 직사각형 41"/>
          <p:cNvSpPr/>
          <p:nvPr/>
        </p:nvSpPr>
        <p:spPr>
          <a:xfrm>
            <a:off x="5736700" y="1484784"/>
            <a:ext cx="3299796" cy="78319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prstDash val="sysDot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 smtClean="0">
                <a:latin typeface="+mn-lt"/>
              </a:rPr>
              <a:t>Report the </a:t>
            </a:r>
            <a:r>
              <a:rPr lang="en-US" altLang="ko-KR" sz="2000" b="1" dirty="0" smtClean="0">
                <a:solidFill>
                  <a:srgbClr val="FF0000"/>
                </a:solidFill>
                <a:latin typeface="+mn-lt"/>
              </a:rPr>
              <a:t>suspicious flow</a:t>
            </a:r>
            <a:r>
              <a:rPr lang="en-US" altLang="ko-KR" sz="2000" b="1" dirty="0" smtClean="0">
                <a:latin typeface="+mn-lt"/>
              </a:rPr>
              <a:t> to SDN Controller</a:t>
            </a:r>
            <a:endParaRPr lang="en-US" altLang="ko-KR" sz="1600" dirty="0">
              <a:latin typeface="+mn-lt"/>
            </a:endParaRPr>
          </a:p>
        </p:txBody>
      </p:sp>
      <p:sp>
        <p:nvSpPr>
          <p:cNvPr id="43" name="모서리가 둥근 직사각형 42"/>
          <p:cNvSpPr/>
          <p:nvPr/>
        </p:nvSpPr>
        <p:spPr>
          <a:xfrm>
            <a:off x="72008" y="5733256"/>
            <a:ext cx="4067944" cy="112371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prstDash val="sysDot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 smtClean="0">
                <a:latin typeface="+mn-lt"/>
              </a:rPr>
              <a:t>The </a:t>
            </a:r>
            <a:r>
              <a:rPr lang="en-US" altLang="ko-KR" sz="2000" b="1" dirty="0" smtClean="0">
                <a:solidFill>
                  <a:srgbClr val="FF0000"/>
                </a:solidFill>
                <a:latin typeface="+mn-lt"/>
              </a:rPr>
              <a:t>suspicious flow</a:t>
            </a:r>
            <a:r>
              <a:rPr lang="en-US" altLang="ko-K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altLang="ko-KR" sz="2000" b="1" dirty="0" smtClean="0">
                <a:solidFill>
                  <a:srgbClr val="FF0000"/>
                </a:solidFill>
                <a:latin typeface="+mn-lt"/>
              </a:rPr>
              <a:t>s packets</a:t>
            </a:r>
            <a:r>
              <a:rPr lang="en-US" altLang="ko-KR" sz="2000" b="1" dirty="0" smtClean="0">
                <a:latin typeface="+mn-lt"/>
              </a:rPr>
              <a:t> are </a:t>
            </a:r>
            <a:r>
              <a:rPr lang="en-US" altLang="ko-KR" sz="2000" b="1" dirty="0" smtClean="0">
                <a:solidFill>
                  <a:srgbClr val="FF0000"/>
                </a:solidFill>
                <a:latin typeface="+mn-lt"/>
              </a:rPr>
              <a:t>randomly dropped</a:t>
            </a:r>
            <a:r>
              <a:rPr lang="en-US" altLang="ko-KR" sz="2000" b="1" dirty="0" smtClean="0">
                <a:latin typeface="+mn-lt"/>
              </a:rPr>
              <a:t> by Switch</a:t>
            </a:r>
            <a:r>
              <a:rPr lang="en-US" altLang="ko-KR" sz="2000" b="1" baseline="-25000" dirty="0" smtClean="0">
                <a:latin typeface="+mn-lt"/>
              </a:rPr>
              <a:t>3</a:t>
            </a:r>
            <a:r>
              <a:rPr lang="en-US" altLang="ko-KR" sz="2000" b="1" dirty="0" smtClean="0">
                <a:latin typeface="+mn-lt"/>
              </a:rPr>
              <a:t> on the </a:t>
            </a:r>
            <a:r>
              <a:rPr lang="en-US" altLang="ko-KR" sz="2000" b="1" dirty="0" smtClean="0">
                <a:solidFill>
                  <a:srgbClr val="FF0000"/>
                </a:solidFill>
                <a:latin typeface="+mn-lt"/>
              </a:rPr>
              <a:t>separate path</a:t>
            </a:r>
            <a:endParaRPr lang="en-US" altLang="ko-KR" sz="1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0" name="제목 1"/>
          <p:cNvSpPr>
            <a:spLocks noGrp="1"/>
          </p:cNvSpPr>
          <p:nvPr>
            <p:ph type="title"/>
          </p:nvPr>
        </p:nvSpPr>
        <p:spPr>
          <a:xfrm>
            <a:off x="456255" y="188640"/>
            <a:ext cx="8687745" cy="850106"/>
          </a:xfrm>
        </p:spPr>
        <p:txBody>
          <a:bodyPr/>
          <a:lstStyle/>
          <a:p>
            <a:r>
              <a:rPr lang="en-US" altLang="ko-KR" dirty="0"/>
              <a:t>Centralized </a:t>
            </a:r>
            <a:r>
              <a:rPr lang="en-US" altLang="ko-KR" dirty="0" err="1"/>
              <a:t>DDoS</a:t>
            </a:r>
            <a:r>
              <a:rPr lang="en-US" altLang="ko-KR" dirty="0"/>
              <a:t>-Attack </a:t>
            </a:r>
            <a:r>
              <a:rPr lang="en-US" altLang="ko-KR" dirty="0" err="1" smtClean="0"/>
              <a:t>Mitigator</a:t>
            </a:r>
            <a:r>
              <a:rPr lang="en-US" altLang="ko-KR" dirty="0" smtClean="0"/>
              <a:t> (2/2)</a:t>
            </a:r>
            <a:endParaRPr lang="ko-KR" altLang="en-US" dirty="0"/>
          </a:p>
        </p:txBody>
      </p:sp>
      <p:cxnSp>
        <p:nvCxnSpPr>
          <p:cNvPr id="44" name="Straight Arrow Connector 38"/>
          <p:cNvCxnSpPr/>
          <p:nvPr/>
        </p:nvCxnSpPr>
        <p:spPr>
          <a:xfrm>
            <a:off x="3211493" y="4950842"/>
            <a:ext cx="1040510" cy="764012"/>
          </a:xfrm>
          <a:prstGeom prst="straightConnector1">
            <a:avLst/>
          </a:prstGeom>
          <a:ln w="66675">
            <a:solidFill>
              <a:srgbClr val="000082"/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38"/>
          <p:cNvCxnSpPr/>
          <p:nvPr/>
        </p:nvCxnSpPr>
        <p:spPr>
          <a:xfrm flipV="1">
            <a:off x="5024753" y="4958932"/>
            <a:ext cx="951269" cy="754731"/>
          </a:xfrm>
          <a:prstGeom prst="straightConnector1">
            <a:avLst/>
          </a:prstGeom>
          <a:ln w="66675">
            <a:solidFill>
              <a:srgbClr val="000082"/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32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5613" y="188913"/>
            <a:ext cx="7381875" cy="849312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Discussion</a:t>
            </a:r>
            <a:endParaRPr dirty="0"/>
          </a:p>
        </p:txBody>
      </p:sp>
      <p:sp>
        <p:nvSpPr>
          <p:cNvPr id="22532" name="슬라이드 번호 개체 틀 3"/>
          <p:cNvSpPr>
            <a:spLocks noGrp="1"/>
          </p:cNvSpPr>
          <p:nvPr>
            <p:ph type="sldNum" sz="quarter" idx="12"/>
          </p:nvPr>
        </p:nvSpPr>
        <p:spPr bwMode="auto">
          <a:xfrm>
            <a:off x="690245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1">
              <a:buClr>
                <a:srgbClr val="C40000"/>
              </a:buClr>
              <a:buFont typeface="Wingdings" panose="05000000000000000000" pitchFamily="2" charset="2"/>
              <a:buChar char="v"/>
              <a:defRPr kumimoji="1" sz="2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  <a:lvl2pPr marL="742950" indent="-285750" latinLnBrk="1">
              <a:buFont typeface="HY헤드라인M" panose="02030600000101010101" pitchFamily="18" charset="-127"/>
              <a:buChar char="-"/>
              <a:defRPr kumimoji="1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2pPr>
            <a:lvl3pPr marL="1143000" indent="-228600" latinLnBrk="1"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3pPr>
            <a:lvl4pPr marL="1600200" indent="-228600" latinLnBrk="1">
              <a:buFont typeface="Wingdings" panose="05000000000000000000" pitchFamily="2" charset="2"/>
              <a:buChar char="Ø"/>
              <a:defRPr kumimoji="1" sz="16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4pPr>
            <a:lvl5pPr marL="2057400" indent="-228600" latinLnBrk="1">
              <a:buFont typeface="Wingdings" panose="05000000000000000000" pitchFamily="2" charset="2"/>
              <a:buChar char="§"/>
              <a:defRPr kumimoji="1" sz="16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sz="16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sz="16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sz="16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sz="16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9pPr>
          </a:lstStyle>
          <a:p>
            <a:pPr latinLnBrk="0">
              <a:buClrTx/>
              <a:buFontTx/>
              <a:buNone/>
            </a:pPr>
            <a:fld id="{FBB3E886-C8A8-4A31-8B7F-94DFC82AE5A5}" type="slidenum">
              <a:rPr lang="ko-KR" altLang="en-US" sz="1800" smtClean="0">
                <a:latin typeface="굴림" panose="020B0600000101010101" pitchFamily="50" charset="-127"/>
                <a:ea typeface="굴림" panose="020B0600000101010101" pitchFamily="50" charset="-127"/>
              </a:rPr>
              <a:pPr latinLnBrk="0">
                <a:buClrTx/>
                <a:buFontTx/>
                <a:buNone/>
              </a:pPr>
              <a:t>17</a:t>
            </a:fld>
            <a:endParaRPr lang="ko-KR" altLang="en-US" sz="1800" smtClean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" name="내용 개체 틀 2"/>
          <p:cNvSpPr>
            <a:spLocks noGrp="1"/>
          </p:cNvSpPr>
          <p:nvPr>
            <p:ph idx="4294967295"/>
          </p:nvPr>
        </p:nvSpPr>
        <p:spPr>
          <a:xfrm>
            <a:off x="0" y="1076672"/>
            <a:ext cx="9144000" cy="4944616"/>
          </a:xfrm>
        </p:spPr>
        <p:txBody>
          <a:bodyPr/>
          <a:lstStyle/>
          <a:p>
            <a:r>
              <a:rPr lang="en-US" altLang="ko-KR" dirty="0" smtClean="0"/>
              <a:t>Direction of This Draft</a:t>
            </a:r>
          </a:p>
          <a:p>
            <a:pPr lvl="1"/>
            <a:r>
              <a:rPr lang="en-US" altLang="ko-KR" sz="2200" dirty="0" smtClean="0"/>
              <a:t>Develop </a:t>
            </a:r>
            <a:r>
              <a:rPr lang="en-US" altLang="ko-KR" sz="2200" b="1" dirty="0"/>
              <a:t>SDN-based Security Services</a:t>
            </a:r>
            <a:r>
              <a:rPr lang="en-US" altLang="ko-KR" sz="2200" dirty="0"/>
              <a:t> (e.g., Firewall and </a:t>
            </a:r>
            <a:r>
              <a:rPr lang="en-US" altLang="ko-KR" sz="2200" dirty="0" err="1"/>
              <a:t>DDoS</a:t>
            </a:r>
            <a:r>
              <a:rPr lang="en-US" altLang="ko-KR" sz="2200" dirty="0"/>
              <a:t>-Attack </a:t>
            </a:r>
            <a:r>
              <a:rPr lang="en-US" altLang="ko-KR" sz="2200" dirty="0" err="1"/>
              <a:t>Mitigator</a:t>
            </a:r>
            <a:r>
              <a:rPr lang="en-US" altLang="ko-KR" sz="2200" dirty="0"/>
              <a:t>) including API</a:t>
            </a:r>
            <a:r>
              <a:rPr lang="en-US" altLang="ko-KR" sz="2200" dirty="0" smtClean="0"/>
              <a:t>.</a:t>
            </a:r>
          </a:p>
          <a:p>
            <a:pPr lvl="1"/>
            <a:r>
              <a:rPr lang="en-US" altLang="ko-KR" sz="2200" dirty="0" smtClean="0"/>
              <a:t>Include </a:t>
            </a:r>
            <a:r>
              <a:rPr lang="en-US" altLang="ko-KR" sz="2200" b="1" dirty="0" smtClean="0"/>
              <a:t>other Security Services</a:t>
            </a:r>
            <a:r>
              <a:rPr lang="en-US" altLang="ko-KR" sz="2200" dirty="0" smtClean="0"/>
              <a:t>, such as </a:t>
            </a:r>
            <a:r>
              <a:rPr lang="en-US" altLang="ko-KR" sz="2200" b="1" dirty="0" smtClean="0"/>
              <a:t>Preventing </a:t>
            </a:r>
            <a:r>
              <a:rPr lang="en-US" altLang="ko-KR" sz="2200" b="1" dirty="0"/>
              <a:t>the leakage of internal traffic into the outside networks</a:t>
            </a:r>
            <a:r>
              <a:rPr lang="en-US" altLang="ko-KR" sz="2200" dirty="0" smtClean="0"/>
              <a:t>.</a:t>
            </a:r>
          </a:p>
          <a:p>
            <a:pPr lvl="1"/>
            <a:endParaRPr lang="en-US" altLang="ko-KR" sz="2000" dirty="0"/>
          </a:p>
          <a:p>
            <a:r>
              <a:rPr lang="en-US" altLang="ko-KR" dirty="0" smtClean="0"/>
              <a:t>Direction of our ITU-T SG 17 Draft</a:t>
            </a:r>
          </a:p>
          <a:p>
            <a:pPr lvl="1"/>
            <a:r>
              <a:rPr lang="en-US" altLang="ko-KR" sz="2200" dirty="0" smtClean="0"/>
              <a:t>Develop </a:t>
            </a:r>
            <a:r>
              <a:rPr lang="en-US" altLang="ko-KR" sz="2200" b="1" dirty="0"/>
              <a:t>Security Scenarios and Requirements</a:t>
            </a:r>
            <a:r>
              <a:rPr lang="en-US" altLang="ko-KR" sz="2200" dirty="0"/>
              <a:t> </a:t>
            </a:r>
            <a:r>
              <a:rPr lang="en-US" altLang="ko-KR" sz="2200" dirty="0" smtClean="0"/>
              <a:t>for ITU-T </a:t>
            </a:r>
            <a:r>
              <a:rPr lang="en-US" altLang="ko-KR" sz="2200" dirty="0"/>
              <a:t>Y.3300 (Framework of Software-Defined Networking</a:t>
            </a:r>
            <a:r>
              <a:rPr lang="en-US" altLang="ko-KR" sz="2200" dirty="0" smtClean="0"/>
              <a:t>).</a:t>
            </a:r>
          </a:p>
          <a:p>
            <a:pPr lvl="1"/>
            <a:endParaRPr lang="en-US" altLang="ko-KR" sz="2000" dirty="0"/>
          </a:p>
          <a:p>
            <a:r>
              <a:rPr lang="en-US" altLang="ko-KR" dirty="0"/>
              <a:t>Thanks for your attention.</a:t>
            </a:r>
          </a:p>
          <a:p>
            <a:pPr lvl="1"/>
            <a:endParaRPr lang="en-US" altLang="ko-KR" sz="2200" dirty="0"/>
          </a:p>
          <a:p>
            <a:r>
              <a:rPr lang="en-US" altLang="ko-KR" dirty="0"/>
              <a:t>Any Comments or Questions?</a:t>
            </a:r>
          </a:p>
          <a:p>
            <a:endParaRPr lang="en-US" altLang="ko-KR" sz="3000" dirty="0" smtClean="0"/>
          </a:p>
          <a:p>
            <a:pPr lvl="1"/>
            <a:endParaRPr lang="en-US" altLang="ko-KR" sz="2000" dirty="0" smtClean="0"/>
          </a:p>
          <a:p>
            <a:endParaRPr lang="ko-KR" altLang="en-US" dirty="0" smtClean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108" y="4581128"/>
            <a:ext cx="1140172" cy="114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896164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"/>
          <p:cNvSpPr txBox="1"/>
          <p:nvPr/>
        </p:nvSpPr>
        <p:spPr>
          <a:xfrm>
            <a:off x="3491880" y="609600"/>
            <a:ext cx="246702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bg1"/>
              </a:contourClr>
            </a:sp3d>
          </a:bodyPr>
          <a:lstStyle/>
          <a:p>
            <a:pPr marL="0" lvl="1">
              <a:defRPr/>
            </a:pPr>
            <a:r>
              <a:rPr lang="en-US" altLang="ko-KR" sz="4800" dirty="0">
                <a:gradFill>
                  <a:gsLst>
                    <a:gs pos="100000">
                      <a:srgbClr val="022F72"/>
                    </a:gs>
                    <a:gs pos="50000">
                      <a:srgbClr val="02679C"/>
                    </a:gs>
                  </a:gsLst>
                  <a:lin ang="5400000" scaled="1"/>
                </a:gradFill>
                <a:latin typeface="Arial" pitchFamily="34" charset="0"/>
                <a:ea typeface="HY견고딕" pitchFamily="18" charset="-127"/>
                <a:cs typeface="Arial" pitchFamily="34" charset="0"/>
              </a:rPr>
              <a:t>Contents</a:t>
            </a:r>
          </a:p>
        </p:txBody>
      </p:sp>
      <p:grpSp>
        <p:nvGrpSpPr>
          <p:cNvPr id="14339" name="그룹 60"/>
          <p:cNvGrpSpPr>
            <a:grpSpLocks/>
          </p:cNvGrpSpPr>
          <p:nvPr/>
        </p:nvGrpSpPr>
        <p:grpSpPr bwMode="auto">
          <a:xfrm>
            <a:off x="107950" y="1828800"/>
            <a:ext cx="7272338" cy="511175"/>
            <a:chOff x="4871440" y="2004029"/>
            <a:chExt cx="7272808" cy="511182"/>
          </a:xfrm>
        </p:grpSpPr>
        <p:grpSp>
          <p:nvGrpSpPr>
            <p:cNvPr id="14380" name="그룹 61"/>
            <p:cNvGrpSpPr>
              <a:grpSpLocks/>
            </p:cNvGrpSpPr>
            <p:nvPr/>
          </p:nvGrpSpPr>
          <p:grpSpPr bwMode="auto">
            <a:xfrm>
              <a:off x="4871440" y="2004029"/>
              <a:ext cx="613386" cy="511182"/>
              <a:chOff x="4871440" y="1952414"/>
              <a:chExt cx="613386" cy="511182"/>
            </a:xfrm>
          </p:grpSpPr>
          <p:sp>
            <p:nvSpPr>
              <p:cNvPr id="65" name="모서리가 둥근 직사각형 64"/>
              <p:cNvSpPr/>
              <p:nvPr/>
            </p:nvSpPr>
            <p:spPr>
              <a:xfrm>
                <a:off x="4871440" y="1952414"/>
                <a:ext cx="613386" cy="511182"/>
              </a:xfrm>
              <a:prstGeom prst="roundRect">
                <a:avLst>
                  <a:gd name="adj" fmla="val 7350"/>
                </a:avLst>
              </a:prstGeom>
              <a:gradFill flip="none" rotWithShape="1">
                <a:gsLst>
                  <a:gs pos="0">
                    <a:srgbClr val="688FCA"/>
                  </a:gs>
                  <a:gs pos="50000">
                    <a:srgbClr val="5361AA"/>
                  </a:gs>
                  <a:gs pos="50000">
                    <a:srgbClr val="4B4C9E"/>
                  </a:gs>
                </a:gsLst>
                <a:lin ang="2700000" scaled="1"/>
                <a:tileRect/>
              </a:gradFill>
              <a:ln w="50800">
                <a:noFill/>
                <a:headEnd type="oval"/>
                <a:tailEnd type="oval"/>
              </a:ln>
              <a:effectLst>
                <a:innerShdw blurRad="469900">
                  <a:prstClr val="black">
                    <a:alpha val="50000"/>
                  </a:prstClr>
                </a:inn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2800"/>
              </a:p>
            </p:txBody>
          </p:sp>
          <p:sp>
            <p:nvSpPr>
              <p:cNvPr id="66" name="이등변 삼각형 65"/>
              <p:cNvSpPr/>
              <p:nvPr/>
            </p:nvSpPr>
            <p:spPr>
              <a:xfrm rot="5400000">
                <a:off x="4937083" y="1923443"/>
                <a:ext cx="383479" cy="492925"/>
              </a:xfrm>
              <a:prstGeom prst="triangle">
                <a:avLst/>
              </a:prstGeom>
              <a:gradFill flip="none" rotWithShape="1">
                <a:gsLst>
                  <a:gs pos="100000">
                    <a:schemeClr val="bg1">
                      <a:alpha val="60000"/>
                    </a:schemeClr>
                  </a:gs>
                  <a:gs pos="50000">
                    <a:schemeClr val="bg1">
                      <a:alpha val="0"/>
                    </a:schemeClr>
                  </a:gs>
                </a:gsLst>
                <a:lin ang="8100000" scaled="1"/>
                <a:tileRect/>
              </a:gradFill>
              <a:ln w="50800">
                <a:noFill/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2800"/>
              </a:p>
            </p:txBody>
          </p:sp>
        </p:grpSp>
        <p:sp>
          <p:nvSpPr>
            <p:cNvPr id="63" name="Rectangle 68"/>
            <p:cNvSpPr>
              <a:spLocks noChangeArrowheads="1"/>
            </p:cNvSpPr>
            <p:nvPr/>
          </p:nvSpPr>
          <p:spPr bwMode="auto">
            <a:xfrm flipH="1">
              <a:off x="5112250" y="2044177"/>
              <a:ext cx="131767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bg1"/>
                </a:contourClr>
              </a:sp3d>
            </a:bodyPr>
            <a:lstStyle/>
            <a:p>
              <a:pPr marL="0" lvl="1" indent="4763" algn="ctr" defTabSz="1110759">
                <a:defRPr/>
              </a:pPr>
              <a:r>
                <a:rPr lang="en-US" altLang="ko-KR" sz="2800" b="1" spc="-100" dirty="0">
                  <a:ln>
                    <a:prstDash val="solid"/>
                  </a:ln>
                  <a:solidFill>
                    <a:prstClr val="white"/>
                  </a:solidFill>
                  <a:effectLst>
                    <a:outerShdw blurRad="215900" algn="ctr" rotWithShape="0">
                      <a:srgbClr val="000000">
                        <a:alpha val="80000"/>
                      </a:srgbClr>
                    </a:outerShdw>
                  </a:effectLst>
                  <a:latin typeface="Times New Roman" pitchFamily="18" charset="0"/>
                  <a:ea typeface="HY견고딕" pitchFamily="18" charset="-127"/>
                  <a:cs typeface="Times New Roman" pitchFamily="18" charset="0"/>
                </a:rPr>
                <a:t>I</a:t>
              </a:r>
              <a:endParaRPr lang="ko-KR" altLang="en-US" sz="2800" b="1" spc="-100" dirty="0">
                <a:ln>
                  <a:prstDash val="solid"/>
                </a:ln>
                <a:solidFill>
                  <a:prstClr val="white"/>
                </a:solidFill>
                <a:effectLst>
                  <a:outerShdw blurRad="215900" algn="ctr" rotWithShape="0">
                    <a:srgbClr val="000000">
                      <a:alpha val="80000"/>
                    </a:srgbClr>
                  </a:outerShdw>
                </a:effectLst>
                <a:latin typeface="Times New Roman" pitchFamily="18" charset="0"/>
                <a:ea typeface="HY견고딕" pitchFamily="18" charset="-127"/>
                <a:cs typeface="Times New Roman" pitchFamily="18" charset="0"/>
              </a:endParaRPr>
            </a:p>
          </p:txBody>
        </p:sp>
        <p:sp>
          <p:nvSpPr>
            <p:cNvPr id="64" name="직사각형 63"/>
            <p:cNvSpPr/>
            <p:nvPr/>
          </p:nvSpPr>
          <p:spPr>
            <a:xfrm>
              <a:off x="5613414" y="2013399"/>
              <a:ext cx="6530834" cy="430893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85725" indent="-85725">
                <a:defRPr/>
              </a:pPr>
              <a:r>
                <a:rPr lang="en-US" altLang="ko-KR" sz="2800" b="1" dirty="0" smtClean="0">
                  <a:gradFill flip="none" rotWithShape="1">
                    <a:gsLst>
                      <a:gs pos="100000">
                        <a:srgbClr val="6573BA"/>
                      </a:gs>
                      <a:gs pos="50000">
                        <a:srgbClr val="323C70"/>
                      </a:gs>
                    </a:gsLst>
                    <a:lin ang="5400000" scaled="1"/>
                    <a:tileRect/>
                  </a:gradFill>
                  <a:latin typeface="Arial" pitchFamily="34" charset="0"/>
                  <a:cs typeface="Arial" pitchFamily="34" charset="0"/>
                </a:rPr>
                <a:t>Introduction</a:t>
              </a:r>
              <a:endParaRPr lang="en-US" altLang="ko-KR" sz="2800" b="1" dirty="0">
                <a:gradFill flip="none" rotWithShape="1">
                  <a:gsLst>
                    <a:gs pos="100000">
                      <a:srgbClr val="6573BA"/>
                    </a:gs>
                    <a:gs pos="50000">
                      <a:srgbClr val="323C70"/>
                    </a:gs>
                  </a:gsLst>
                  <a:lin ang="54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340" name="그룹 66"/>
          <p:cNvGrpSpPr>
            <a:grpSpLocks/>
          </p:cNvGrpSpPr>
          <p:nvPr/>
        </p:nvGrpSpPr>
        <p:grpSpPr bwMode="auto">
          <a:xfrm>
            <a:off x="107950" y="4725144"/>
            <a:ext cx="7920038" cy="511175"/>
            <a:chOff x="4871440" y="2004029"/>
            <a:chExt cx="7920623" cy="511182"/>
          </a:xfrm>
        </p:grpSpPr>
        <p:grpSp>
          <p:nvGrpSpPr>
            <p:cNvPr id="14371" name="그룹 64"/>
            <p:cNvGrpSpPr>
              <a:grpSpLocks/>
            </p:cNvGrpSpPr>
            <p:nvPr/>
          </p:nvGrpSpPr>
          <p:grpSpPr bwMode="auto">
            <a:xfrm>
              <a:off x="4871440" y="2004029"/>
              <a:ext cx="613386" cy="511182"/>
              <a:chOff x="4871440" y="1952414"/>
              <a:chExt cx="613386" cy="511182"/>
            </a:xfrm>
          </p:grpSpPr>
          <p:sp>
            <p:nvSpPr>
              <p:cNvPr id="71" name="모서리가 둥근 직사각형 70"/>
              <p:cNvSpPr/>
              <p:nvPr/>
            </p:nvSpPr>
            <p:spPr>
              <a:xfrm>
                <a:off x="4871440" y="1952414"/>
                <a:ext cx="613386" cy="511182"/>
              </a:xfrm>
              <a:prstGeom prst="roundRect">
                <a:avLst>
                  <a:gd name="adj" fmla="val 7350"/>
                </a:avLst>
              </a:prstGeom>
              <a:solidFill>
                <a:srgbClr val="FF0000"/>
              </a:solidFill>
              <a:ln>
                <a:noFill/>
              </a:ln>
              <a:effectLst>
                <a:innerShdw blurRad="4699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2800"/>
              </a:p>
            </p:txBody>
          </p:sp>
          <p:sp>
            <p:nvSpPr>
              <p:cNvPr id="128" name="이등변 삼각형 127"/>
              <p:cNvSpPr/>
              <p:nvPr/>
            </p:nvSpPr>
            <p:spPr>
              <a:xfrm rot="5400000">
                <a:off x="4937083" y="1923443"/>
                <a:ext cx="383479" cy="492925"/>
              </a:xfrm>
              <a:prstGeom prst="triangle">
                <a:avLst/>
              </a:prstGeom>
              <a:gradFill flip="none" rotWithShape="1">
                <a:gsLst>
                  <a:gs pos="100000">
                    <a:schemeClr val="bg1">
                      <a:alpha val="60000"/>
                    </a:schemeClr>
                  </a:gs>
                  <a:gs pos="50000">
                    <a:schemeClr val="bg1">
                      <a:alpha val="0"/>
                    </a:schemeClr>
                  </a:gs>
                </a:gsLst>
                <a:lin ang="8100000" scaled="1"/>
                <a:tileRect/>
              </a:gradFill>
              <a:ln w="50800">
                <a:noFill/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2800"/>
              </a:p>
            </p:txBody>
          </p:sp>
        </p:grpSp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 flipH="1">
              <a:off x="5052129" y="2044174"/>
              <a:ext cx="252011" cy="430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bg1"/>
                </a:contourClr>
              </a:sp3d>
            </a:bodyPr>
            <a:lstStyle/>
            <a:p>
              <a:pPr marL="0" lvl="1" indent="4763" algn="ctr" defTabSz="1110759">
                <a:defRPr/>
              </a:pPr>
              <a:r>
                <a:rPr lang="en-US" altLang="ko-KR" sz="2800" b="1" spc="-100" dirty="0" smtClean="0">
                  <a:ln>
                    <a:prstDash val="solid"/>
                  </a:ln>
                  <a:solidFill>
                    <a:schemeClr val="bg1"/>
                  </a:solidFill>
                  <a:effectLst>
                    <a:outerShdw blurRad="215900" algn="ctr" rotWithShape="0">
                      <a:srgbClr val="000000">
                        <a:alpha val="80000"/>
                      </a:srgbClr>
                    </a:outerShdw>
                  </a:effectLst>
                  <a:latin typeface="Times New Roman" pitchFamily="18" charset="0"/>
                  <a:ea typeface="HY견고딕" pitchFamily="18" charset="-127"/>
                  <a:cs typeface="Times New Roman" pitchFamily="18" charset="0"/>
                </a:rPr>
                <a:t>V</a:t>
              </a:r>
              <a:endParaRPr lang="ko-KR" altLang="en-US" sz="2800" b="1" spc="-100" dirty="0">
                <a:ln>
                  <a:prstDash val="solid"/>
                </a:ln>
                <a:solidFill>
                  <a:schemeClr val="bg1"/>
                </a:solidFill>
                <a:effectLst>
                  <a:outerShdw blurRad="215900" algn="ctr" rotWithShape="0">
                    <a:srgbClr val="000000">
                      <a:alpha val="80000"/>
                    </a:srgbClr>
                  </a:outerShdw>
                </a:effectLst>
                <a:latin typeface="Times New Roman" pitchFamily="18" charset="0"/>
                <a:ea typeface="HY견고딕" pitchFamily="18" charset="-127"/>
                <a:cs typeface="Times New Roman" pitchFamily="18" charset="0"/>
              </a:endParaRPr>
            </a:p>
          </p:txBody>
        </p:sp>
        <p:sp>
          <p:nvSpPr>
            <p:cNvPr id="70" name="직사각형 69"/>
            <p:cNvSpPr/>
            <p:nvPr/>
          </p:nvSpPr>
          <p:spPr>
            <a:xfrm>
              <a:off x="5612858" y="2013554"/>
              <a:ext cx="7179205" cy="430893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indent="-85725">
                <a:defRPr/>
              </a:pPr>
              <a:r>
                <a:rPr lang="en-US" altLang="ko-KR" sz="28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Use Cases</a:t>
              </a:r>
              <a:endParaRPr lang="en-US" altLang="ko-KR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341" name="그룹 128"/>
          <p:cNvGrpSpPr>
            <a:grpSpLocks/>
          </p:cNvGrpSpPr>
          <p:nvPr/>
        </p:nvGrpSpPr>
        <p:grpSpPr bwMode="auto">
          <a:xfrm>
            <a:off x="107950" y="2557785"/>
            <a:ext cx="7272338" cy="511175"/>
            <a:chOff x="4871440" y="2004029"/>
            <a:chExt cx="7272808" cy="511182"/>
          </a:xfrm>
        </p:grpSpPr>
        <p:grpSp>
          <p:nvGrpSpPr>
            <p:cNvPr id="14362" name="그룹 72"/>
            <p:cNvGrpSpPr>
              <a:grpSpLocks/>
            </p:cNvGrpSpPr>
            <p:nvPr/>
          </p:nvGrpSpPr>
          <p:grpSpPr bwMode="auto">
            <a:xfrm>
              <a:off x="4871440" y="2004029"/>
              <a:ext cx="613386" cy="511182"/>
              <a:chOff x="4871440" y="1952414"/>
              <a:chExt cx="613386" cy="511182"/>
            </a:xfrm>
          </p:grpSpPr>
          <p:sp>
            <p:nvSpPr>
              <p:cNvPr id="133" name="모서리가 둥근 직사각형 132"/>
              <p:cNvSpPr/>
              <p:nvPr/>
            </p:nvSpPr>
            <p:spPr>
              <a:xfrm>
                <a:off x="4871440" y="1952414"/>
                <a:ext cx="613386" cy="511182"/>
              </a:xfrm>
              <a:prstGeom prst="roundRect">
                <a:avLst>
                  <a:gd name="adj" fmla="val 7350"/>
                </a:avLst>
              </a:prstGeom>
              <a:gradFill flip="none" rotWithShape="1">
                <a:gsLst>
                  <a:gs pos="0">
                    <a:srgbClr val="60E8F6"/>
                  </a:gs>
                  <a:gs pos="50000">
                    <a:srgbClr val="0A87FF"/>
                  </a:gs>
                  <a:gs pos="50000">
                    <a:srgbClr val="1B4D89"/>
                  </a:gs>
                </a:gsLst>
                <a:lin ang="2700000" scaled="1"/>
                <a:tileRect/>
              </a:gradFill>
              <a:ln w="50800">
                <a:noFill/>
                <a:headEnd type="oval"/>
                <a:tailEnd type="oval"/>
              </a:ln>
              <a:effectLst>
                <a:innerShdw blurRad="469900">
                  <a:prstClr val="black">
                    <a:alpha val="67000"/>
                  </a:prstClr>
                </a:inn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2800"/>
              </a:p>
            </p:txBody>
          </p:sp>
          <p:sp>
            <p:nvSpPr>
              <p:cNvPr id="134" name="이등변 삼각형 133"/>
              <p:cNvSpPr/>
              <p:nvPr/>
            </p:nvSpPr>
            <p:spPr>
              <a:xfrm rot="5400000">
                <a:off x="4937083" y="1923443"/>
                <a:ext cx="383479" cy="492925"/>
              </a:xfrm>
              <a:prstGeom prst="triangle">
                <a:avLst/>
              </a:prstGeom>
              <a:gradFill flip="none" rotWithShape="1">
                <a:gsLst>
                  <a:gs pos="100000">
                    <a:schemeClr val="bg1">
                      <a:alpha val="60000"/>
                    </a:schemeClr>
                  </a:gs>
                  <a:gs pos="50000">
                    <a:schemeClr val="bg1">
                      <a:alpha val="0"/>
                    </a:schemeClr>
                  </a:gs>
                </a:gsLst>
                <a:lin ang="8100000" scaled="1"/>
                <a:tileRect/>
              </a:gradFill>
              <a:ln w="50800">
                <a:noFill/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2800"/>
              </a:p>
            </p:txBody>
          </p:sp>
        </p:grpSp>
        <p:sp>
          <p:nvSpPr>
            <p:cNvPr id="131" name="Rectangle 68"/>
            <p:cNvSpPr>
              <a:spLocks noChangeArrowheads="1"/>
            </p:cNvSpPr>
            <p:nvPr/>
          </p:nvSpPr>
          <p:spPr bwMode="auto">
            <a:xfrm flipH="1">
              <a:off x="5048923" y="2044174"/>
              <a:ext cx="258421" cy="430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bg1"/>
                </a:contourClr>
              </a:sp3d>
            </a:bodyPr>
            <a:lstStyle/>
            <a:p>
              <a:pPr marL="0" lvl="1" indent="4763" algn="ctr" defTabSz="1110759">
                <a:defRPr/>
              </a:pPr>
              <a:r>
                <a:rPr lang="en-US" altLang="ko-KR" sz="2800" b="1" spc="-100" dirty="0" smtClean="0">
                  <a:ln>
                    <a:prstDash val="solid"/>
                  </a:ln>
                  <a:solidFill>
                    <a:prstClr val="white"/>
                  </a:solidFill>
                  <a:effectLst>
                    <a:outerShdw blurRad="215900" algn="ctr" rotWithShape="0">
                      <a:srgbClr val="000000">
                        <a:alpha val="80000"/>
                      </a:srgbClr>
                    </a:outerShdw>
                  </a:effectLst>
                  <a:latin typeface="Times New Roman" pitchFamily="18" charset="0"/>
                  <a:ea typeface="HY견고딕" pitchFamily="18" charset="-127"/>
                  <a:cs typeface="Times New Roman" pitchFamily="18" charset="0"/>
                </a:rPr>
                <a:t>II</a:t>
              </a:r>
              <a:endParaRPr lang="ko-KR" altLang="en-US" sz="2800" b="1" spc="-100" dirty="0">
                <a:ln>
                  <a:prstDash val="solid"/>
                </a:ln>
                <a:solidFill>
                  <a:prstClr val="white"/>
                </a:solidFill>
                <a:effectLst>
                  <a:outerShdw blurRad="215900" algn="ctr" rotWithShape="0">
                    <a:srgbClr val="000000">
                      <a:alpha val="80000"/>
                    </a:srgbClr>
                  </a:outerShdw>
                </a:effectLst>
                <a:latin typeface="Times New Roman" pitchFamily="18" charset="0"/>
                <a:ea typeface="HY견고딕" pitchFamily="18" charset="-127"/>
                <a:cs typeface="Times New Roman" pitchFamily="18" charset="0"/>
              </a:endParaRPr>
            </a:p>
          </p:txBody>
        </p:sp>
        <p:sp>
          <p:nvSpPr>
            <p:cNvPr id="132" name="직사각형 131"/>
            <p:cNvSpPr/>
            <p:nvPr/>
          </p:nvSpPr>
          <p:spPr>
            <a:xfrm>
              <a:off x="5613414" y="2013399"/>
              <a:ext cx="6530834" cy="430893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indent="-85725">
                <a:defRPr/>
              </a:pPr>
              <a:r>
                <a:rPr lang="en-US" altLang="ko-KR" sz="2800" b="1" dirty="0" smtClean="0">
                  <a:ln w="12700">
                    <a:noFill/>
                  </a:ln>
                  <a:gradFill>
                    <a:gsLst>
                      <a:gs pos="0">
                        <a:srgbClr val="005A9E"/>
                      </a:gs>
                      <a:gs pos="100000">
                        <a:srgbClr val="007AD6"/>
                      </a:gs>
                    </a:gsLst>
                    <a:lin ang="5400000" scaled="1"/>
                  </a:gradFill>
                  <a:latin typeface="Arial" pitchFamily="34" charset="0"/>
                  <a:cs typeface="Arial" pitchFamily="34" charset="0"/>
                </a:rPr>
                <a:t>SDN-Based </a:t>
              </a:r>
              <a:r>
                <a:rPr lang="en-US" altLang="ko-KR" sz="2800" b="1" dirty="0">
                  <a:ln w="12700">
                    <a:noFill/>
                  </a:ln>
                  <a:gradFill>
                    <a:gsLst>
                      <a:gs pos="0">
                        <a:srgbClr val="005A9E"/>
                      </a:gs>
                      <a:gs pos="100000">
                        <a:srgbClr val="007AD6"/>
                      </a:gs>
                    </a:gsLst>
                    <a:lin ang="5400000" scaled="1"/>
                  </a:gradFill>
                  <a:latin typeface="Arial" pitchFamily="34" charset="0"/>
                  <a:cs typeface="Arial" pitchFamily="34" charset="0"/>
                </a:rPr>
                <a:t>Security Services</a:t>
              </a:r>
            </a:p>
          </p:txBody>
        </p:sp>
      </p:grpSp>
      <p:grpSp>
        <p:nvGrpSpPr>
          <p:cNvPr id="14342" name="그룹 134"/>
          <p:cNvGrpSpPr>
            <a:grpSpLocks/>
          </p:cNvGrpSpPr>
          <p:nvPr/>
        </p:nvGrpSpPr>
        <p:grpSpPr bwMode="auto">
          <a:xfrm>
            <a:off x="107950" y="3284984"/>
            <a:ext cx="7019925" cy="511175"/>
            <a:chOff x="4871440" y="2004029"/>
            <a:chExt cx="7020780" cy="511182"/>
          </a:xfrm>
        </p:grpSpPr>
        <p:grpSp>
          <p:nvGrpSpPr>
            <p:cNvPr id="14353" name="그룹 129"/>
            <p:cNvGrpSpPr>
              <a:grpSpLocks/>
            </p:cNvGrpSpPr>
            <p:nvPr/>
          </p:nvGrpSpPr>
          <p:grpSpPr bwMode="auto">
            <a:xfrm>
              <a:off x="4871440" y="2004029"/>
              <a:ext cx="613386" cy="511182"/>
              <a:chOff x="4871440" y="1952414"/>
              <a:chExt cx="613386" cy="511182"/>
            </a:xfrm>
          </p:grpSpPr>
          <p:sp>
            <p:nvSpPr>
              <p:cNvPr id="139" name="모서리가 둥근 직사각형 138"/>
              <p:cNvSpPr/>
              <p:nvPr/>
            </p:nvSpPr>
            <p:spPr>
              <a:xfrm>
                <a:off x="4871440" y="1952414"/>
                <a:ext cx="613386" cy="511182"/>
              </a:xfrm>
              <a:prstGeom prst="roundRect">
                <a:avLst>
                  <a:gd name="adj" fmla="val 7350"/>
                </a:avLst>
              </a:prstGeom>
              <a:gradFill flip="none" rotWithShape="1">
                <a:gsLst>
                  <a:gs pos="0">
                    <a:srgbClr val="1FDFDA"/>
                  </a:gs>
                  <a:gs pos="50000">
                    <a:srgbClr val="009999"/>
                  </a:gs>
                  <a:gs pos="50000">
                    <a:srgbClr val="004846"/>
                  </a:gs>
                </a:gsLst>
                <a:lin ang="2700000" scaled="1"/>
                <a:tileRect/>
              </a:gradFill>
              <a:ln w="92075" cap="flat" cmpd="sng" algn="ctr">
                <a:noFill/>
                <a:prstDash val="solid"/>
              </a:ln>
              <a:effectLst>
                <a:innerShdw blurRad="469900">
                  <a:prstClr val="black">
                    <a:alpha val="67000"/>
                  </a:prstClr>
                </a:inn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ko-KR" altLang="en-US" sz="2800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140" name="이등변 삼각형 139"/>
              <p:cNvSpPr/>
              <p:nvPr/>
            </p:nvSpPr>
            <p:spPr>
              <a:xfrm rot="5400000">
                <a:off x="4937083" y="1923443"/>
                <a:ext cx="383479" cy="492925"/>
              </a:xfrm>
              <a:prstGeom prst="triangle">
                <a:avLst/>
              </a:prstGeom>
              <a:gradFill flip="none" rotWithShape="1">
                <a:gsLst>
                  <a:gs pos="100000">
                    <a:schemeClr val="bg1">
                      <a:alpha val="60000"/>
                    </a:schemeClr>
                  </a:gs>
                  <a:gs pos="50000">
                    <a:schemeClr val="bg1">
                      <a:alpha val="0"/>
                    </a:schemeClr>
                  </a:gs>
                </a:gsLst>
                <a:lin ang="8100000" scaled="1"/>
                <a:tileRect/>
              </a:gradFill>
              <a:ln w="50800">
                <a:noFill/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2800"/>
              </a:p>
            </p:txBody>
          </p:sp>
        </p:grpSp>
        <p:sp>
          <p:nvSpPr>
            <p:cNvPr id="137" name="Rectangle 68"/>
            <p:cNvSpPr>
              <a:spLocks noChangeArrowheads="1"/>
            </p:cNvSpPr>
            <p:nvPr/>
          </p:nvSpPr>
          <p:spPr bwMode="auto">
            <a:xfrm flipH="1">
              <a:off x="4985591" y="2044174"/>
              <a:ext cx="385089" cy="430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bg1"/>
                </a:contourClr>
              </a:sp3d>
            </a:bodyPr>
            <a:lstStyle/>
            <a:p>
              <a:pPr marL="0" lvl="1" indent="4763" algn="ctr" defTabSz="1110759">
                <a:defRPr/>
              </a:pPr>
              <a:r>
                <a:rPr lang="en-US" altLang="ko-KR" sz="2800" b="1" spc="-100" dirty="0" smtClean="0">
                  <a:ln>
                    <a:prstDash val="solid"/>
                  </a:ln>
                  <a:solidFill>
                    <a:schemeClr val="bg1"/>
                  </a:solidFill>
                  <a:effectLst>
                    <a:outerShdw blurRad="215900" algn="ctr" rotWithShape="0">
                      <a:srgbClr val="000000">
                        <a:alpha val="80000"/>
                      </a:srgbClr>
                    </a:outerShdw>
                  </a:effectLst>
                  <a:latin typeface="Times New Roman" pitchFamily="18" charset="0"/>
                  <a:ea typeface="HY견고딕" pitchFamily="18" charset="-127"/>
                  <a:cs typeface="Times New Roman" pitchFamily="18" charset="0"/>
                </a:rPr>
                <a:t>III</a:t>
              </a:r>
              <a:endParaRPr lang="ko-KR" altLang="en-US" sz="2800" b="1" spc="-100" dirty="0">
                <a:ln>
                  <a:prstDash val="solid"/>
                </a:ln>
                <a:solidFill>
                  <a:schemeClr val="bg1"/>
                </a:solidFill>
                <a:effectLst>
                  <a:outerShdw blurRad="215900" algn="ctr" rotWithShape="0">
                    <a:srgbClr val="000000">
                      <a:alpha val="80000"/>
                    </a:srgbClr>
                  </a:outerShdw>
                </a:effectLst>
                <a:latin typeface="Times New Roman" pitchFamily="18" charset="0"/>
                <a:ea typeface="HY견고딕" pitchFamily="18" charset="-127"/>
                <a:cs typeface="Times New Roman" pitchFamily="18" charset="0"/>
              </a:endParaRPr>
            </a:p>
          </p:txBody>
        </p:sp>
        <p:sp>
          <p:nvSpPr>
            <p:cNvPr id="138" name="직사각형 137"/>
            <p:cNvSpPr/>
            <p:nvPr/>
          </p:nvSpPr>
          <p:spPr>
            <a:xfrm>
              <a:off x="5613414" y="2013399"/>
              <a:ext cx="6278806" cy="430893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indent="-85725">
                <a:defRPr/>
              </a:pPr>
              <a:r>
                <a:rPr lang="en-US" altLang="ko-KR" sz="2800" b="1" dirty="0" smtClean="0">
                  <a:gradFill flip="none" rotWithShape="1">
                    <a:gsLst>
                      <a:gs pos="100000">
                        <a:srgbClr val="328998"/>
                      </a:gs>
                      <a:gs pos="50000">
                        <a:srgbClr val="3898B2"/>
                      </a:gs>
                    </a:gsLst>
                    <a:lin ang="16200000" scaled="1"/>
                    <a:tileRect/>
                  </a:gradFill>
                  <a:latin typeface="Arial" pitchFamily="34" charset="0"/>
                  <a:cs typeface="Arial" pitchFamily="34" charset="0"/>
                </a:rPr>
                <a:t>Objectives</a:t>
              </a:r>
              <a:endParaRPr lang="en-US" altLang="ko-KR" sz="2800" b="1" dirty="0">
                <a:gradFill flip="none" rotWithShape="1">
                  <a:gsLst>
                    <a:gs pos="100000">
                      <a:srgbClr val="328998"/>
                    </a:gs>
                    <a:gs pos="50000">
                      <a:srgbClr val="3898B2"/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343" name="그룹 34"/>
          <p:cNvGrpSpPr>
            <a:grpSpLocks/>
          </p:cNvGrpSpPr>
          <p:nvPr/>
        </p:nvGrpSpPr>
        <p:grpSpPr bwMode="auto">
          <a:xfrm>
            <a:off x="119063" y="4005064"/>
            <a:ext cx="7272337" cy="511175"/>
            <a:chOff x="4871440" y="2004029"/>
            <a:chExt cx="7272808" cy="511182"/>
          </a:xfrm>
        </p:grpSpPr>
        <p:grpSp>
          <p:nvGrpSpPr>
            <p:cNvPr id="14344" name="그룹 35"/>
            <p:cNvGrpSpPr>
              <a:grpSpLocks/>
            </p:cNvGrpSpPr>
            <p:nvPr/>
          </p:nvGrpSpPr>
          <p:grpSpPr bwMode="auto">
            <a:xfrm>
              <a:off x="4871440" y="2004029"/>
              <a:ext cx="613386" cy="511182"/>
              <a:chOff x="4871440" y="1952414"/>
              <a:chExt cx="613386" cy="511182"/>
            </a:xfrm>
          </p:grpSpPr>
          <p:sp>
            <p:nvSpPr>
              <p:cNvPr id="39" name="모서리가 둥근 직사각형 38"/>
              <p:cNvSpPr/>
              <p:nvPr/>
            </p:nvSpPr>
            <p:spPr>
              <a:xfrm>
                <a:off x="4871440" y="1952414"/>
                <a:ext cx="613386" cy="511182"/>
              </a:xfrm>
              <a:prstGeom prst="roundRect">
                <a:avLst>
                  <a:gd name="adj" fmla="val 7350"/>
                </a:avLst>
              </a:prstGeom>
              <a:gradFill flip="none" rotWithShape="1">
                <a:gsLst>
                  <a:gs pos="0">
                    <a:srgbClr val="688FCA"/>
                  </a:gs>
                  <a:gs pos="50000">
                    <a:srgbClr val="5361AA"/>
                  </a:gs>
                  <a:gs pos="50000">
                    <a:srgbClr val="4B4C9E"/>
                  </a:gs>
                </a:gsLst>
                <a:lin ang="2700000" scaled="1"/>
                <a:tileRect/>
              </a:gradFill>
              <a:ln w="50800">
                <a:noFill/>
                <a:headEnd type="oval"/>
                <a:tailEnd type="oval"/>
              </a:ln>
              <a:effectLst>
                <a:innerShdw blurRad="469900">
                  <a:prstClr val="black">
                    <a:alpha val="50000"/>
                  </a:prstClr>
                </a:inn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2800"/>
              </a:p>
            </p:txBody>
          </p:sp>
          <p:sp>
            <p:nvSpPr>
              <p:cNvPr id="40" name="이등변 삼각형 39"/>
              <p:cNvSpPr/>
              <p:nvPr/>
            </p:nvSpPr>
            <p:spPr>
              <a:xfrm rot="5400000">
                <a:off x="4937083" y="1923443"/>
                <a:ext cx="383479" cy="492925"/>
              </a:xfrm>
              <a:prstGeom prst="triangle">
                <a:avLst/>
              </a:prstGeom>
              <a:gradFill flip="none" rotWithShape="1">
                <a:gsLst>
                  <a:gs pos="100000">
                    <a:schemeClr val="bg1">
                      <a:alpha val="60000"/>
                    </a:schemeClr>
                  </a:gs>
                  <a:gs pos="50000">
                    <a:schemeClr val="bg1">
                      <a:alpha val="0"/>
                    </a:schemeClr>
                  </a:gs>
                </a:gsLst>
                <a:lin ang="8100000" scaled="1"/>
                <a:tileRect/>
              </a:gradFill>
              <a:ln w="50800">
                <a:noFill/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2800"/>
              </a:p>
            </p:txBody>
          </p:sp>
        </p:grpSp>
        <p:sp>
          <p:nvSpPr>
            <p:cNvPr id="37" name="Rectangle 68"/>
            <p:cNvSpPr>
              <a:spLocks noChangeArrowheads="1"/>
            </p:cNvSpPr>
            <p:nvPr/>
          </p:nvSpPr>
          <p:spPr bwMode="auto">
            <a:xfrm flipH="1">
              <a:off x="4988807" y="2044174"/>
              <a:ext cx="378655" cy="430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bg1"/>
                </a:contourClr>
              </a:sp3d>
            </a:bodyPr>
            <a:lstStyle/>
            <a:p>
              <a:pPr marL="0" lvl="1" indent="4763" algn="ctr" defTabSz="1110759">
                <a:defRPr/>
              </a:pPr>
              <a:r>
                <a:rPr lang="en-US" altLang="ko-KR" sz="2800" b="1" spc="-100" dirty="0" smtClean="0">
                  <a:ln>
                    <a:prstDash val="solid"/>
                  </a:ln>
                  <a:solidFill>
                    <a:prstClr val="white"/>
                  </a:solidFill>
                  <a:effectLst>
                    <a:outerShdw blurRad="215900" algn="ctr" rotWithShape="0">
                      <a:srgbClr val="000000">
                        <a:alpha val="80000"/>
                      </a:srgbClr>
                    </a:outerShdw>
                  </a:effectLst>
                  <a:latin typeface="Times New Roman" pitchFamily="18" charset="0"/>
                  <a:ea typeface="HY견고딕" pitchFamily="18" charset="-127"/>
                  <a:cs typeface="Times New Roman" pitchFamily="18" charset="0"/>
                </a:rPr>
                <a:t>IV</a:t>
              </a:r>
              <a:endParaRPr lang="ko-KR" altLang="en-US" sz="2800" b="1" spc="-100" dirty="0">
                <a:ln>
                  <a:prstDash val="solid"/>
                </a:ln>
                <a:solidFill>
                  <a:prstClr val="white"/>
                </a:solidFill>
                <a:effectLst>
                  <a:outerShdw blurRad="215900" algn="ctr" rotWithShape="0">
                    <a:srgbClr val="000000">
                      <a:alpha val="80000"/>
                    </a:srgbClr>
                  </a:outerShdw>
                </a:effectLst>
                <a:latin typeface="Times New Roman" pitchFamily="18" charset="0"/>
                <a:ea typeface="HY견고딕" pitchFamily="18" charset="-127"/>
                <a:cs typeface="Times New Roman" pitchFamily="18" charset="0"/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5613414" y="2013399"/>
              <a:ext cx="6530834" cy="430893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85725" indent="-85725">
                <a:defRPr/>
              </a:pPr>
              <a:r>
                <a:rPr lang="en-US" altLang="ko-KR" sz="2800" b="1" dirty="0" smtClean="0">
                  <a:gradFill flip="none" rotWithShape="1">
                    <a:gsLst>
                      <a:gs pos="100000">
                        <a:srgbClr val="6573BA"/>
                      </a:gs>
                      <a:gs pos="50000">
                        <a:srgbClr val="323C70"/>
                      </a:gs>
                    </a:gsLst>
                    <a:lin ang="5400000" scaled="1"/>
                    <a:tileRect/>
                  </a:gradFill>
                  <a:latin typeface="Arial" pitchFamily="34" charset="0"/>
                  <a:cs typeface="Arial" pitchFamily="34" charset="0"/>
                </a:rPr>
                <a:t>Requirements</a:t>
              </a:r>
              <a:endParaRPr lang="en-US" altLang="ko-KR" sz="2800" b="1" dirty="0">
                <a:gradFill flip="none" rotWithShape="1">
                  <a:gsLst>
                    <a:gs pos="100000">
                      <a:srgbClr val="6573BA"/>
                    </a:gs>
                    <a:gs pos="50000">
                      <a:srgbClr val="323C70"/>
                    </a:gs>
                  </a:gsLst>
                  <a:lin ang="54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" name="그룹 66"/>
          <p:cNvGrpSpPr>
            <a:grpSpLocks/>
          </p:cNvGrpSpPr>
          <p:nvPr/>
        </p:nvGrpSpPr>
        <p:grpSpPr bwMode="auto">
          <a:xfrm>
            <a:off x="107504" y="5445224"/>
            <a:ext cx="7920038" cy="511175"/>
            <a:chOff x="4871440" y="2004029"/>
            <a:chExt cx="7920623" cy="511182"/>
          </a:xfrm>
        </p:grpSpPr>
        <p:grpSp>
          <p:nvGrpSpPr>
            <p:cNvPr id="34" name="그룹 64"/>
            <p:cNvGrpSpPr>
              <a:grpSpLocks/>
            </p:cNvGrpSpPr>
            <p:nvPr/>
          </p:nvGrpSpPr>
          <p:grpSpPr bwMode="auto">
            <a:xfrm>
              <a:off x="4871440" y="2004029"/>
              <a:ext cx="613386" cy="511182"/>
              <a:chOff x="4871440" y="1952414"/>
              <a:chExt cx="613386" cy="511182"/>
            </a:xfrm>
          </p:grpSpPr>
          <p:sp>
            <p:nvSpPr>
              <p:cNvPr id="41" name="모서리가 둥근 직사각형 40"/>
              <p:cNvSpPr/>
              <p:nvPr/>
            </p:nvSpPr>
            <p:spPr>
              <a:xfrm>
                <a:off x="4871440" y="1952414"/>
                <a:ext cx="613386" cy="511182"/>
              </a:xfrm>
              <a:prstGeom prst="roundRect">
                <a:avLst>
                  <a:gd name="adj" fmla="val 7350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innerShdw blurRad="4699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2800"/>
              </a:p>
            </p:txBody>
          </p:sp>
          <p:sp>
            <p:nvSpPr>
              <p:cNvPr id="42" name="이등변 삼각형 41"/>
              <p:cNvSpPr/>
              <p:nvPr/>
            </p:nvSpPr>
            <p:spPr>
              <a:xfrm rot="5400000">
                <a:off x="4937083" y="1923443"/>
                <a:ext cx="383479" cy="492925"/>
              </a:xfrm>
              <a:prstGeom prst="triangle">
                <a:avLst/>
              </a:prstGeom>
              <a:gradFill flip="none" rotWithShape="1">
                <a:gsLst>
                  <a:gs pos="100000">
                    <a:schemeClr val="bg1">
                      <a:alpha val="60000"/>
                    </a:schemeClr>
                  </a:gs>
                  <a:gs pos="50000">
                    <a:schemeClr val="bg1">
                      <a:alpha val="0"/>
                    </a:schemeClr>
                  </a:gs>
                </a:gsLst>
                <a:lin ang="8100000" scaled="1"/>
                <a:tileRect/>
              </a:gradFill>
              <a:ln w="50800">
                <a:noFill/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2800"/>
              </a:p>
            </p:txBody>
          </p:sp>
        </p:grpSp>
        <p:sp>
          <p:nvSpPr>
            <p:cNvPr id="35" name="Rectangle 68"/>
            <p:cNvSpPr>
              <a:spLocks noChangeArrowheads="1"/>
            </p:cNvSpPr>
            <p:nvPr/>
          </p:nvSpPr>
          <p:spPr bwMode="auto">
            <a:xfrm flipH="1">
              <a:off x="4988806" y="2044174"/>
              <a:ext cx="378658" cy="430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bg1"/>
                </a:contourClr>
              </a:sp3d>
            </a:bodyPr>
            <a:lstStyle/>
            <a:p>
              <a:pPr marL="0" lvl="1" indent="4763" algn="ctr" defTabSz="1110759">
                <a:defRPr/>
              </a:pPr>
              <a:r>
                <a:rPr lang="en-US" altLang="ko-KR" sz="2800" b="1" spc="-100" dirty="0" smtClean="0">
                  <a:ln>
                    <a:prstDash val="solid"/>
                  </a:ln>
                  <a:solidFill>
                    <a:schemeClr val="bg1"/>
                  </a:solidFill>
                  <a:effectLst>
                    <a:outerShdw blurRad="215900" algn="ctr" rotWithShape="0">
                      <a:srgbClr val="000000">
                        <a:alpha val="80000"/>
                      </a:srgbClr>
                    </a:outerShdw>
                  </a:effectLst>
                  <a:latin typeface="Times New Roman" pitchFamily="18" charset="0"/>
                  <a:ea typeface="HY견고딕" pitchFamily="18" charset="-127"/>
                  <a:cs typeface="Times New Roman" pitchFamily="18" charset="0"/>
                </a:rPr>
                <a:t>VI</a:t>
              </a:r>
              <a:endParaRPr lang="ko-KR" altLang="en-US" sz="2800" b="1" spc="-100" dirty="0">
                <a:ln>
                  <a:prstDash val="solid"/>
                </a:ln>
                <a:solidFill>
                  <a:schemeClr val="bg1"/>
                </a:solidFill>
                <a:effectLst>
                  <a:outerShdw blurRad="215900" algn="ctr" rotWithShape="0">
                    <a:srgbClr val="000000">
                      <a:alpha val="80000"/>
                    </a:srgbClr>
                  </a:outerShdw>
                </a:effectLst>
                <a:latin typeface="Times New Roman" pitchFamily="18" charset="0"/>
                <a:ea typeface="HY견고딕" pitchFamily="18" charset="-127"/>
                <a:cs typeface="Times New Roman" pitchFamily="18" charset="0"/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5612858" y="2013554"/>
              <a:ext cx="7179205" cy="430893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indent="-85725">
                <a:defRPr/>
              </a:pPr>
              <a:r>
                <a:rPr lang="en-US" altLang="ko-KR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Discussion</a:t>
              </a:r>
              <a:endPara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5613" y="-12600"/>
            <a:ext cx="7381875" cy="849312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Standardization Status in ITU-T</a:t>
            </a:r>
            <a:endParaRPr dirty="0"/>
          </a:p>
        </p:txBody>
      </p:sp>
      <p:sp>
        <p:nvSpPr>
          <p:cNvPr id="22531" name="내용 개체 틀 2"/>
          <p:cNvSpPr>
            <a:spLocks noGrp="1"/>
          </p:cNvSpPr>
          <p:nvPr>
            <p:ph idx="4294967295"/>
          </p:nvPr>
        </p:nvSpPr>
        <p:spPr>
          <a:xfrm>
            <a:off x="152400" y="980728"/>
            <a:ext cx="8991600" cy="5544616"/>
          </a:xfrm>
        </p:spPr>
        <p:txBody>
          <a:bodyPr/>
          <a:lstStyle/>
          <a:p>
            <a:r>
              <a:rPr lang="en-US" altLang="ko-KR" dirty="0" smtClean="0"/>
              <a:t>Working Item in Study Group 17 (SG 17), </a:t>
            </a:r>
            <a:br>
              <a:rPr lang="en-US" altLang="ko-KR" dirty="0" smtClean="0"/>
            </a:br>
            <a:r>
              <a:rPr lang="en-US" altLang="ko-KR" dirty="0" smtClean="0"/>
              <a:t>Question 6 (Q.6) in ITU-T</a:t>
            </a:r>
          </a:p>
          <a:p>
            <a:pPr lvl="1"/>
            <a:r>
              <a:rPr lang="en-US" altLang="ko-KR" sz="2000" dirty="0" smtClean="0"/>
              <a:t>Our proposal </a:t>
            </a:r>
            <a:r>
              <a:rPr lang="en-US" altLang="ko-KR" sz="2000" dirty="0" err="1" smtClean="0"/>
              <a:t>for“</a:t>
            </a:r>
            <a:r>
              <a:rPr lang="en-US" altLang="ko-KR" sz="2000" b="1" dirty="0" err="1" smtClean="0"/>
              <a:t>Requirements</a:t>
            </a:r>
            <a:r>
              <a:rPr lang="en-US" altLang="ko-KR" sz="2000" b="1" dirty="0" smtClean="0"/>
              <a:t> </a:t>
            </a:r>
            <a:r>
              <a:rPr lang="en-US" altLang="ko-KR" sz="2000" b="1" dirty="0"/>
              <a:t>for Security Services based on Software-Defined </a:t>
            </a:r>
            <a:r>
              <a:rPr lang="en-US" altLang="ko-KR" sz="2000" b="1" dirty="0" err="1" smtClean="0"/>
              <a:t>Networking</a:t>
            </a:r>
            <a:r>
              <a:rPr lang="en-US" altLang="ko-KR" sz="2000" dirty="0" err="1" smtClean="0"/>
              <a:t>”was</a:t>
            </a:r>
            <a:r>
              <a:rPr lang="en-US" altLang="ko-KR" sz="2000" dirty="0" smtClean="0"/>
              <a:t> accepted as a </a:t>
            </a:r>
            <a:r>
              <a:rPr lang="en-US" altLang="ko-KR" sz="2000" b="1" dirty="0" smtClean="0"/>
              <a:t>working item</a:t>
            </a:r>
            <a:r>
              <a:rPr lang="en-US" altLang="ko-KR" sz="2000" dirty="0" smtClean="0"/>
              <a:t> in September Meeting in 2014.</a:t>
            </a:r>
          </a:p>
          <a:p>
            <a:pPr lvl="1"/>
            <a:endParaRPr lang="en-US" altLang="ko-KR" sz="2000" dirty="0"/>
          </a:p>
          <a:p>
            <a:r>
              <a:rPr lang="en-US" altLang="ko-KR" sz="3000" dirty="0" smtClean="0"/>
              <a:t>Scope of the Draft in SG 17.</a:t>
            </a:r>
          </a:p>
          <a:p>
            <a:pPr lvl="1"/>
            <a:r>
              <a:rPr lang="en-US" altLang="ko-KR" sz="2000" dirty="0"/>
              <a:t>Classify the network resources for </a:t>
            </a:r>
            <a:r>
              <a:rPr lang="en-US" altLang="ko-KR" sz="2000" dirty="0" smtClean="0"/>
              <a:t>SDN-based </a:t>
            </a:r>
            <a:r>
              <a:rPr lang="en-US" altLang="ko-KR" sz="2000" dirty="0"/>
              <a:t>security </a:t>
            </a:r>
            <a:r>
              <a:rPr lang="en-US" altLang="ko-KR" sz="2000" dirty="0" smtClean="0"/>
              <a:t>services.</a:t>
            </a:r>
            <a:br>
              <a:rPr lang="en-US" altLang="ko-KR" sz="2000" dirty="0" smtClean="0"/>
            </a:br>
            <a:endParaRPr lang="en-US" altLang="ko-KR" sz="2000" dirty="0"/>
          </a:p>
          <a:p>
            <a:pPr lvl="1"/>
            <a:r>
              <a:rPr lang="en-US" altLang="ko-KR" sz="2000" dirty="0"/>
              <a:t>Define the requirements for </a:t>
            </a:r>
            <a:r>
              <a:rPr lang="en-US" altLang="ko-KR" sz="2000" dirty="0" smtClean="0"/>
              <a:t>SDN-based </a:t>
            </a:r>
            <a:r>
              <a:rPr lang="en-US" altLang="ko-KR" sz="2000" dirty="0"/>
              <a:t>security </a:t>
            </a:r>
            <a:r>
              <a:rPr lang="en-US" altLang="ko-KR" sz="2000" dirty="0" smtClean="0"/>
              <a:t>services. </a:t>
            </a:r>
            <a:br>
              <a:rPr lang="en-US" altLang="ko-KR" sz="2000" dirty="0" smtClean="0"/>
            </a:br>
            <a:endParaRPr lang="en-US" altLang="ko-KR" sz="2000" dirty="0"/>
          </a:p>
          <a:p>
            <a:pPr lvl="1"/>
            <a:r>
              <a:rPr lang="en-US" altLang="ko-KR" sz="2000" dirty="0"/>
              <a:t>Define the enhanced framework to support </a:t>
            </a:r>
            <a:r>
              <a:rPr lang="en-US" altLang="ko-KR" sz="2000" dirty="0" smtClean="0"/>
              <a:t>SDN-based </a:t>
            </a:r>
            <a:r>
              <a:rPr lang="en-US" altLang="ko-KR" sz="2000" dirty="0"/>
              <a:t>security </a:t>
            </a:r>
            <a:r>
              <a:rPr lang="en-US" altLang="ko-KR" sz="2000" dirty="0" smtClean="0"/>
              <a:t>services.</a:t>
            </a:r>
            <a:br>
              <a:rPr lang="en-US" altLang="ko-KR" sz="2000" dirty="0" smtClean="0"/>
            </a:br>
            <a:endParaRPr lang="en-US" altLang="ko-KR" sz="2000" dirty="0"/>
          </a:p>
          <a:p>
            <a:pPr lvl="1"/>
            <a:r>
              <a:rPr lang="en-US" altLang="ko-KR" sz="2000" dirty="0"/>
              <a:t>Define use cases for security services based on SDN.</a:t>
            </a:r>
          </a:p>
          <a:p>
            <a:pPr lvl="1"/>
            <a:endParaRPr lang="en-US" altLang="ko-KR" sz="2000" dirty="0" smtClean="0"/>
          </a:p>
        </p:txBody>
      </p:sp>
      <p:sp>
        <p:nvSpPr>
          <p:cNvPr id="22532" name="슬라이드 번호 개체 틀 3"/>
          <p:cNvSpPr>
            <a:spLocks noGrp="1"/>
          </p:cNvSpPr>
          <p:nvPr>
            <p:ph type="sldNum" sz="quarter" idx="12"/>
          </p:nvPr>
        </p:nvSpPr>
        <p:spPr bwMode="auto">
          <a:xfrm>
            <a:off x="690245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1">
              <a:buClr>
                <a:srgbClr val="C40000"/>
              </a:buClr>
              <a:buFont typeface="Wingdings" panose="05000000000000000000" pitchFamily="2" charset="2"/>
              <a:buChar char="v"/>
              <a:defRPr kumimoji="1" sz="2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  <a:lvl2pPr marL="742950" indent="-285750" latinLnBrk="1">
              <a:buFont typeface="HY헤드라인M" panose="02030600000101010101" pitchFamily="18" charset="-127"/>
              <a:buChar char="-"/>
              <a:defRPr kumimoji="1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2pPr>
            <a:lvl3pPr marL="1143000" indent="-228600" latinLnBrk="1"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3pPr>
            <a:lvl4pPr marL="1600200" indent="-228600" latinLnBrk="1">
              <a:buFont typeface="Wingdings" panose="05000000000000000000" pitchFamily="2" charset="2"/>
              <a:buChar char="Ø"/>
              <a:defRPr kumimoji="1" sz="16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4pPr>
            <a:lvl5pPr marL="2057400" indent="-228600" latinLnBrk="1">
              <a:buFont typeface="Wingdings" panose="05000000000000000000" pitchFamily="2" charset="2"/>
              <a:buChar char="§"/>
              <a:defRPr kumimoji="1" sz="16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sz="16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sz="16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sz="16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sz="16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9pPr>
          </a:lstStyle>
          <a:p>
            <a:pPr latinLnBrk="0">
              <a:buClrTx/>
              <a:buFontTx/>
              <a:buNone/>
            </a:pPr>
            <a:fld id="{FBB3E886-C8A8-4A31-8B7F-94DFC82AE5A5}" type="slidenum">
              <a:rPr lang="ko-KR" altLang="en-US" sz="1800" smtClean="0">
                <a:latin typeface="굴림" panose="020B0600000101010101" pitchFamily="50" charset="-127"/>
                <a:ea typeface="굴림" panose="020B0600000101010101" pitchFamily="50" charset="-127"/>
              </a:rPr>
              <a:pPr latinLnBrk="0">
                <a:buClrTx/>
                <a:buFontTx/>
                <a:buNone/>
              </a:pPr>
              <a:t>3</a:t>
            </a:fld>
            <a:endParaRPr lang="ko-KR" altLang="en-US" sz="1800" smtClean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15636714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5613" y="188913"/>
            <a:ext cx="7381875" cy="849312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Motivation</a:t>
            </a:r>
            <a:endParaRPr dirty="0"/>
          </a:p>
        </p:txBody>
      </p:sp>
      <p:sp>
        <p:nvSpPr>
          <p:cNvPr id="22531" name="내용 개체 틀 2"/>
          <p:cNvSpPr>
            <a:spLocks noGrp="1"/>
          </p:cNvSpPr>
          <p:nvPr>
            <p:ph idx="4294967295"/>
          </p:nvPr>
        </p:nvSpPr>
        <p:spPr>
          <a:xfrm>
            <a:off x="152400" y="908050"/>
            <a:ext cx="8915400" cy="5545286"/>
          </a:xfrm>
        </p:spPr>
        <p:txBody>
          <a:bodyPr/>
          <a:lstStyle/>
          <a:p>
            <a:r>
              <a:rPr lang="en-US" altLang="ko-KR" dirty="0" smtClean="0"/>
              <a:t>Legacy Firewall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sz="2000" dirty="0" smtClean="0"/>
          </a:p>
          <a:p>
            <a:pPr lvl="1"/>
            <a:r>
              <a:rPr lang="en-US" altLang="ko-KR" sz="2000" dirty="0" smtClean="0"/>
              <a:t>Firewall inspects packets that attempt to cross a network boundary.</a:t>
            </a:r>
            <a:br>
              <a:rPr lang="en-US" altLang="ko-KR" sz="2000" dirty="0" smtClean="0"/>
            </a:br>
            <a:endParaRPr lang="en-US" altLang="ko-KR" sz="2000" dirty="0" smtClean="0"/>
          </a:p>
          <a:p>
            <a:pPr lvl="1"/>
            <a:r>
              <a:rPr lang="en-US" altLang="ko-KR" sz="2000" dirty="0" smtClean="0"/>
              <a:t>Firewall rejects any illegal packets such as</a:t>
            </a:r>
          </a:p>
          <a:p>
            <a:pPr lvl="2"/>
            <a:r>
              <a:rPr lang="en-US" altLang="ko-KR" sz="2000" dirty="0" smtClean="0"/>
              <a:t>Incoming requests to open illegal TCP connections,</a:t>
            </a:r>
          </a:p>
          <a:p>
            <a:pPr lvl="2"/>
            <a:r>
              <a:rPr lang="en-US" altLang="ko-KR" sz="2000" dirty="0" smtClean="0"/>
              <a:t>Packets of other illegal types (e.g., UDP and ICMP), and</a:t>
            </a:r>
          </a:p>
          <a:p>
            <a:pPr lvl="2"/>
            <a:r>
              <a:rPr lang="en-US" altLang="ko-KR" sz="2000" dirty="0" smtClean="0"/>
              <a:t>IP datagrams with illegal IP addresses (or ports).</a:t>
            </a:r>
          </a:p>
          <a:p>
            <a:pPr lvl="2"/>
            <a:endParaRPr lang="en-US" altLang="ko-KR" sz="2000" dirty="0" smtClean="0"/>
          </a:p>
          <a:p>
            <a:pPr lvl="1"/>
            <a:r>
              <a:rPr lang="en-US" altLang="ko-KR" sz="2000" dirty="0" smtClean="0"/>
              <a:t>Firewall provides security at the loss of flexibility and </a:t>
            </a:r>
            <a:br>
              <a:rPr lang="en-US" altLang="ko-KR" sz="2000" dirty="0" smtClean="0"/>
            </a:br>
            <a:r>
              <a:rPr lang="en-US" altLang="ko-KR" sz="2000" dirty="0" smtClean="0"/>
              <a:t>the cost of network administration.</a:t>
            </a:r>
          </a:p>
          <a:p>
            <a:endParaRPr lang="ko-KR" altLang="en-US" dirty="0" smtClean="0"/>
          </a:p>
        </p:txBody>
      </p:sp>
      <p:sp>
        <p:nvSpPr>
          <p:cNvPr id="22532" name="슬라이드 번호 개체 틀 3"/>
          <p:cNvSpPr>
            <a:spLocks noGrp="1"/>
          </p:cNvSpPr>
          <p:nvPr>
            <p:ph type="sldNum" sz="quarter" idx="12"/>
          </p:nvPr>
        </p:nvSpPr>
        <p:spPr bwMode="auto">
          <a:xfrm>
            <a:off x="690245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1">
              <a:buClr>
                <a:srgbClr val="C40000"/>
              </a:buClr>
              <a:buFont typeface="Wingdings" panose="05000000000000000000" pitchFamily="2" charset="2"/>
              <a:buChar char="v"/>
              <a:defRPr kumimoji="1" sz="2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  <a:lvl2pPr marL="742950" indent="-285750" latinLnBrk="1">
              <a:buFont typeface="HY헤드라인M" panose="02030600000101010101" pitchFamily="18" charset="-127"/>
              <a:buChar char="-"/>
              <a:defRPr kumimoji="1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2pPr>
            <a:lvl3pPr marL="1143000" indent="-228600" latinLnBrk="1"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3pPr>
            <a:lvl4pPr marL="1600200" indent="-228600" latinLnBrk="1">
              <a:buFont typeface="Wingdings" panose="05000000000000000000" pitchFamily="2" charset="2"/>
              <a:buChar char="Ø"/>
              <a:defRPr kumimoji="1" sz="16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4pPr>
            <a:lvl5pPr marL="2057400" indent="-228600" latinLnBrk="1">
              <a:buFont typeface="Wingdings" panose="05000000000000000000" pitchFamily="2" charset="2"/>
              <a:buChar char="§"/>
              <a:defRPr kumimoji="1" sz="16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sz="16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sz="16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sz="16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sz="16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9pPr>
          </a:lstStyle>
          <a:p>
            <a:pPr latinLnBrk="0">
              <a:buClrTx/>
              <a:buFontTx/>
              <a:buNone/>
            </a:pPr>
            <a:fld id="{FBB3E886-C8A8-4A31-8B7F-94DFC82AE5A5}" type="slidenum">
              <a:rPr lang="ko-KR" altLang="en-US" sz="1800" smtClean="0">
                <a:latin typeface="굴림" panose="020B0600000101010101" pitchFamily="50" charset="-127"/>
                <a:ea typeface="굴림" panose="020B0600000101010101" pitchFamily="50" charset="-127"/>
              </a:rPr>
              <a:pPr latinLnBrk="0">
                <a:buClrTx/>
                <a:buFontTx/>
                <a:buNone/>
              </a:pPr>
              <a:t>4</a:t>
            </a:fld>
            <a:endParaRPr lang="ko-KR" altLang="en-US" sz="18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069" y="1772816"/>
            <a:ext cx="7443861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36766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5613" y="-12600"/>
            <a:ext cx="7381875" cy="849312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Challenges in Firewall</a:t>
            </a:r>
            <a:endParaRPr dirty="0"/>
          </a:p>
        </p:txBody>
      </p:sp>
      <p:sp>
        <p:nvSpPr>
          <p:cNvPr id="22531" name="내용 개체 틀 2"/>
          <p:cNvSpPr>
            <a:spLocks noGrp="1"/>
          </p:cNvSpPr>
          <p:nvPr>
            <p:ph idx="4294967295"/>
          </p:nvPr>
        </p:nvSpPr>
        <p:spPr>
          <a:xfrm>
            <a:off x="152400" y="836712"/>
            <a:ext cx="8991600" cy="6028779"/>
          </a:xfrm>
        </p:spPr>
        <p:txBody>
          <a:bodyPr/>
          <a:lstStyle/>
          <a:p>
            <a:r>
              <a:rPr lang="en-US" altLang="ko-KR" dirty="0" smtClean="0"/>
              <a:t>Cost</a:t>
            </a:r>
          </a:p>
          <a:p>
            <a:pPr lvl="1"/>
            <a:r>
              <a:rPr lang="en-US" altLang="ko-KR" sz="2000" dirty="0" smtClean="0"/>
              <a:t>The </a:t>
            </a:r>
            <a:r>
              <a:rPr lang="en-US" altLang="ko-KR" sz="2000" dirty="0"/>
              <a:t>cost of adding firewalls to routers is substantial</a:t>
            </a:r>
            <a:r>
              <a:rPr lang="en-US" altLang="ko-KR" sz="2000" dirty="0" smtClean="0"/>
              <a:t>.</a:t>
            </a:r>
            <a:br>
              <a:rPr lang="en-US" altLang="ko-KR" sz="2000" dirty="0" smtClean="0"/>
            </a:br>
            <a:endParaRPr lang="en-US" altLang="ko-KR" sz="1000" dirty="0"/>
          </a:p>
          <a:p>
            <a:r>
              <a:rPr lang="en-US" altLang="ko-KR" dirty="0" smtClean="0"/>
              <a:t>Performance</a:t>
            </a:r>
          </a:p>
          <a:p>
            <a:pPr lvl="1"/>
            <a:r>
              <a:rPr lang="en-US" altLang="ko-KR" sz="2000" dirty="0"/>
              <a:t>Firewalls are often slower than the link speed of their network interfaces</a:t>
            </a:r>
            <a:r>
              <a:rPr lang="en-US" altLang="ko-KR" sz="2000" dirty="0" smtClean="0"/>
              <a:t>.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en-US" altLang="ko-KR" sz="1000" dirty="0"/>
          </a:p>
          <a:p>
            <a:r>
              <a:rPr lang="en-US" altLang="ko-KR" dirty="0" smtClean="0"/>
              <a:t>Management</a:t>
            </a:r>
          </a:p>
          <a:p>
            <a:pPr lvl="1"/>
            <a:r>
              <a:rPr lang="en-US" altLang="ko-KR" sz="2000" dirty="0"/>
              <a:t>Managing access control dynamically across hundreds of network elements is a challenge</a:t>
            </a:r>
            <a:r>
              <a:rPr lang="en-US" altLang="ko-KR" sz="2000" dirty="0" smtClean="0"/>
              <a:t>.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en-US" altLang="ko-KR" sz="1000" dirty="0"/>
          </a:p>
          <a:p>
            <a:r>
              <a:rPr lang="en-US" altLang="ko-KR" dirty="0" smtClean="0"/>
              <a:t>Policy</a:t>
            </a:r>
          </a:p>
          <a:p>
            <a:pPr lvl="1"/>
            <a:r>
              <a:rPr lang="en-US" altLang="ko-KR" sz="2000" dirty="0"/>
              <a:t>It is difficult to describe what are permitted and denied flows within the specific organization</a:t>
            </a:r>
            <a:r>
              <a:rPr lang="en-US" altLang="ko-KR" sz="2000" dirty="0" smtClean="0"/>
              <a:t>.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en-US" altLang="ko-KR" sz="1000" dirty="0"/>
          </a:p>
          <a:p>
            <a:r>
              <a:rPr lang="en-US" altLang="ko-KR" dirty="0" smtClean="0"/>
              <a:t>Binding</a:t>
            </a:r>
          </a:p>
          <a:p>
            <a:pPr lvl="1"/>
            <a:r>
              <a:rPr lang="en-US" altLang="ko-KR" sz="2000" dirty="0" smtClean="0"/>
              <a:t>Packet-based </a:t>
            </a:r>
            <a:r>
              <a:rPr lang="en-US" altLang="ko-KR" sz="2000" dirty="0"/>
              <a:t>access mechanism is not enough in practice since the basic unit of access control is usually user or </a:t>
            </a:r>
            <a:r>
              <a:rPr lang="en-US" altLang="ko-KR" sz="2000" dirty="0" smtClean="0"/>
              <a:t>application.</a:t>
            </a:r>
          </a:p>
          <a:p>
            <a:pPr lvl="2"/>
            <a:r>
              <a:rPr lang="en-US" altLang="ko-KR" dirty="0"/>
              <a:t>e.g., Skype connections for specific users are open.</a:t>
            </a:r>
            <a:endParaRPr lang="en-US" altLang="ko-KR" dirty="0" smtClean="0"/>
          </a:p>
          <a:p>
            <a:pPr lvl="1"/>
            <a:endParaRPr lang="en-US" altLang="ko-KR" sz="2000" dirty="0" smtClean="0"/>
          </a:p>
          <a:p>
            <a:pPr lvl="1"/>
            <a:endParaRPr lang="en-US" altLang="ko-KR" sz="2000" dirty="0" smtClean="0"/>
          </a:p>
          <a:p>
            <a:endParaRPr lang="ko-KR" altLang="en-US" dirty="0" smtClean="0"/>
          </a:p>
        </p:txBody>
      </p:sp>
      <p:sp>
        <p:nvSpPr>
          <p:cNvPr id="22532" name="슬라이드 번호 개체 틀 3"/>
          <p:cNvSpPr>
            <a:spLocks noGrp="1"/>
          </p:cNvSpPr>
          <p:nvPr>
            <p:ph type="sldNum" sz="quarter" idx="12"/>
          </p:nvPr>
        </p:nvSpPr>
        <p:spPr bwMode="auto">
          <a:xfrm>
            <a:off x="690245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1">
              <a:buClr>
                <a:srgbClr val="C40000"/>
              </a:buClr>
              <a:buFont typeface="Wingdings" panose="05000000000000000000" pitchFamily="2" charset="2"/>
              <a:buChar char="v"/>
              <a:defRPr kumimoji="1" sz="2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  <a:lvl2pPr marL="742950" indent="-285750" latinLnBrk="1">
              <a:buFont typeface="HY헤드라인M" panose="02030600000101010101" pitchFamily="18" charset="-127"/>
              <a:buChar char="-"/>
              <a:defRPr kumimoji="1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2pPr>
            <a:lvl3pPr marL="1143000" indent="-228600" latinLnBrk="1"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3pPr>
            <a:lvl4pPr marL="1600200" indent="-228600" latinLnBrk="1">
              <a:buFont typeface="Wingdings" panose="05000000000000000000" pitchFamily="2" charset="2"/>
              <a:buChar char="Ø"/>
              <a:defRPr kumimoji="1" sz="16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4pPr>
            <a:lvl5pPr marL="2057400" indent="-228600" latinLnBrk="1">
              <a:buFont typeface="Wingdings" panose="05000000000000000000" pitchFamily="2" charset="2"/>
              <a:buChar char="§"/>
              <a:defRPr kumimoji="1" sz="16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sz="16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sz="16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sz="16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sz="16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9pPr>
          </a:lstStyle>
          <a:p>
            <a:pPr latinLnBrk="0">
              <a:buClrTx/>
              <a:buFontTx/>
              <a:buNone/>
            </a:pPr>
            <a:fld id="{FBB3E886-C8A8-4A31-8B7F-94DFC82AE5A5}" type="slidenum">
              <a:rPr lang="ko-KR" altLang="en-US" sz="1800" smtClean="0">
                <a:latin typeface="굴림" panose="020B0600000101010101" pitchFamily="50" charset="-127"/>
                <a:ea typeface="굴림" panose="020B0600000101010101" pitchFamily="50" charset="-127"/>
              </a:rPr>
              <a:pPr latinLnBrk="0">
                <a:buClrTx/>
                <a:buFontTx/>
                <a:buNone/>
              </a:pPr>
              <a:t>5</a:t>
            </a:fld>
            <a:endParaRPr lang="ko-KR" altLang="en-US" sz="1800" smtClean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41327174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5613" y="44897"/>
            <a:ext cx="8688387" cy="1223863"/>
          </a:xfrm>
        </p:spPr>
        <p:txBody>
          <a:bodyPr/>
          <a:lstStyle/>
          <a:p>
            <a:pPr>
              <a:defRPr/>
            </a:pPr>
            <a:r>
              <a:rPr lang="en-US" altLang="ko-KR" sz="3600" dirty="0" smtClean="0"/>
              <a:t>Centralized Network Firewall based on Software-Defined Networking (SDN)</a:t>
            </a:r>
            <a:endParaRPr sz="3600" dirty="0"/>
          </a:p>
        </p:txBody>
      </p:sp>
      <p:sp>
        <p:nvSpPr>
          <p:cNvPr id="22531" name="내용 개체 틀 2"/>
          <p:cNvSpPr>
            <a:spLocks noGrp="1"/>
          </p:cNvSpPr>
          <p:nvPr>
            <p:ph idx="4294967295"/>
          </p:nvPr>
        </p:nvSpPr>
        <p:spPr>
          <a:xfrm>
            <a:off x="152400" y="1196752"/>
            <a:ext cx="8915400" cy="5661248"/>
          </a:xfrm>
        </p:spPr>
        <p:txBody>
          <a:bodyPr/>
          <a:lstStyle/>
          <a:p>
            <a:r>
              <a:rPr lang="en-US" altLang="ko-KR" dirty="0" smtClean="0">
                <a:latin typeface="+mn-lt"/>
              </a:rPr>
              <a:t>Centralized Network Firewall</a:t>
            </a:r>
          </a:p>
          <a:p>
            <a:endParaRPr lang="en-US" altLang="ko-KR" dirty="0">
              <a:latin typeface="+mn-lt"/>
            </a:endParaRPr>
          </a:p>
          <a:p>
            <a:endParaRPr lang="en-US" altLang="ko-KR" dirty="0" smtClean="0">
              <a:latin typeface="+mn-lt"/>
            </a:endParaRPr>
          </a:p>
          <a:p>
            <a:endParaRPr lang="en-US" altLang="ko-KR" dirty="0">
              <a:latin typeface="+mn-lt"/>
            </a:endParaRPr>
          </a:p>
          <a:p>
            <a:endParaRPr lang="en-US" altLang="ko-KR" dirty="0" smtClean="0">
              <a:latin typeface="+mn-lt"/>
            </a:endParaRPr>
          </a:p>
          <a:p>
            <a:endParaRPr lang="en-US" altLang="ko-KR" dirty="0">
              <a:latin typeface="+mn-lt"/>
            </a:endParaRPr>
          </a:p>
          <a:p>
            <a:endParaRPr lang="en-US" altLang="ko-KR" dirty="0" smtClean="0">
              <a:latin typeface="+mn-lt"/>
            </a:endParaRPr>
          </a:p>
          <a:p>
            <a:endParaRPr lang="en-US" altLang="ko-KR" dirty="0">
              <a:latin typeface="+mn-lt"/>
            </a:endParaRPr>
          </a:p>
          <a:p>
            <a:endParaRPr lang="en-US" altLang="ko-KR" dirty="0" smtClean="0">
              <a:latin typeface="+mn-lt"/>
            </a:endParaRPr>
          </a:p>
          <a:p>
            <a:endParaRPr lang="en-US" altLang="ko-KR" sz="1600" dirty="0">
              <a:latin typeface="+mn-lt"/>
            </a:endParaRPr>
          </a:p>
          <a:p>
            <a:pPr marL="457200" lvl="1" indent="0">
              <a:buNone/>
            </a:pPr>
            <a:r>
              <a:rPr lang="en-US" altLang="ko-KR" dirty="0" smtClean="0">
                <a:latin typeface="+mn-lt"/>
              </a:rPr>
              <a:t/>
            </a:r>
            <a:br>
              <a:rPr lang="en-US" altLang="ko-KR" dirty="0" smtClean="0">
                <a:latin typeface="+mn-lt"/>
              </a:rPr>
            </a:br>
            <a:endParaRPr lang="en-US" altLang="ko-KR" dirty="0" smtClean="0">
              <a:latin typeface="+mn-lt"/>
            </a:endParaRPr>
          </a:p>
          <a:p>
            <a:pPr lvl="1"/>
            <a:r>
              <a:rPr lang="en-US" altLang="ko-KR" dirty="0" smtClean="0">
                <a:latin typeface="+mn-lt"/>
              </a:rPr>
              <a:t>Firewall </a:t>
            </a:r>
            <a:r>
              <a:rPr lang="en-US" altLang="ko-KR" dirty="0">
                <a:latin typeface="+mn-lt"/>
              </a:rPr>
              <a:t>rules can be managed flexibly by a centralized server</a:t>
            </a:r>
            <a:r>
              <a:rPr lang="en-US" altLang="ko-KR" dirty="0" smtClean="0">
                <a:latin typeface="+mn-lt"/>
              </a:rPr>
              <a:t>.</a:t>
            </a:r>
          </a:p>
          <a:p>
            <a:pPr lvl="1"/>
            <a:r>
              <a:rPr lang="en-US" altLang="ko-KR" dirty="0" smtClean="0">
                <a:latin typeface="+mn-lt"/>
              </a:rPr>
              <a:t>SDN </a:t>
            </a:r>
            <a:r>
              <a:rPr lang="en-US" altLang="ko-KR" dirty="0">
                <a:latin typeface="+mn-lt"/>
              </a:rPr>
              <a:t>protocols can be used for a standard interface between firewall applications and switches.</a:t>
            </a:r>
            <a:endParaRPr lang="en-US" altLang="ko-KR" dirty="0" smtClean="0">
              <a:latin typeface="+mn-lt"/>
            </a:endParaRPr>
          </a:p>
          <a:p>
            <a:pPr lvl="1"/>
            <a:endParaRPr lang="en-US" altLang="ko-KR" sz="2000" dirty="0" smtClean="0">
              <a:latin typeface="+mn-lt"/>
            </a:endParaRPr>
          </a:p>
          <a:p>
            <a:pPr lvl="1"/>
            <a:endParaRPr lang="en-US" altLang="ko-KR" sz="2000" dirty="0" smtClean="0">
              <a:latin typeface="+mn-lt"/>
            </a:endParaRPr>
          </a:p>
          <a:p>
            <a:endParaRPr lang="ko-KR" altLang="en-US" dirty="0" smtClean="0">
              <a:latin typeface="+mn-lt"/>
            </a:endParaRPr>
          </a:p>
        </p:txBody>
      </p:sp>
      <p:sp>
        <p:nvSpPr>
          <p:cNvPr id="22532" name="슬라이드 번호 개체 틀 3"/>
          <p:cNvSpPr>
            <a:spLocks noGrp="1"/>
          </p:cNvSpPr>
          <p:nvPr>
            <p:ph type="sldNum" sz="quarter" idx="12"/>
          </p:nvPr>
        </p:nvSpPr>
        <p:spPr bwMode="auto">
          <a:xfrm>
            <a:off x="690245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1">
              <a:buClr>
                <a:srgbClr val="C40000"/>
              </a:buClr>
              <a:buFont typeface="Wingdings" panose="05000000000000000000" pitchFamily="2" charset="2"/>
              <a:buChar char="v"/>
              <a:defRPr kumimoji="1" sz="2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  <a:lvl2pPr marL="742950" indent="-285750" latinLnBrk="1">
              <a:buFont typeface="HY헤드라인M" panose="02030600000101010101" pitchFamily="18" charset="-127"/>
              <a:buChar char="-"/>
              <a:defRPr kumimoji="1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2pPr>
            <a:lvl3pPr marL="1143000" indent="-228600" latinLnBrk="1"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3pPr>
            <a:lvl4pPr marL="1600200" indent="-228600" latinLnBrk="1">
              <a:buFont typeface="Wingdings" panose="05000000000000000000" pitchFamily="2" charset="2"/>
              <a:buChar char="Ø"/>
              <a:defRPr kumimoji="1" sz="16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4pPr>
            <a:lvl5pPr marL="2057400" indent="-228600" latinLnBrk="1">
              <a:buFont typeface="Wingdings" panose="05000000000000000000" pitchFamily="2" charset="2"/>
              <a:buChar char="§"/>
              <a:defRPr kumimoji="1" sz="16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sz="16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sz="16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sz="16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sz="16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9pPr>
          </a:lstStyle>
          <a:p>
            <a:pPr latinLnBrk="0">
              <a:buClrTx/>
              <a:buFontTx/>
              <a:buNone/>
            </a:pPr>
            <a:fld id="{FBB3E886-C8A8-4A31-8B7F-94DFC82AE5A5}" type="slidenum">
              <a:rPr lang="ko-KR" altLang="en-US" sz="1800" smtClean="0">
                <a:latin typeface="굴림" panose="020B0600000101010101" pitchFamily="50" charset="-127"/>
                <a:ea typeface="굴림" panose="020B0600000101010101" pitchFamily="50" charset="-127"/>
              </a:rPr>
              <a:pPr latinLnBrk="0">
                <a:buClrTx/>
                <a:buFontTx/>
                <a:buNone/>
              </a:pPr>
              <a:t>6</a:t>
            </a:fld>
            <a:endParaRPr lang="ko-KR" altLang="en-US" sz="1800" smtClean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132" y="1909299"/>
            <a:ext cx="2413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2364432" y="4500099"/>
            <a:ext cx="15343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5336232" y="4522324"/>
            <a:ext cx="1390650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069032" y="4195299"/>
            <a:ext cx="1600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dirty="0">
                <a:latin typeface="+mn-lt"/>
                <a:ea typeface="굴림" pitchFamily="50" charset="-127"/>
              </a:rPr>
              <a:t>Public network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860232" y="4119099"/>
            <a:ext cx="1600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>
                <a:latin typeface="+mn-lt"/>
                <a:ea typeface="굴림" pitchFamily="50" charset="-127"/>
              </a:rPr>
              <a:t>Private network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802832" y="2004033"/>
            <a:ext cx="1066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dirty="0">
                <a:latin typeface="+mn-lt"/>
                <a:ea typeface="굴림" pitchFamily="50" charset="-127"/>
              </a:rPr>
              <a:t>Firewall</a:t>
            </a:r>
          </a:p>
        </p:txBody>
      </p:sp>
      <p:pic>
        <p:nvPicPr>
          <p:cNvPr id="11" name="Picture 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274" y="4347699"/>
            <a:ext cx="705015" cy="457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" name="TextBox 36"/>
          <p:cNvSpPr txBox="1"/>
          <p:nvPr/>
        </p:nvSpPr>
        <p:spPr bwMode="auto">
          <a:xfrm>
            <a:off x="3888432" y="5291916"/>
            <a:ext cx="130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 smtClean="0">
                <a:latin typeface="+mj-lt"/>
              </a:rPr>
              <a:t>Switches</a:t>
            </a:r>
            <a:endParaRPr lang="en-US" baseline="-25000" dirty="0">
              <a:latin typeface="+mj-lt"/>
            </a:endParaRPr>
          </a:p>
        </p:txBody>
      </p:sp>
      <p:pic>
        <p:nvPicPr>
          <p:cNvPr id="13" name="Picture 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274" y="3877436"/>
            <a:ext cx="705015" cy="457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4" name="Picture 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274" y="4804899"/>
            <a:ext cx="705015" cy="457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5" name="Rectangle 42"/>
          <p:cNvSpPr/>
          <p:nvPr/>
        </p:nvSpPr>
        <p:spPr>
          <a:xfrm>
            <a:off x="4665500" y="2772087"/>
            <a:ext cx="1572060" cy="677345"/>
          </a:xfrm>
          <a:prstGeom prst="rect">
            <a:avLst/>
          </a:prstGeom>
        </p:spPr>
        <p:txBody>
          <a:bodyPr wrap="none" lIns="30715" tIns="15357" rIns="30715" bIns="15357">
            <a:spAutoFit/>
          </a:bodyPr>
          <a:lstStyle/>
          <a:p>
            <a:pPr algn="ctr" defTabSz="157935">
              <a:defRPr/>
            </a:pPr>
            <a:r>
              <a:rPr lang="en-US" kern="0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add or delete</a:t>
            </a:r>
          </a:p>
          <a:p>
            <a:pPr algn="ctr" defTabSz="157935">
              <a:defRPr/>
            </a:pPr>
            <a:r>
              <a:rPr lang="en-US" i="1" kern="0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rules</a:t>
            </a:r>
            <a:endParaRPr lang="en-US" sz="2400" i="1" kern="0" dirty="0">
              <a:solidFill>
                <a:schemeClr val="tx2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16" name="Straight Arrow Connector 73"/>
          <p:cNvCxnSpPr/>
          <p:nvPr/>
        </p:nvCxnSpPr>
        <p:spPr>
          <a:xfrm>
            <a:off x="4529782" y="2595099"/>
            <a:ext cx="0" cy="1143000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http://windowsitpro.com/site-files/windowsitpro.com/files/uploads/2013/11/cisco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832" y="3877436"/>
            <a:ext cx="471075" cy="25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www.hitechreview.com/uploads/2012/10/HP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643" y="4401805"/>
            <a:ext cx="371389" cy="23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http://www.s24.si/files/manufacturer/530f2a007b57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560" y="4938623"/>
            <a:ext cx="684672" cy="9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ounded Rectangle 89"/>
          <p:cNvSpPr/>
          <p:nvPr/>
        </p:nvSpPr>
        <p:spPr>
          <a:xfrm>
            <a:off x="5015022" y="3723315"/>
            <a:ext cx="1388009" cy="597111"/>
          </a:xfrm>
          <a:prstGeom prst="roundRect">
            <a:avLst>
              <a:gd name="adj" fmla="val 516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112713" indent="-112713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900" dirty="0">
                <a:cs typeface="Times New Roman"/>
              </a:rPr>
              <a:t> &lt;Match, Action&gt;</a:t>
            </a:r>
            <a:endParaRPr lang="en-US" sz="900" dirty="0">
              <a:solidFill>
                <a:srgbClr val="FF9900"/>
              </a:solidFill>
              <a:cs typeface="Times New Roman"/>
            </a:endParaRPr>
          </a:p>
          <a:p>
            <a:pPr marL="112713" indent="-112713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900" dirty="0">
                <a:solidFill>
                  <a:schemeClr val="tx1"/>
                </a:solidFill>
                <a:cs typeface="Times New Roman"/>
              </a:rPr>
              <a:t> &lt;Match, Action&gt;</a:t>
            </a:r>
          </a:p>
          <a:p>
            <a:pPr marL="112713" indent="-112713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900" dirty="0" smtClean="0">
                <a:solidFill>
                  <a:schemeClr val="tx1"/>
                </a:solidFill>
                <a:cs typeface="Times New Roman"/>
              </a:rPr>
              <a:t>  …     </a:t>
            </a:r>
            <a:r>
              <a:rPr lang="en-US" sz="900" dirty="0" smtClean="0">
                <a:cs typeface="Times New Roman"/>
              </a:rPr>
              <a:t> </a:t>
            </a:r>
            <a:endParaRPr lang="en-US" sz="900" dirty="0">
              <a:cs typeface="Times New Roman"/>
            </a:endParaRPr>
          </a:p>
        </p:txBody>
      </p:sp>
      <p:cxnSp>
        <p:nvCxnSpPr>
          <p:cNvPr id="21" name="직선 연결선 20"/>
          <p:cNvCxnSpPr>
            <a:stCxn id="13" idx="0"/>
          </p:cNvCxnSpPr>
          <p:nvPr/>
        </p:nvCxnSpPr>
        <p:spPr>
          <a:xfrm flipV="1">
            <a:off x="4563782" y="3738100"/>
            <a:ext cx="459192" cy="139336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>
            <a:off x="4610675" y="4209876"/>
            <a:ext cx="412299" cy="94648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866295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5613" y="-12600"/>
            <a:ext cx="8580437" cy="849312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Expectations for SDN-Based Firewall</a:t>
            </a:r>
            <a:endParaRPr dirty="0"/>
          </a:p>
        </p:txBody>
      </p:sp>
      <p:sp>
        <p:nvSpPr>
          <p:cNvPr id="22531" name="내용 개체 틀 2"/>
          <p:cNvSpPr>
            <a:spLocks noGrp="1"/>
          </p:cNvSpPr>
          <p:nvPr>
            <p:ph idx="4294967295"/>
          </p:nvPr>
        </p:nvSpPr>
        <p:spPr>
          <a:xfrm>
            <a:off x="152400" y="908720"/>
            <a:ext cx="8915400" cy="5544616"/>
          </a:xfrm>
        </p:spPr>
        <p:txBody>
          <a:bodyPr/>
          <a:lstStyle/>
          <a:p>
            <a:r>
              <a:rPr lang="en-US" altLang="ko-KR" dirty="0" smtClean="0"/>
              <a:t>Cost</a:t>
            </a:r>
          </a:p>
          <a:p>
            <a:pPr lvl="1"/>
            <a:r>
              <a:rPr lang="en-US" altLang="ko-KR" sz="2000" dirty="0"/>
              <a:t>Ideally, one single firewall is </a:t>
            </a:r>
            <a:r>
              <a:rPr lang="en-US" altLang="ko-KR" sz="2000" dirty="0" smtClean="0"/>
              <a:t>enough.</a:t>
            </a:r>
            <a:br>
              <a:rPr lang="en-US" altLang="ko-KR" sz="2000" dirty="0" smtClean="0"/>
            </a:br>
            <a:endParaRPr lang="en-US" altLang="ko-KR" sz="2000" dirty="0"/>
          </a:p>
          <a:p>
            <a:r>
              <a:rPr lang="en-US" altLang="ko-KR" dirty="0" smtClean="0"/>
              <a:t>Performance</a:t>
            </a:r>
          </a:p>
          <a:p>
            <a:pPr lvl="1"/>
            <a:r>
              <a:rPr lang="en-US" altLang="ko-KR" sz="2000" dirty="0"/>
              <a:t>Firewalls can adaptively be deployed depending on network conditions.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endParaRPr lang="en-US" altLang="ko-KR" sz="2000" dirty="0"/>
          </a:p>
          <a:p>
            <a:r>
              <a:rPr lang="en-US" altLang="ko-KR" dirty="0" smtClean="0"/>
              <a:t>Management</a:t>
            </a:r>
          </a:p>
          <a:p>
            <a:pPr lvl="1"/>
            <a:r>
              <a:rPr lang="en-US" altLang="ko-KR" sz="2000" dirty="0"/>
              <a:t>Firewall rules can dynamically be added with new attacks.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endParaRPr lang="en-US" altLang="ko-KR" sz="2000" dirty="0"/>
          </a:p>
          <a:p>
            <a:r>
              <a:rPr lang="en-US" altLang="ko-KR" dirty="0" smtClean="0"/>
              <a:t>Policy</a:t>
            </a:r>
          </a:p>
          <a:p>
            <a:pPr lvl="1"/>
            <a:r>
              <a:rPr lang="en-US" altLang="ko-KR" sz="2000" dirty="0"/>
              <a:t>Centralized view might be helpful to determine security policies.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endParaRPr lang="en-US" altLang="ko-KR" sz="2000" dirty="0"/>
          </a:p>
          <a:p>
            <a:r>
              <a:rPr lang="en-US" altLang="ko-KR" dirty="0" smtClean="0"/>
              <a:t>Binding</a:t>
            </a:r>
          </a:p>
          <a:p>
            <a:pPr lvl="1"/>
            <a:r>
              <a:rPr lang="en-US" altLang="ko-KR" sz="2000" dirty="0"/>
              <a:t>Application level rules can be defined by software.</a:t>
            </a:r>
            <a:endParaRPr lang="en-US" altLang="ko-KR" sz="2000" dirty="0" smtClean="0"/>
          </a:p>
          <a:p>
            <a:pPr lvl="1"/>
            <a:endParaRPr lang="en-US" altLang="ko-KR" sz="2000" dirty="0" smtClean="0"/>
          </a:p>
          <a:p>
            <a:endParaRPr lang="ko-KR" altLang="en-US" dirty="0" smtClean="0"/>
          </a:p>
        </p:txBody>
      </p:sp>
      <p:sp>
        <p:nvSpPr>
          <p:cNvPr id="22532" name="슬라이드 번호 개체 틀 3"/>
          <p:cNvSpPr>
            <a:spLocks noGrp="1"/>
          </p:cNvSpPr>
          <p:nvPr>
            <p:ph type="sldNum" sz="quarter" idx="12"/>
          </p:nvPr>
        </p:nvSpPr>
        <p:spPr bwMode="auto">
          <a:xfrm>
            <a:off x="690245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1">
              <a:buClr>
                <a:srgbClr val="C40000"/>
              </a:buClr>
              <a:buFont typeface="Wingdings" panose="05000000000000000000" pitchFamily="2" charset="2"/>
              <a:buChar char="v"/>
              <a:defRPr kumimoji="1" sz="2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  <a:lvl2pPr marL="742950" indent="-285750" latinLnBrk="1">
              <a:buFont typeface="HY헤드라인M" panose="02030600000101010101" pitchFamily="18" charset="-127"/>
              <a:buChar char="-"/>
              <a:defRPr kumimoji="1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2pPr>
            <a:lvl3pPr marL="1143000" indent="-228600" latinLnBrk="1"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3pPr>
            <a:lvl4pPr marL="1600200" indent="-228600" latinLnBrk="1">
              <a:buFont typeface="Wingdings" panose="05000000000000000000" pitchFamily="2" charset="2"/>
              <a:buChar char="Ø"/>
              <a:defRPr kumimoji="1" sz="16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4pPr>
            <a:lvl5pPr marL="2057400" indent="-228600" latinLnBrk="1">
              <a:buFont typeface="Wingdings" panose="05000000000000000000" pitchFamily="2" charset="2"/>
              <a:buChar char="§"/>
              <a:defRPr kumimoji="1" sz="16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sz="16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sz="16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sz="16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sz="16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9pPr>
          </a:lstStyle>
          <a:p>
            <a:pPr latinLnBrk="0">
              <a:buClrTx/>
              <a:buFontTx/>
              <a:buNone/>
            </a:pPr>
            <a:fld id="{FBB3E886-C8A8-4A31-8B7F-94DFC82AE5A5}" type="slidenum">
              <a:rPr lang="ko-KR" altLang="en-US" sz="1800" smtClean="0">
                <a:latin typeface="굴림" panose="020B0600000101010101" pitchFamily="50" charset="-127"/>
                <a:ea typeface="굴림" panose="020B0600000101010101" pitchFamily="50" charset="-127"/>
              </a:rPr>
              <a:pPr latinLnBrk="0">
                <a:buClrTx/>
                <a:buFontTx/>
                <a:buNone/>
              </a:pPr>
              <a:t>7</a:t>
            </a:fld>
            <a:endParaRPr lang="ko-KR" altLang="en-US" sz="1800" smtClean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41786308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7505" y="188913"/>
            <a:ext cx="9036496" cy="849312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SDN-Based </a:t>
            </a:r>
            <a:r>
              <a:rPr lang="en-US" altLang="ko-KR" dirty="0"/>
              <a:t>Security </a:t>
            </a:r>
            <a:r>
              <a:rPr lang="en-US" altLang="ko-KR" dirty="0" smtClean="0"/>
              <a:t>Services</a:t>
            </a:r>
            <a:endParaRPr dirty="0"/>
          </a:p>
        </p:txBody>
      </p:sp>
      <p:sp>
        <p:nvSpPr>
          <p:cNvPr id="22531" name="내용 개체 틀 2"/>
          <p:cNvSpPr>
            <a:spLocks noGrp="1"/>
          </p:cNvSpPr>
          <p:nvPr>
            <p:ph idx="4294967295"/>
          </p:nvPr>
        </p:nvSpPr>
        <p:spPr>
          <a:xfrm>
            <a:off x="152400" y="908050"/>
            <a:ext cx="8915400" cy="4800600"/>
          </a:xfrm>
        </p:spPr>
        <p:txBody>
          <a:bodyPr/>
          <a:lstStyle/>
          <a:p>
            <a:endParaRPr lang="en-US" altLang="ko-KR" dirty="0" smtClean="0"/>
          </a:p>
          <a:p>
            <a:pPr lvl="1"/>
            <a:endParaRPr lang="en-US" altLang="ko-KR" sz="2000" dirty="0" smtClean="0"/>
          </a:p>
          <a:p>
            <a:pPr lvl="1"/>
            <a:endParaRPr lang="en-US" altLang="ko-KR" sz="2000" dirty="0" smtClean="0"/>
          </a:p>
          <a:p>
            <a:endParaRPr lang="ko-KR" altLang="en-US" dirty="0" smtClean="0"/>
          </a:p>
        </p:txBody>
      </p:sp>
      <p:sp>
        <p:nvSpPr>
          <p:cNvPr id="22532" name="슬라이드 번호 개체 틀 3"/>
          <p:cNvSpPr>
            <a:spLocks noGrp="1"/>
          </p:cNvSpPr>
          <p:nvPr>
            <p:ph type="sldNum" sz="quarter" idx="12"/>
          </p:nvPr>
        </p:nvSpPr>
        <p:spPr bwMode="auto">
          <a:xfrm>
            <a:off x="690245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1">
              <a:buClr>
                <a:srgbClr val="C40000"/>
              </a:buClr>
              <a:buFont typeface="Wingdings" panose="05000000000000000000" pitchFamily="2" charset="2"/>
              <a:buChar char="v"/>
              <a:defRPr kumimoji="1" sz="2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  <a:lvl2pPr marL="742950" indent="-285750" latinLnBrk="1">
              <a:buFont typeface="HY헤드라인M" panose="02030600000101010101" pitchFamily="18" charset="-127"/>
              <a:buChar char="-"/>
              <a:defRPr kumimoji="1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2pPr>
            <a:lvl3pPr marL="1143000" indent="-228600" latinLnBrk="1"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3pPr>
            <a:lvl4pPr marL="1600200" indent="-228600" latinLnBrk="1">
              <a:buFont typeface="Wingdings" panose="05000000000000000000" pitchFamily="2" charset="2"/>
              <a:buChar char="Ø"/>
              <a:defRPr kumimoji="1" sz="16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4pPr>
            <a:lvl5pPr marL="2057400" indent="-228600" latinLnBrk="1">
              <a:buFont typeface="Wingdings" panose="05000000000000000000" pitchFamily="2" charset="2"/>
              <a:buChar char="§"/>
              <a:defRPr kumimoji="1" sz="16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sz="16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sz="16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sz="16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sz="16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9pPr>
          </a:lstStyle>
          <a:p>
            <a:pPr latinLnBrk="0">
              <a:buClrTx/>
              <a:buFontTx/>
              <a:buNone/>
            </a:pPr>
            <a:fld id="{FBB3E886-C8A8-4A31-8B7F-94DFC82AE5A5}" type="slidenum">
              <a:rPr lang="ko-KR" altLang="en-US" sz="1800" smtClean="0">
                <a:latin typeface="굴림" panose="020B0600000101010101" pitchFamily="50" charset="-127"/>
                <a:ea typeface="굴림" panose="020B0600000101010101" pitchFamily="50" charset="-127"/>
              </a:rPr>
              <a:pPr latinLnBrk="0">
                <a:buClrTx/>
                <a:buFontTx/>
                <a:buNone/>
              </a:pPr>
              <a:t>8</a:t>
            </a:fld>
            <a:endParaRPr lang="ko-KR" altLang="en-US" sz="1800" smtClean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5" name="Rectangle 26"/>
          <p:cNvSpPr/>
          <p:nvPr/>
        </p:nvSpPr>
        <p:spPr bwMode="auto">
          <a:xfrm>
            <a:off x="4788024" y="1196752"/>
            <a:ext cx="3489638" cy="428223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1pPr>
            <a:lvl2pPr marL="455500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2pPr>
            <a:lvl3pPr marL="912587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3pPr>
            <a:lvl4pPr marL="1369673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4pPr>
            <a:lvl5pPr marL="1826760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5pPr>
            <a:lvl6pPr marL="2285434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6pPr>
            <a:lvl7pPr marL="2742520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7pPr>
            <a:lvl8pPr marL="3199606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8pPr>
            <a:lvl9pPr marL="3656694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defTabSz="11845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 err="1" smtClean="0">
                <a:solidFill>
                  <a:srgbClr val="0000FF"/>
                </a:solidFill>
                <a:latin typeface="+mn-lt"/>
                <a:cs typeface="Arial" pitchFamily="34" charset="0"/>
              </a:rPr>
              <a:t>DDoS</a:t>
            </a:r>
            <a:r>
              <a:rPr lang="en-US" sz="2400" kern="0" dirty="0" smtClean="0">
                <a:solidFill>
                  <a:srgbClr val="0000FF"/>
                </a:solidFill>
                <a:latin typeface="+mn-lt"/>
                <a:cs typeface="Arial" pitchFamily="34" charset="0"/>
              </a:rPr>
              <a:t>-Attack </a:t>
            </a:r>
            <a:r>
              <a:rPr lang="en-US" sz="2400" kern="0" dirty="0" err="1" smtClean="0">
                <a:solidFill>
                  <a:srgbClr val="0000FF"/>
                </a:solidFill>
                <a:latin typeface="+mn-lt"/>
                <a:cs typeface="Arial" pitchFamily="34" charset="0"/>
              </a:rPr>
              <a:t>Mitigator</a:t>
            </a:r>
            <a:endParaRPr lang="en-US" sz="2400" kern="0" dirty="0">
              <a:solidFill>
                <a:srgbClr val="0000FF"/>
              </a:solidFill>
              <a:latin typeface="+mn-lt"/>
              <a:cs typeface="Arial" pitchFamily="34" charset="0"/>
            </a:endParaRPr>
          </a:p>
        </p:txBody>
      </p:sp>
      <p:sp>
        <p:nvSpPr>
          <p:cNvPr id="36" name="Rectangle 26"/>
          <p:cNvSpPr/>
          <p:nvPr/>
        </p:nvSpPr>
        <p:spPr bwMode="auto">
          <a:xfrm>
            <a:off x="899592" y="1200577"/>
            <a:ext cx="3489638" cy="428223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1pPr>
            <a:lvl2pPr marL="455500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2pPr>
            <a:lvl3pPr marL="912587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3pPr>
            <a:lvl4pPr marL="1369673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4pPr>
            <a:lvl5pPr marL="1826760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5pPr>
            <a:lvl6pPr marL="2285434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6pPr>
            <a:lvl7pPr marL="2742520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7pPr>
            <a:lvl8pPr marL="3199606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8pPr>
            <a:lvl9pPr marL="3656694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defTabSz="11845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00FF"/>
                </a:solidFill>
                <a:latin typeface="+mn-lt"/>
                <a:cs typeface="Arial" pitchFamily="34" charset="0"/>
              </a:rPr>
              <a:t>Firewall</a:t>
            </a:r>
          </a:p>
        </p:txBody>
      </p:sp>
      <p:sp>
        <p:nvSpPr>
          <p:cNvPr id="38" name="Rounded Rectangle 25"/>
          <p:cNvSpPr/>
          <p:nvPr/>
        </p:nvSpPr>
        <p:spPr bwMode="auto">
          <a:xfrm>
            <a:off x="2123728" y="2113692"/>
            <a:ext cx="4958927" cy="739244"/>
          </a:xfrm>
          <a:prstGeom prst="roundRect">
            <a:avLst/>
          </a:prstGeom>
          <a:solidFill>
            <a:srgbClr val="FF9900"/>
          </a:solidFill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bIns="0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1pPr>
            <a:lvl2pPr marL="455500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2pPr>
            <a:lvl3pPr marL="912587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3pPr>
            <a:lvl4pPr marL="1369673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4pPr>
            <a:lvl5pPr marL="1826760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5pPr>
            <a:lvl6pPr marL="2285434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6pPr>
            <a:lvl7pPr marL="2742520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7pPr>
            <a:lvl8pPr marL="3199606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8pPr>
            <a:lvl9pPr marL="3656694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defTabSz="15793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0" kern="0" dirty="0">
              <a:solidFill>
                <a:sysClr val="window" lastClr="FFFFFF"/>
              </a:solidFill>
              <a:latin typeface="+mn-lt"/>
              <a:cs typeface="Arial" pitchFamily="34" charset="0"/>
            </a:endParaRPr>
          </a:p>
        </p:txBody>
      </p:sp>
      <p:sp>
        <p:nvSpPr>
          <p:cNvPr id="40" name="Rectangle 44"/>
          <p:cNvSpPr/>
          <p:nvPr/>
        </p:nvSpPr>
        <p:spPr>
          <a:xfrm>
            <a:off x="3419872" y="2247255"/>
            <a:ext cx="2313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5793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SDN Controller</a:t>
            </a:r>
            <a:endParaRPr lang="en-US" sz="2400" kern="0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41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65" y="2202810"/>
            <a:ext cx="820375" cy="578118"/>
          </a:xfrm>
          <a:prstGeom prst="rect">
            <a:avLst/>
          </a:prstGeom>
        </p:spPr>
      </p:pic>
      <p:cxnSp>
        <p:nvCxnSpPr>
          <p:cNvPr id="42" name="Straight Arrow Connector 38"/>
          <p:cNvCxnSpPr/>
          <p:nvPr/>
        </p:nvCxnSpPr>
        <p:spPr>
          <a:xfrm flipH="1">
            <a:off x="3172520" y="2852936"/>
            <a:ext cx="2367" cy="1554155"/>
          </a:xfrm>
          <a:prstGeom prst="straightConnector1">
            <a:avLst/>
          </a:prstGeom>
          <a:ln w="38100">
            <a:solidFill>
              <a:srgbClr val="000082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38"/>
          <p:cNvCxnSpPr/>
          <p:nvPr/>
        </p:nvCxnSpPr>
        <p:spPr>
          <a:xfrm>
            <a:off x="5983394" y="2852936"/>
            <a:ext cx="0" cy="1554155"/>
          </a:xfrm>
          <a:prstGeom prst="straightConnector1">
            <a:avLst/>
          </a:prstGeom>
          <a:ln w="38100">
            <a:solidFill>
              <a:srgbClr val="000082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1160" y="4407091"/>
            <a:ext cx="1053946" cy="707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30409" y="4407091"/>
            <a:ext cx="1053945" cy="707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8434" y="5640955"/>
            <a:ext cx="1056966" cy="707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47" name="Straight Connector 10"/>
          <p:cNvCxnSpPr/>
          <p:nvPr/>
        </p:nvCxnSpPr>
        <p:spPr bwMode="auto">
          <a:xfrm>
            <a:off x="3673170" y="4677144"/>
            <a:ext cx="1887439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11"/>
          <p:cNvCxnSpPr/>
          <p:nvPr/>
        </p:nvCxnSpPr>
        <p:spPr bwMode="auto">
          <a:xfrm>
            <a:off x="3174887" y="4942540"/>
            <a:ext cx="1099244" cy="782225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12"/>
          <p:cNvCxnSpPr/>
          <p:nvPr/>
        </p:nvCxnSpPr>
        <p:spPr bwMode="auto">
          <a:xfrm flipH="1">
            <a:off x="4986828" y="4947198"/>
            <a:ext cx="996566" cy="777566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21"/>
          <p:cNvSpPr txBox="1"/>
          <p:nvPr/>
        </p:nvSpPr>
        <p:spPr bwMode="auto">
          <a:xfrm>
            <a:off x="6584354" y="4464060"/>
            <a:ext cx="13014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+mj-lt"/>
              </a:rPr>
              <a:t>Switch</a:t>
            </a:r>
            <a:r>
              <a:rPr lang="en-US" sz="2000" baseline="-25000" dirty="0" smtClean="0">
                <a:latin typeface="+mj-lt"/>
              </a:rPr>
              <a:t>2</a:t>
            </a:r>
            <a:endParaRPr lang="en-US" sz="2000" baseline="-25000" dirty="0">
              <a:latin typeface="+mj-lt"/>
            </a:endParaRPr>
          </a:p>
        </p:txBody>
      </p:sp>
      <p:sp>
        <p:nvSpPr>
          <p:cNvPr id="51" name="TextBox 22"/>
          <p:cNvSpPr txBox="1"/>
          <p:nvPr/>
        </p:nvSpPr>
        <p:spPr bwMode="auto">
          <a:xfrm>
            <a:off x="3939801" y="6333291"/>
            <a:ext cx="14516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dirty="0" smtClean="0">
                <a:latin typeface="+mj-lt"/>
              </a:rPr>
              <a:t>Switch</a:t>
            </a:r>
            <a:r>
              <a:rPr lang="en-US" sz="2000" baseline="-25000" dirty="0" smtClean="0">
                <a:latin typeface="+mj-lt"/>
              </a:rPr>
              <a:t>3</a:t>
            </a:r>
            <a:endParaRPr lang="en-US" sz="2000" baseline="-25000" dirty="0">
              <a:latin typeface="+mj-lt"/>
            </a:endParaRPr>
          </a:p>
        </p:txBody>
      </p:sp>
      <p:sp>
        <p:nvSpPr>
          <p:cNvPr id="52" name="TextBox 36"/>
          <p:cNvSpPr txBox="1"/>
          <p:nvPr/>
        </p:nvSpPr>
        <p:spPr bwMode="auto">
          <a:xfrm>
            <a:off x="1631422" y="4464060"/>
            <a:ext cx="11879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dirty="0" smtClean="0">
                <a:latin typeface="+mj-lt"/>
              </a:rPr>
              <a:t>Switch</a:t>
            </a:r>
            <a:r>
              <a:rPr lang="en-US" sz="2000" baseline="-25000" dirty="0" smtClean="0">
                <a:latin typeface="+mj-lt"/>
              </a:rPr>
              <a:t>1</a:t>
            </a:r>
            <a:endParaRPr lang="en-US" sz="2000" baseline="-25000" dirty="0">
              <a:latin typeface="+mj-lt"/>
            </a:endParaRPr>
          </a:p>
        </p:txBody>
      </p:sp>
      <p:cxnSp>
        <p:nvCxnSpPr>
          <p:cNvPr id="53" name="Straight Arrow Connector 38"/>
          <p:cNvCxnSpPr/>
          <p:nvPr/>
        </p:nvCxnSpPr>
        <p:spPr>
          <a:xfrm flipH="1">
            <a:off x="4574789" y="2852936"/>
            <a:ext cx="10916" cy="2877208"/>
          </a:xfrm>
          <a:prstGeom prst="straightConnector1">
            <a:avLst/>
          </a:prstGeom>
          <a:ln w="38100">
            <a:solidFill>
              <a:srgbClr val="000082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모서리가 둥근 직사각형 53"/>
          <p:cNvSpPr/>
          <p:nvPr/>
        </p:nvSpPr>
        <p:spPr>
          <a:xfrm>
            <a:off x="2123728" y="3145959"/>
            <a:ext cx="4966983" cy="71508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prstDash val="sysDot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latin typeface="+mn-lt"/>
              </a:rPr>
              <a:t>Install </a:t>
            </a:r>
            <a:r>
              <a:rPr lang="en-US" altLang="ko-KR" sz="2000" b="1" dirty="0" smtClean="0">
                <a:latin typeface="+mn-lt"/>
              </a:rPr>
              <a:t>new rules </a:t>
            </a:r>
          </a:p>
          <a:p>
            <a:pPr algn="ctr"/>
            <a:r>
              <a:rPr lang="en-US" altLang="ko-KR" sz="1600" dirty="0" smtClean="0">
                <a:latin typeface="+mn-lt"/>
              </a:rPr>
              <a:t>(e.g., </a:t>
            </a:r>
            <a:r>
              <a:rPr lang="en-US" altLang="ko-KR" sz="1600" b="1" dirty="0" smtClean="0">
                <a:solidFill>
                  <a:schemeClr val="tx2"/>
                </a:solidFill>
                <a:latin typeface="+mn-lt"/>
              </a:rPr>
              <a:t>drop</a:t>
            </a:r>
            <a:r>
              <a:rPr lang="en-US" altLang="ko-KR" sz="1600" dirty="0" smtClean="0">
                <a:latin typeface="+mn-lt"/>
              </a:rPr>
              <a:t> </a:t>
            </a:r>
            <a:r>
              <a:rPr lang="en-US" altLang="ko-KR" sz="1600" b="1" dirty="0" smtClean="0">
                <a:solidFill>
                  <a:schemeClr val="tx2"/>
                </a:solidFill>
                <a:latin typeface="+mn-lt"/>
              </a:rPr>
              <a:t>packets </a:t>
            </a:r>
            <a:r>
              <a:rPr lang="en-US" altLang="ko-KR" sz="1600" dirty="0" smtClean="0">
                <a:latin typeface="+mn-lt"/>
              </a:rPr>
              <a:t>with </a:t>
            </a:r>
            <a:r>
              <a:rPr lang="en-US" altLang="ko-KR" sz="1600" b="1" dirty="0" smtClean="0">
                <a:solidFill>
                  <a:srgbClr val="FF0000"/>
                </a:solidFill>
                <a:latin typeface="+mn-lt"/>
              </a:rPr>
              <a:t>suspicious patterns</a:t>
            </a:r>
            <a:r>
              <a:rPr lang="en-US" altLang="ko-KR" sz="1600" dirty="0" smtClean="0">
                <a:latin typeface="+mn-lt"/>
              </a:rPr>
              <a:t>)</a:t>
            </a:r>
            <a:endParaRPr lang="en-US" altLang="ko-KR" sz="1600" dirty="0">
              <a:latin typeface="+mn-lt"/>
            </a:endParaRPr>
          </a:p>
        </p:txBody>
      </p:sp>
      <p:sp>
        <p:nvSpPr>
          <p:cNvPr id="55" name="Rectangle 42"/>
          <p:cNvSpPr/>
          <p:nvPr/>
        </p:nvSpPr>
        <p:spPr>
          <a:xfrm>
            <a:off x="758998" y="5471559"/>
            <a:ext cx="1801289" cy="277235"/>
          </a:xfrm>
          <a:prstGeom prst="rect">
            <a:avLst/>
          </a:prstGeom>
        </p:spPr>
        <p:txBody>
          <a:bodyPr wrap="none" lIns="30715" tIns="15357" rIns="30715" bIns="15357">
            <a:spAutoFit/>
          </a:bodyPr>
          <a:lstStyle/>
          <a:p>
            <a:pPr algn="ctr" defTabSz="157935">
              <a:defRPr/>
            </a:pPr>
            <a:r>
              <a:rPr lang="en-US" sz="1600" kern="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Incoming packets</a:t>
            </a:r>
            <a:endParaRPr lang="en-US" sz="2000" kern="0" dirty="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56" name="Straight Arrow Connector 73"/>
          <p:cNvCxnSpPr/>
          <p:nvPr/>
        </p:nvCxnSpPr>
        <p:spPr>
          <a:xfrm>
            <a:off x="695974" y="5426703"/>
            <a:ext cx="2160196" cy="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124"/>
          <p:cNvSpPr>
            <a:spLocks noChangeArrowheads="1"/>
          </p:cNvSpPr>
          <p:nvPr/>
        </p:nvSpPr>
        <p:spPr bwMode="auto">
          <a:xfrm>
            <a:off x="1200588" y="5205140"/>
            <a:ext cx="236107" cy="13832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algn="ctr">
            <a:solidFill>
              <a:srgbClr val="0E1E20"/>
            </a:solidFill>
            <a:round/>
            <a:headEnd/>
            <a:tailEnd type="triangle" w="lg" len="lg"/>
          </a:ln>
        </p:spPr>
        <p:txBody>
          <a:bodyPr lIns="30715" tIns="15357" rIns="30715" bIns="15357"/>
          <a:lstStyle/>
          <a:p>
            <a:pPr algn="ctr" defTabSz="307147" eaLnBrk="0" hangingPunct="0"/>
            <a:endParaRPr lang="en-US" sz="1800" b="1">
              <a:solidFill>
                <a:srgbClr val="0066CC"/>
              </a:solidFill>
            </a:endParaRPr>
          </a:p>
        </p:txBody>
      </p:sp>
      <p:sp>
        <p:nvSpPr>
          <p:cNvPr id="58" name="Rectangle 124"/>
          <p:cNvSpPr>
            <a:spLocks noChangeArrowheads="1"/>
          </p:cNvSpPr>
          <p:nvPr/>
        </p:nvSpPr>
        <p:spPr bwMode="auto">
          <a:xfrm>
            <a:off x="838200" y="5205140"/>
            <a:ext cx="236107" cy="13832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algn="ctr">
            <a:solidFill>
              <a:srgbClr val="0E1E20"/>
            </a:solidFill>
            <a:round/>
            <a:headEnd/>
            <a:tailEnd type="triangle" w="lg" len="lg"/>
          </a:ln>
        </p:spPr>
        <p:txBody>
          <a:bodyPr lIns="30715" tIns="15357" rIns="30715" bIns="15357"/>
          <a:lstStyle/>
          <a:p>
            <a:pPr algn="ctr" defTabSz="307147" eaLnBrk="0" hangingPunct="0"/>
            <a:endParaRPr lang="en-US" sz="1800" b="1">
              <a:solidFill>
                <a:srgbClr val="0066CC"/>
              </a:solidFill>
            </a:endParaRPr>
          </a:p>
        </p:txBody>
      </p:sp>
      <p:sp>
        <p:nvSpPr>
          <p:cNvPr id="59" name="Rectangle 124"/>
          <p:cNvSpPr>
            <a:spLocks noChangeArrowheads="1"/>
          </p:cNvSpPr>
          <p:nvPr/>
        </p:nvSpPr>
        <p:spPr bwMode="auto">
          <a:xfrm>
            <a:off x="1549401" y="5205140"/>
            <a:ext cx="236107" cy="138323"/>
          </a:xfrm>
          <a:prstGeom prst="rect">
            <a:avLst/>
          </a:prstGeom>
          <a:solidFill>
            <a:schemeClr val="tx2"/>
          </a:solidFill>
          <a:ln w="12700" algn="ctr">
            <a:solidFill>
              <a:srgbClr val="0E1E20"/>
            </a:solidFill>
            <a:round/>
            <a:headEnd/>
            <a:tailEnd type="triangle" w="lg" len="lg"/>
          </a:ln>
        </p:spPr>
        <p:txBody>
          <a:bodyPr lIns="30715" tIns="15357" rIns="30715" bIns="15357"/>
          <a:lstStyle/>
          <a:p>
            <a:pPr algn="ctr" defTabSz="307147" eaLnBrk="0" hangingPunct="0"/>
            <a:endParaRPr lang="en-US" sz="1800" b="1">
              <a:solidFill>
                <a:srgbClr val="0066CC"/>
              </a:solidFill>
            </a:endParaRPr>
          </a:p>
        </p:txBody>
      </p:sp>
      <p:sp>
        <p:nvSpPr>
          <p:cNvPr id="60" name="Rectangle 124"/>
          <p:cNvSpPr>
            <a:spLocks noChangeArrowheads="1"/>
          </p:cNvSpPr>
          <p:nvPr/>
        </p:nvSpPr>
        <p:spPr bwMode="auto">
          <a:xfrm>
            <a:off x="2259947" y="5205140"/>
            <a:ext cx="236107" cy="138323"/>
          </a:xfrm>
          <a:prstGeom prst="rect">
            <a:avLst/>
          </a:prstGeom>
          <a:solidFill>
            <a:schemeClr val="tx2"/>
          </a:solidFill>
          <a:ln w="12700" algn="ctr">
            <a:solidFill>
              <a:srgbClr val="0E1E20"/>
            </a:solidFill>
            <a:round/>
            <a:headEnd/>
            <a:tailEnd type="triangle" w="lg" len="lg"/>
          </a:ln>
        </p:spPr>
        <p:txBody>
          <a:bodyPr lIns="30715" tIns="15357" rIns="30715" bIns="15357"/>
          <a:lstStyle/>
          <a:p>
            <a:pPr algn="ctr" defTabSz="307147" eaLnBrk="0" hangingPunct="0"/>
            <a:endParaRPr lang="en-US" sz="1800" b="1">
              <a:solidFill>
                <a:srgbClr val="0066CC"/>
              </a:solidFill>
            </a:endParaRPr>
          </a:p>
        </p:txBody>
      </p:sp>
      <p:sp>
        <p:nvSpPr>
          <p:cNvPr id="61" name="Rectangle 124"/>
          <p:cNvSpPr>
            <a:spLocks noChangeArrowheads="1"/>
          </p:cNvSpPr>
          <p:nvPr/>
        </p:nvSpPr>
        <p:spPr bwMode="auto">
          <a:xfrm>
            <a:off x="1897559" y="5205140"/>
            <a:ext cx="236107" cy="13832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algn="ctr">
            <a:solidFill>
              <a:srgbClr val="0E1E20"/>
            </a:solidFill>
            <a:round/>
            <a:headEnd/>
            <a:tailEnd type="triangle" w="lg" len="lg"/>
          </a:ln>
        </p:spPr>
        <p:txBody>
          <a:bodyPr lIns="30715" tIns="15357" rIns="30715" bIns="15357"/>
          <a:lstStyle/>
          <a:p>
            <a:pPr algn="ctr" defTabSz="307147" eaLnBrk="0" hangingPunct="0"/>
            <a:endParaRPr lang="en-US" sz="1800" b="1">
              <a:solidFill>
                <a:srgbClr val="0066CC"/>
              </a:solidFill>
            </a:endParaRPr>
          </a:p>
        </p:txBody>
      </p:sp>
      <p:sp>
        <p:nvSpPr>
          <p:cNvPr id="62" name="Rectangle 42"/>
          <p:cNvSpPr/>
          <p:nvPr/>
        </p:nvSpPr>
        <p:spPr>
          <a:xfrm>
            <a:off x="6266822" y="5471559"/>
            <a:ext cx="1801289" cy="277235"/>
          </a:xfrm>
          <a:prstGeom prst="rect">
            <a:avLst/>
          </a:prstGeom>
        </p:spPr>
        <p:txBody>
          <a:bodyPr wrap="none" lIns="30715" tIns="15357" rIns="30715" bIns="15357">
            <a:spAutoFit/>
          </a:bodyPr>
          <a:lstStyle/>
          <a:p>
            <a:pPr algn="ctr" defTabSz="157935">
              <a:defRPr/>
            </a:pPr>
            <a:r>
              <a:rPr lang="en-US" sz="1600" kern="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Incoming packets</a:t>
            </a:r>
            <a:endParaRPr lang="en-US" sz="2000" kern="0" dirty="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63" name="Straight Arrow Connector 73"/>
          <p:cNvCxnSpPr/>
          <p:nvPr/>
        </p:nvCxnSpPr>
        <p:spPr>
          <a:xfrm>
            <a:off x="6203798" y="5426703"/>
            <a:ext cx="2160196" cy="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124"/>
          <p:cNvSpPr>
            <a:spLocks noChangeArrowheads="1"/>
          </p:cNvSpPr>
          <p:nvPr/>
        </p:nvSpPr>
        <p:spPr bwMode="auto">
          <a:xfrm>
            <a:off x="6708412" y="5205140"/>
            <a:ext cx="236107" cy="13832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algn="ctr">
            <a:solidFill>
              <a:srgbClr val="0E1E20"/>
            </a:solidFill>
            <a:round/>
            <a:headEnd/>
            <a:tailEnd type="triangle" w="lg" len="lg"/>
          </a:ln>
        </p:spPr>
        <p:txBody>
          <a:bodyPr lIns="30715" tIns="15357" rIns="30715" bIns="15357"/>
          <a:lstStyle/>
          <a:p>
            <a:pPr algn="ctr" defTabSz="307147" eaLnBrk="0" hangingPunct="0"/>
            <a:endParaRPr lang="en-US" sz="1800" b="1">
              <a:solidFill>
                <a:srgbClr val="0066CC"/>
              </a:solidFill>
            </a:endParaRPr>
          </a:p>
        </p:txBody>
      </p:sp>
      <p:sp>
        <p:nvSpPr>
          <p:cNvPr id="65" name="Rectangle 124"/>
          <p:cNvSpPr>
            <a:spLocks noChangeArrowheads="1"/>
          </p:cNvSpPr>
          <p:nvPr/>
        </p:nvSpPr>
        <p:spPr bwMode="auto">
          <a:xfrm>
            <a:off x="6346024" y="5205140"/>
            <a:ext cx="236107" cy="13832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algn="ctr">
            <a:solidFill>
              <a:srgbClr val="0E1E20"/>
            </a:solidFill>
            <a:round/>
            <a:headEnd/>
            <a:tailEnd type="triangle" w="lg" len="lg"/>
          </a:ln>
        </p:spPr>
        <p:txBody>
          <a:bodyPr lIns="30715" tIns="15357" rIns="30715" bIns="15357"/>
          <a:lstStyle/>
          <a:p>
            <a:pPr algn="ctr" defTabSz="307147" eaLnBrk="0" hangingPunct="0"/>
            <a:endParaRPr lang="en-US" sz="1800" b="1">
              <a:solidFill>
                <a:srgbClr val="0066CC"/>
              </a:solidFill>
            </a:endParaRPr>
          </a:p>
        </p:txBody>
      </p:sp>
      <p:sp>
        <p:nvSpPr>
          <p:cNvPr id="66" name="Rectangle 124"/>
          <p:cNvSpPr>
            <a:spLocks noChangeArrowheads="1"/>
          </p:cNvSpPr>
          <p:nvPr/>
        </p:nvSpPr>
        <p:spPr bwMode="auto">
          <a:xfrm>
            <a:off x="7405383" y="5205140"/>
            <a:ext cx="236107" cy="13832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algn="ctr">
            <a:solidFill>
              <a:srgbClr val="0E1E20"/>
            </a:solidFill>
            <a:round/>
            <a:headEnd/>
            <a:tailEnd type="triangle" w="lg" len="lg"/>
          </a:ln>
        </p:spPr>
        <p:txBody>
          <a:bodyPr lIns="30715" tIns="15357" rIns="30715" bIns="15357"/>
          <a:lstStyle/>
          <a:p>
            <a:pPr algn="ctr" defTabSz="307147" eaLnBrk="0" hangingPunct="0"/>
            <a:endParaRPr lang="en-US" sz="1800" b="1">
              <a:solidFill>
                <a:srgbClr val="0066CC"/>
              </a:solidFill>
            </a:endParaRPr>
          </a:p>
        </p:txBody>
      </p:sp>
      <p:pic>
        <p:nvPicPr>
          <p:cNvPr id="67" name="Picture 2" descr="http://windowsitpro.com/site-files/windowsitpro.com/files/uploads/2013/11/cisco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630" y="4283193"/>
            <a:ext cx="471075" cy="25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http://www.hitechreview.com/uploads/2012/10/HP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417" y="4305468"/>
            <a:ext cx="371389" cy="23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2" descr="http://www.s24.si/files/manufacturer/530f2a007b57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56" y="6292860"/>
            <a:ext cx="684672" cy="9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0" name="Straight Arrow Connector 38"/>
          <p:cNvCxnSpPr>
            <a:stCxn id="36" idx="2"/>
          </p:cNvCxnSpPr>
          <p:nvPr/>
        </p:nvCxnSpPr>
        <p:spPr>
          <a:xfrm>
            <a:off x="2644411" y="1628800"/>
            <a:ext cx="1783573" cy="463398"/>
          </a:xfrm>
          <a:prstGeom prst="straightConnector1">
            <a:avLst/>
          </a:prstGeom>
          <a:ln w="38100">
            <a:solidFill>
              <a:srgbClr val="000082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38"/>
          <p:cNvCxnSpPr>
            <a:stCxn id="35" idx="2"/>
          </p:cNvCxnSpPr>
          <p:nvPr/>
        </p:nvCxnSpPr>
        <p:spPr>
          <a:xfrm flipH="1">
            <a:off x="4666271" y="1624975"/>
            <a:ext cx="1866572" cy="479432"/>
          </a:xfrm>
          <a:prstGeom prst="straightConnector1">
            <a:avLst/>
          </a:prstGeom>
          <a:ln w="38100">
            <a:solidFill>
              <a:srgbClr val="000082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026828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5613" y="44624"/>
            <a:ext cx="8612187" cy="1295871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High-Level Architecture for SDN-Based Security Services</a:t>
            </a:r>
            <a:endParaRPr dirty="0"/>
          </a:p>
        </p:txBody>
      </p:sp>
      <p:sp>
        <p:nvSpPr>
          <p:cNvPr id="22532" name="슬라이드 번호 개체 틀 3"/>
          <p:cNvSpPr>
            <a:spLocks noGrp="1"/>
          </p:cNvSpPr>
          <p:nvPr>
            <p:ph type="sldNum" sz="quarter" idx="12"/>
          </p:nvPr>
        </p:nvSpPr>
        <p:spPr bwMode="auto">
          <a:xfrm>
            <a:off x="690245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1">
              <a:buClr>
                <a:srgbClr val="C40000"/>
              </a:buClr>
              <a:buFont typeface="Wingdings" panose="05000000000000000000" pitchFamily="2" charset="2"/>
              <a:buChar char="v"/>
              <a:defRPr kumimoji="1" sz="28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  <a:lvl2pPr marL="742950" indent="-285750" latinLnBrk="1">
              <a:buFont typeface="HY헤드라인M" panose="02030600000101010101" pitchFamily="18" charset="-127"/>
              <a:buChar char="-"/>
              <a:defRPr kumimoji="1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2pPr>
            <a:lvl3pPr marL="1143000" indent="-228600" latinLnBrk="1"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3pPr>
            <a:lvl4pPr marL="1600200" indent="-228600" latinLnBrk="1">
              <a:buFont typeface="Wingdings" panose="05000000000000000000" pitchFamily="2" charset="2"/>
              <a:buChar char="Ø"/>
              <a:defRPr kumimoji="1" sz="16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4pPr>
            <a:lvl5pPr marL="2057400" indent="-228600" latinLnBrk="1">
              <a:buFont typeface="Wingdings" panose="05000000000000000000" pitchFamily="2" charset="2"/>
              <a:buChar char="§"/>
              <a:defRPr kumimoji="1" sz="16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sz="16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sz="16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sz="16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sz="160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9pPr>
          </a:lstStyle>
          <a:p>
            <a:pPr latinLnBrk="0">
              <a:buClrTx/>
              <a:buFontTx/>
              <a:buNone/>
            </a:pPr>
            <a:fld id="{FBB3E886-C8A8-4A31-8B7F-94DFC82AE5A5}" type="slidenum">
              <a:rPr lang="ko-KR" altLang="en-US" sz="1800" smtClean="0">
                <a:latin typeface="굴림" panose="020B0600000101010101" pitchFamily="50" charset="-127"/>
                <a:ea typeface="굴림" panose="020B0600000101010101" pitchFamily="50" charset="-127"/>
              </a:rPr>
              <a:pPr latinLnBrk="0">
                <a:buClrTx/>
                <a:buFontTx/>
                <a:buNone/>
              </a:pPr>
              <a:t>9</a:t>
            </a:fld>
            <a:endParaRPr lang="ko-KR" altLang="en-US" sz="1800" smtClean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785914" y="1340768"/>
            <a:ext cx="7530502" cy="5400000"/>
            <a:chOff x="331705" y="356256"/>
            <a:chExt cx="7506007" cy="5400000"/>
          </a:xfrm>
        </p:grpSpPr>
        <p:sp>
          <p:nvSpPr>
            <p:cNvPr id="8" name="직사각형 7"/>
            <p:cNvSpPr/>
            <p:nvPr/>
          </p:nvSpPr>
          <p:spPr>
            <a:xfrm rot="16200000">
              <a:off x="-1918295" y="2796336"/>
              <a:ext cx="5040000" cy="540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Multi-Layer Management Functions</a:t>
              </a:r>
              <a:endParaRPr kumimoji="0" lang="ko-KR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grpSp>
          <p:nvGrpSpPr>
            <p:cNvPr id="9" name="그룹 8"/>
            <p:cNvGrpSpPr/>
            <p:nvPr/>
          </p:nvGrpSpPr>
          <p:grpSpPr>
            <a:xfrm>
              <a:off x="1231187" y="542588"/>
              <a:ext cx="3724533" cy="900000"/>
              <a:chOff x="1231189" y="542590"/>
              <a:chExt cx="3724533" cy="900000"/>
            </a:xfrm>
          </p:grpSpPr>
          <p:sp>
            <p:nvSpPr>
              <p:cNvPr id="27" name="직사각형 26"/>
              <p:cNvSpPr/>
              <p:nvPr/>
            </p:nvSpPr>
            <p:spPr>
              <a:xfrm>
                <a:off x="1231189" y="542590"/>
                <a:ext cx="3724533" cy="900000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28" name="직사각형 27"/>
              <p:cNvSpPr/>
              <p:nvPr/>
            </p:nvSpPr>
            <p:spPr bwMode="auto">
              <a:xfrm>
                <a:off x="1434505" y="627689"/>
                <a:ext cx="3308919" cy="720000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lIns="0" rIns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Unicode MS" panose="020B0604020202020204" pitchFamily="50" charset="-127"/>
                    <a:ea typeface="Arial Unicode MS" panose="020B0604020202020204" pitchFamily="50" charset="-127"/>
                    <a:cs typeface="Arial Unicode MS" panose="020B0604020202020204" pitchFamily="50" charset="-127"/>
                  </a:rPr>
                  <a:t>Security Application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5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Unicode MS" panose="020B0604020202020204" pitchFamily="50" charset="-127"/>
                    <a:ea typeface="Arial Unicode MS" panose="020B0604020202020204" pitchFamily="50" charset="-127"/>
                    <a:cs typeface="Arial Unicode MS" panose="020B0604020202020204" pitchFamily="50" charset="-127"/>
                  </a:rPr>
                  <a:t>(e.g., Firewall, </a:t>
                </a:r>
                <a:r>
                  <a:rPr kumimoji="0" lang="en-US" altLang="ko-KR" sz="15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Unicode MS" panose="020B0604020202020204" pitchFamily="50" charset="-127"/>
                    <a:ea typeface="Arial Unicode MS" panose="020B0604020202020204" pitchFamily="50" charset="-127"/>
                    <a:cs typeface="Arial Unicode MS" panose="020B0604020202020204" pitchFamily="50" charset="-127"/>
                  </a:rPr>
                  <a:t>DDoS</a:t>
                </a:r>
                <a:r>
                  <a:rPr kumimoji="0" lang="en-US" altLang="ko-KR" sz="15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Unicode MS" panose="020B0604020202020204" pitchFamily="50" charset="-127"/>
                    <a:ea typeface="Arial Unicode MS" panose="020B0604020202020204" pitchFamily="50" charset="-127"/>
                    <a:cs typeface="Arial Unicode MS" panose="020B0604020202020204" pitchFamily="50" charset="-127"/>
                  </a:rPr>
                  <a:t>-Attack Mitigation)</a:t>
                </a:r>
                <a:endParaRPr kumimoji="0" lang="ko-KR" alt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</p:grpSp>
        <p:grpSp>
          <p:nvGrpSpPr>
            <p:cNvPr id="10" name="그룹 9"/>
            <p:cNvGrpSpPr/>
            <p:nvPr/>
          </p:nvGrpSpPr>
          <p:grpSpPr>
            <a:xfrm>
              <a:off x="1229214" y="1787521"/>
              <a:ext cx="3726506" cy="1980000"/>
              <a:chOff x="1229214" y="1977525"/>
              <a:chExt cx="3726506" cy="1980000"/>
            </a:xfrm>
          </p:grpSpPr>
          <p:sp>
            <p:nvSpPr>
              <p:cNvPr id="23" name="직사각형 22"/>
              <p:cNvSpPr/>
              <p:nvPr/>
            </p:nvSpPr>
            <p:spPr>
              <a:xfrm>
                <a:off x="1229214" y="1977525"/>
                <a:ext cx="3726506" cy="1980000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24" name="직사각형 23"/>
              <p:cNvSpPr/>
              <p:nvPr/>
            </p:nvSpPr>
            <p:spPr bwMode="auto">
              <a:xfrm>
                <a:off x="1436481" y="2072907"/>
                <a:ext cx="3306941" cy="540000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lIns="0" rIns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Unicode MS" panose="020B0604020202020204" pitchFamily="50" charset="-127"/>
                    <a:ea typeface="Arial Unicode MS" panose="020B0604020202020204" pitchFamily="50" charset="-127"/>
                    <a:cs typeface="Arial Unicode MS" panose="020B0604020202020204" pitchFamily="50" charset="-127"/>
                  </a:rPr>
                  <a:t>Application Support</a:t>
                </a:r>
                <a:endParaRPr kumimoji="0" lang="ko-KR" alt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25" name="직사각형 24"/>
              <p:cNvSpPr/>
              <p:nvPr/>
            </p:nvSpPr>
            <p:spPr bwMode="auto">
              <a:xfrm>
                <a:off x="1434505" y="2688450"/>
                <a:ext cx="3308915" cy="540000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lIns="0" rIns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Unicode MS" panose="020B0604020202020204" pitchFamily="50" charset="-127"/>
                    <a:ea typeface="Arial Unicode MS" panose="020B0604020202020204" pitchFamily="50" charset="-127"/>
                    <a:cs typeface="Arial Unicode MS" panose="020B0604020202020204" pitchFamily="50" charset="-127"/>
                  </a:rPr>
                  <a:t>Orchestration</a:t>
                </a:r>
                <a:endParaRPr kumimoji="0" lang="ko-KR" alt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26" name="직사각형 25"/>
              <p:cNvSpPr/>
              <p:nvPr/>
            </p:nvSpPr>
            <p:spPr bwMode="auto">
              <a:xfrm>
                <a:off x="1432529" y="3315868"/>
                <a:ext cx="3310892" cy="540000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lIns="0" rIns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Unicode MS" panose="020B0604020202020204" pitchFamily="50" charset="-127"/>
                    <a:ea typeface="Arial Unicode MS" panose="020B0604020202020204" pitchFamily="50" charset="-127"/>
                    <a:cs typeface="Arial Unicode MS" panose="020B0604020202020204" pitchFamily="50" charset="-127"/>
                  </a:rPr>
                  <a:t>Abstraction</a:t>
                </a:r>
                <a:endParaRPr kumimoji="0" lang="ko-KR" alt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</p:grpSp>
        <p:grpSp>
          <p:nvGrpSpPr>
            <p:cNvPr id="11" name="그룹 10"/>
            <p:cNvGrpSpPr/>
            <p:nvPr/>
          </p:nvGrpSpPr>
          <p:grpSpPr>
            <a:xfrm>
              <a:off x="1223874" y="4148728"/>
              <a:ext cx="3731845" cy="1440000"/>
              <a:chOff x="1239114" y="4338732"/>
              <a:chExt cx="3731845" cy="1440000"/>
            </a:xfrm>
          </p:grpSpPr>
          <p:sp>
            <p:nvSpPr>
              <p:cNvPr id="20" name="직사각형 19"/>
              <p:cNvSpPr/>
              <p:nvPr/>
            </p:nvSpPr>
            <p:spPr>
              <a:xfrm>
                <a:off x="1239114" y="4338732"/>
                <a:ext cx="3731845" cy="1440000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21" name="직사각형 20"/>
              <p:cNvSpPr/>
              <p:nvPr/>
            </p:nvSpPr>
            <p:spPr bwMode="auto">
              <a:xfrm>
                <a:off x="1446381" y="4481614"/>
                <a:ext cx="3312279" cy="540000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lIns="0" rIns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Unicode MS" panose="020B0604020202020204" pitchFamily="50" charset="-127"/>
                    <a:ea typeface="Arial Unicode MS" panose="020B0604020202020204" pitchFamily="50" charset="-127"/>
                    <a:cs typeface="Arial Unicode MS" panose="020B0604020202020204" pitchFamily="50" charset="-127"/>
                  </a:rPr>
                  <a:t>Control Support</a:t>
                </a:r>
                <a:endParaRPr kumimoji="0" lang="ko-KR" alt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  <p:sp>
            <p:nvSpPr>
              <p:cNvPr id="22" name="직사각형 21"/>
              <p:cNvSpPr/>
              <p:nvPr/>
            </p:nvSpPr>
            <p:spPr bwMode="auto">
              <a:xfrm>
                <a:off x="1444405" y="5097157"/>
                <a:ext cx="3314253" cy="540000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lIns="0" rIns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Unicode MS" panose="020B0604020202020204" pitchFamily="50" charset="-127"/>
                    <a:ea typeface="Arial Unicode MS" panose="020B0604020202020204" pitchFamily="50" charset="-127"/>
                    <a:cs typeface="Arial Unicode MS" panose="020B0604020202020204" pitchFamily="50" charset="-127"/>
                  </a:rPr>
                  <a:t>Data Transport and Processing</a:t>
                </a:r>
                <a:endParaRPr kumimoji="0" lang="ko-K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endParaRPr>
              </a:p>
            </p:txBody>
          </p:sp>
        </p:grpSp>
        <p:cxnSp>
          <p:nvCxnSpPr>
            <p:cNvPr id="12" name="직선 연결선 11"/>
            <p:cNvCxnSpPr/>
            <p:nvPr/>
          </p:nvCxnSpPr>
          <p:spPr>
            <a:xfrm>
              <a:off x="1056904" y="356256"/>
              <a:ext cx="0" cy="540000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3" name="직선 연결선 12"/>
            <p:cNvCxnSpPr/>
            <p:nvPr/>
          </p:nvCxnSpPr>
          <p:spPr>
            <a:xfrm flipH="1" flipV="1">
              <a:off x="1122535" y="1626054"/>
              <a:ext cx="4680000" cy="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4" name="직선 연결선 13"/>
            <p:cNvCxnSpPr/>
            <p:nvPr/>
          </p:nvCxnSpPr>
          <p:spPr>
            <a:xfrm flipH="1" flipV="1">
              <a:off x="1122535" y="3965394"/>
              <a:ext cx="4680000" cy="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sp>
          <p:nvSpPr>
            <p:cNvPr id="15" name="직사각형 14"/>
            <p:cNvSpPr/>
            <p:nvPr/>
          </p:nvSpPr>
          <p:spPr>
            <a:xfrm>
              <a:off x="4955769" y="795252"/>
              <a:ext cx="215636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Application Layer</a:t>
              </a: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4956416" y="2577466"/>
              <a:ext cx="234230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SDN Control Layer</a:t>
              </a: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4963097" y="4668673"/>
              <a:ext cx="199606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Resource Layer</a:t>
              </a: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4963822" y="3240104"/>
              <a:ext cx="270244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Resource-Control Interface</a:t>
              </a:r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4964207" y="1729671"/>
              <a:ext cx="287350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Application-Control Interface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6596068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[템플릿]책_수업자료">
  <a:themeElements>
    <a:clrScheme name="1_[템플릿]책_수업자료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[템플릿]책_수업자료">
      <a:majorFont>
        <a:latin typeface="HY헤드라인M"/>
        <a:ea typeface="HY헤드라인M"/>
        <a:cs typeface=""/>
      </a:majorFont>
      <a:minorFont>
        <a:latin typeface="HY헤드라인M"/>
        <a:ea typeface="HY헤드라인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111125" tIns="55562" rIns="111125" bIns="55562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111125" tIns="55562" rIns="111125" bIns="55562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1_[템플릿]책_수업자료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[템플릿]책_수업자료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[템플릿]책_수업자료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[템플릿]책_수업자료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[템플릿]책_수업자료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[템플릿]책_수업자료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[템플릿]책_수업자료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[템플릿]책_수업자료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[템플릿]책_수업자료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[템플릿]책_수업자료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[템플릿]책_수업자료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[템플릿]책_수업자료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OMNeT with TMAC framework_2014_10_11</Template>
  <TotalTime>112569</TotalTime>
  <Words>608</Words>
  <Application>Microsoft Office PowerPoint</Application>
  <PresentationFormat>화면 슬라이드 쇼(4:3)</PresentationFormat>
  <Paragraphs>218</Paragraphs>
  <Slides>17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30" baseType="lpstr">
      <vt:lpstr>Arial Unicode MS</vt:lpstr>
      <vt:lpstr>HY견고딕</vt:lpstr>
      <vt:lpstr>HY헤드라인M</vt:lpstr>
      <vt:lpstr>굴림</vt:lpstr>
      <vt:lpstr>맑은 고딕</vt:lpstr>
      <vt:lpstr>휴먼둥근헤드라인</vt:lpstr>
      <vt:lpstr>휴먼모음T</vt:lpstr>
      <vt:lpstr>Arial</vt:lpstr>
      <vt:lpstr>Arial Narrow</vt:lpstr>
      <vt:lpstr>Times New Roman</vt:lpstr>
      <vt:lpstr>Verdana</vt:lpstr>
      <vt:lpstr>Wingdings</vt:lpstr>
      <vt:lpstr>1_[템플릿]책_수업자료</vt:lpstr>
      <vt:lpstr>PowerPoint 프레젠테이션</vt:lpstr>
      <vt:lpstr>PowerPoint 프레젠테이션</vt:lpstr>
      <vt:lpstr>Standardization Status in ITU-T</vt:lpstr>
      <vt:lpstr>Motivation</vt:lpstr>
      <vt:lpstr>Challenges in Firewall</vt:lpstr>
      <vt:lpstr>Centralized Network Firewall based on Software-Defined Networking (SDN)</vt:lpstr>
      <vt:lpstr>Expectations for SDN-Based Firewall</vt:lpstr>
      <vt:lpstr>SDN-Based Security Services</vt:lpstr>
      <vt:lpstr>High-Level Architecture for SDN-Based Security Services</vt:lpstr>
      <vt:lpstr>Objectives</vt:lpstr>
      <vt:lpstr>Requirements</vt:lpstr>
      <vt:lpstr>Use Cases</vt:lpstr>
      <vt:lpstr>Centralized Firewall System (1/2)</vt:lpstr>
      <vt:lpstr>Centralized Firewall System (2/2)</vt:lpstr>
      <vt:lpstr>Centralized DDoS-Attack Mitigator (1/2)</vt:lpstr>
      <vt:lpstr>Centralized DDoS-Attack Mitigator (2/2)</vt:lpstr>
      <vt:lpstr>Discussion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</dc:creator>
  <cp:lastModifiedBy>Jaehoon Jeong</cp:lastModifiedBy>
  <cp:revision>8551</cp:revision>
  <cp:lastPrinted>2014-07-17T11:08:19Z</cp:lastPrinted>
  <dcterms:created xsi:type="dcterms:W3CDTF">2002-01-25T15:03:30Z</dcterms:created>
  <dcterms:modified xsi:type="dcterms:W3CDTF">2014-11-14T02:08:54Z</dcterms:modified>
</cp:coreProperties>
</file>