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5696"/>
    <a:srgbClr val="33CCCC"/>
    <a:srgbClr val="21D6E0"/>
    <a:srgbClr val="C80425"/>
    <a:srgbClr val="00005C"/>
    <a:srgbClr val="008000"/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6301" autoAdjust="0"/>
    <p:restoredTop sz="90942" autoAdjust="0"/>
  </p:normalViewPr>
  <p:slideViewPr>
    <p:cSldViewPr snapToGrid="0">
      <p:cViewPr>
        <p:scale>
          <a:sx n="75" d="100"/>
          <a:sy n="75" d="100"/>
        </p:scale>
        <p:origin x="-1445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0374DD5-83DD-4E4B-8612-A4411BC4A2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828380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9F5E5D68-A38E-4457-9875-C2944A38059F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A36B8A05-0B6E-42C6-9960-D47A53BA7714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A36B8A05-0B6E-42C6-9960-D47A53BA7714}" type="slidenum">
              <a:rPr lang="en-GB" altLang="en-US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A36B8A05-0B6E-42C6-9960-D47A53BA7714}" type="slidenum">
              <a:rPr lang="en-GB" altLang="en-US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A36B8A05-0B6E-42C6-9960-D47A53BA7714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A36B8A05-0B6E-42C6-9960-D47A53BA7714}" type="slidenum">
              <a:rPr lang="en-GB" altLang="en-US"/>
              <a:pPr>
                <a:spcBef>
                  <a:spcPct val="0"/>
                </a:spcBef>
              </a:pPr>
              <a:t>6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A36B8A05-0B6E-42C6-9960-D47A53BA7714}" type="slidenum">
              <a:rPr lang="en-GB" altLang="en-US"/>
              <a:pPr>
                <a:spcBef>
                  <a:spcPct val="0"/>
                </a:spcBef>
              </a:pPr>
              <a:t>7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217863" y="6269038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825C20-2466-431A-85F0-C0132C762EB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07380477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3538"/>
            <a:ext cx="2057400" cy="576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3538"/>
            <a:ext cx="6019800" cy="576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217863" y="6269038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EFF4AD-10F9-440B-92B5-56C1BEF4E2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287909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8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217863" y="6269038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B2C5AD-16F3-48A1-90EA-9BCE5BD311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84493159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82688"/>
            <a:ext cx="4038600" cy="494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82688"/>
            <a:ext cx="4038600" cy="494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217863" y="6269038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10495-90AF-4ACC-BBDC-387F7A707E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59978787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217863" y="6269038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D8BC89-A265-4608-993C-8BD63279224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68411018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217863" y="6269038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1234B0-5932-4AFB-B2CB-4C975D67F2E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94674396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217863" y="6269038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A3B04-31C3-449D-9330-8F4AE8C427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05110366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217863" y="6269038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CE590E-14B7-442D-B41D-FE3B34DF4F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47229413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217863" y="6269038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ED6B9-4128-4324-922C-BBBDBA5515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5807603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217863" y="6269038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128842-A943-42A5-89AC-82D0450A9D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85029314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9575" y="290513"/>
            <a:ext cx="59055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  <a:endParaRPr lang="en-GB" alt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62050"/>
            <a:ext cx="8229600" cy="496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en-GB" altLang="en-US" dirty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61350" y="6359525"/>
            <a:ext cx="454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accent2"/>
                </a:solidFill>
                <a:latin typeface="Tahoma" pitchFamily="34" charset="0"/>
              </a:defRPr>
            </a:lvl1pPr>
          </a:lstStyle>
          <a:p>
            <a:fld id="{BF5E02B1-6DFD-4A9A-B6D0-BDD8D4CA1B8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468313" y="877888"/>
            <a:ext cx="8426450" cy="0"/>
          </a:xfrm>
          <a:prstGeom prst="line">
            <a:avLst/>
          </a:prstGeom>
          <a:noFill/>
          <a:ln w="38100">
            <a:gradFill flip="none" rotWithShape="1">
              <a:gsLst>
                <a:gs pos="0">
                  <a:srgbClr val="21D6E0"/>
                </a:gs>
                <a:gs pos="50000">
                  <a:srgbClr val="0087E6"/>
                </a:gs>
                <a:gs pos="98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round/>
            <a:headEnd type="oval" w="med" len="med"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en-GB">
              <a:cs typeface="+mn-cs"/>
            </a:endParaRPr>
          </a:p>
        </p:txBody>
      </p:sp>
      <p:pic>
        <p:nvPicPr>
          <p:cNvPr id="2" name="Picture 9" descr="2.jp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21265"/>
            <a:ext cx="985583" cy="30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79044" y="6318885"/>
            <a:ext cx="8426450" cy="0"/>
          </a:xfrm>
          <a:prstGeom prst="line">
            <a:avLst/>
          </a:prstGeom>
          <a:noFill/>
          <a:ln w="38100">
            <a:gradFill flip="none" rotWithShape="1">
              <a:gsLst>
                <a:gs pos="0">
                  <a:srgbClr val="21D6E0"/>
                </a:gs>
                <a:gs pos="50000">
                  <a:srgbClr val="0087E6"/>
                </a:gs>
                <a:gs pos="98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round/>
            <a:headEnd type="oval" w="med" len="med"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en-GB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569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5696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5696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5696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5696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C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C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C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5C"/>
          </a:solidFill>
          <a:latin typeface="Tahoma" pitchFamily="34" charset="0"/>
        </a:defRPr>
      </a:lvl9pPr>
    </p:titleStyle>
    <p:bodyStyle>
      <a:lvl1pPr marL="357188" indent="-357188" algn="l" rtl="0" eaLnBrk="1" fontAlgn="base" hangingPunct="1">
        <a:spcBef>
          <a:spcPct val="20000"/>
        </a:spcBef>
        <a:spcAft>
          <a:spcPts val="300"/>
        </a:spcAft>
        <a:buSzPct val="85000"/>
        <a:buFont typeface="Wingdings 2" pitchFamily="18" charset="2"/>
        <a:buChar char="è"/>
        <a:defRPr sz="2800">
          <a:solidFill>
            <a:srgbClr val="005696"/>
          </a:solidFill>
          <a:latin typeface="+mn-lt"/>
          <a:ea typeface="+mn-ea"/>
          <a:cs typeface="+mn-cs"/>
        </a:defRPr>
      </a:lvl1pPr>
      <a:lvl2pPr marL="895350" indent="-355600" algn="l" rtl="0" eaLnBrk="1" fontAlgn="base" hangingPunct="1">
        <a:spcBef>
          <a:spcPct val="20000"/>
        </a:spcBef>
        <a:spcAft>
          <a:spcPts val="300"/>
        </a:spcAft>
        <a:buSzPct val="85000"/>
        <a:buFont typeface="Wingdings 2" pitchFamily="18" charset="2"/>
        <a:buChar char="÷"/>
        <a:defRPr sz="2800">
          <a:solidFill>
            <a:srgbClr val="005696"/>
          </a:solidFill>
          <a:latin typeface="+mn-lt"/>
        </a:defRPr>
      </a:lvl2pPr>
      <a:lvl3pPr marL="1344613" indent="-265113" algn="l" rtl="0" eaLnBrk="1" fontAlgn="base" hangingPunct="1">
        <a:spcBef>
          <a:spcPct val="20000"/>
        </a:spcBef>
        <a:spcAft>
          <a:spcPts val="300"/>
        </a:spcAft>
        <a:buChar char="•"/>
        <a:defRPr sz="2400">
          <a:solidFill>
            <a:srgbClr val="005696"/>
          </a:solidFill>
          <a:latin typeface="+mn-lt"/>
        </a:defRPr>
      </a:lvl3pPr>
      <a:lvl4pPr marL="1843088" indent="-228600" algn="l" rtl="0" eaLnBrk="1" fontAlgn="base" hangingPunct="1">
        <a:spcBef>
          <a:spcPct val="20000"/>
        </a:spcBef>
        <a:spcAft>
          <a:spcPts val="300"/>
        </a:spcAft>
        <a:buChar char="–"/>
        <a:defRPr sz="2000">
          <a:solidFill>
            <a:srgbClr val="005696"/>
          </a:solidFill>
          <a:latin typeface="+mn-lt"/>
        </a:defRPr>
      </a:lvl4pPr>
      <a:lvl5pPr marL="2251075" indent="-228600" algn="l" rtl="0" eaLnBrk="1" fontAlgn="base" hangingPunct="1">
        <a:spcBef>
          <a:spcPct val="20000"/>
        </a:spcBef>
        <a:spcAft>
          <a:spcPts val="300"/>
        </a:spcAft>
        <a:buChar char="»"/>
        <a:defRPr sz="2000">
          <a:solidFill>
            <a:srgbClr val="005696"/>
          </a:solidFill>
          <a:latin typeface="+mn-lt"/>
        </a:defRPr>
      </a:lvl5pPr>
      <a:lvl6pPr marL="27082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5C"/>
          </a:solidFill>
          <a:latin typeface="+mn-lt"/>
        </a:defRPr>
      </a:lvl6pPr>
      <a:lvl7pPr marL="3165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5C"/>
          </a:solidFill>
          <a:latin typeface="+mn-lt"/>
        </a:defRPr>
      </a:lvl7pPr>
      <a:lvl8pPr marL="3622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5C"/>
          </a:solidFill>
          <a:latin typeface="+mn-lt"/>
        </a:defRPr>
      </a:lvl8pPr>
      <a:lvl9pPr marL="4079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5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IETF 93</a:t>
            </a:r>
            <a:br>
              <a:rPr lang="en-US" noProof="0" dirty="0" smtClean="0"/>
            </a:br>
            <a:r>
              <a:rPr lang="en-US" noProof="0" dirty="0" err="1" smtClean="0"/>
              <a:t>PraGue</a:t>
            </a:r>
            <a:r>
              <a:rPr lang="en-US" noProof="0" dirty="0" smtClean="0"/>
              <a:t> 2015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noProof="0" smtClean="0"/>
              <a:t>draft-cuellar-ace-pat-priv-enhanced-authz-tokens-00</a:t>
            </a:r>
            <a:endParaRPr lang="en-US" sz="2400" noProof="0"/>
          </a:p>
        </p:txBody>
      </p:sp>
      <p:sp>
        <p:nvSpPr>
          <p:cNvPr id="307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è"/>
              <a:defRPr sz="3200">
                <a:solidFill>
                  <a:srgbClr val="005696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÷"/>
              <a:defRPr sz="2800">
                <a:solidFill>
                  <a:srgbClr val="005696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har char="•"/>
              <a:defRPr sz="2400">
                <a:solidFill>
                  <a:srgbClr val="005696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har char="–"/>
              <a:defRPr sz="2000">
                <a:solidFill>
                  <a:srgbClr val="005696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9pPr>
          </a:lstStyle>
          <a:p>
            <a:fld id="{F5754098-D1F1-487E-99AA-D9BC6DEC8477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smtClean="0"/>
              <a:t>Our focus: Constrained Devices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smtClean="0"/>
              <a:t>Powered by battery</a:t>
            </a:r>
          </a:p>
          <a:p>
            <a:pPr lvl="1"/>
            <a:r>
              <a:rPr lang="en-US" noProof="0" smtClean="0"/>
              <a:t>Button cell</a:t>
            </a:r>
          </a:p>
          <a:p>
            <a:pPr lvl="1"/>
            <a:r>
              <a:rPr lang="en-US" noProof="0" smtClean="0"/>
              <a:t>AA battery</a:t>
            </a:r>
          </a:p>
          <a:p>
            <a:r>
              <a:rPr lang="en-US" noProof="0" smtClean="0"/>
              <a:t>Energy Harvesting</a:t>
            </a:r>
          </a:p>
        </p:txBody>
      </p:sp>
      <p:sp>
        <p:nvSpPr>
          <p:cNvPr id="5124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è"/>
              <a:defRPr sz="3200">
                <a:solidFill>
                  <a:srgbClr val="005696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÷"/>
              <a:defRPr sz="2800">
                <a:solidFill>
                  <a:srgbClr val="005696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har char="•"/>
              <a:defRPr sz="2400">
                <a:solidFill>
                  <a:srgbClr val="005696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har char="–"/>
              <a:defRPr sz="2000">
                <a:solidFill>
                  <a:srgbClr val="005696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C847369B-2E62-41B4-9AD6-481E88504B95}" type="slidenum">
              <a:rPr lang="en-GB" altLang="en-US" sz="1400">
                <a:solidFill>
                  <a:schemeClr val="accent2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2</a:t>
            </a:fld>
            <a:endParaRPr lang="en-GB" altLang="en-US" sz="1400">
              <a:solidFill>
                <a:schemeClr val="accent2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67384" y="4149344"/>
          <a:ext cx="6096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Memory Constraints</a:t>
                      </a:r>
                      <a:endParaRPr lang="en-GB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Flash</a:t>
                      </a:r>
                      <a:endParaRPr lang="en-GB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rgbClr val="005696"/>
                          </a:solidFill>
                        </a:rPr>
                        <a:t>C1</a:t>
                      </a:r>
                      <a:endParaRPr lang="en-US" altLang="en-US" dirty="0" smtClean="0">
                        <a:solidFill>
                          <a:srgbClr val="00569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5696"/>
                          </a:solidFill>
                        </a:rPr>
                        <a:t>10 </a:t>
                      </a:r>
                      <a:r>
                        <a:rPr lang="en-GB" b="1" dirty="0" err="1" smtClean="0">
                          <a:solidFill>
                            <a:srgbClr val="005696"/>
                          </a:solidFill>
                        </a:rPr>
                        <a:t>kB</a:t>
                      </a:r>
                      <a:r>
                        <a:rPr lang="en-GB" b="1" dirty="0" smtClean="0">
                          <a:solidFill>
                            <a:srgbClr val="005696"/>
                          </a:solidFill>
                        </a:rPr>
                        <a:t> </a:t>
                      </a:r>
                      <a:endParaRPr lang="en-GB" dirty="0">
                        <a:solidFill>
                          <a:srgbClr val="00569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5696"/>
                          </a:solidFill>
                        </a:rPr>
                        <a:t>100 </a:t>
                      </a:r>
                      <a:r>
                        <a:rPr lang="en-GB" b="1" dirty="0" err="1" smtClean="0">
                          <a:solidFill>
                            <a:srgbClr val="005696"/>
                          </a:solidFill>
                        </a:rPr>
                        <a:t>kB</a:t>
                      </a:r>
                      <a:endParaRPr lang="en-GB" dirty="0">
                        <a:solidFill>
                          <a:srgbClr val="00569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smtClean="0"/>
              <a:t>Actors (as in DCAF)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162051"/>
            <a:ext cx="8229600" cy="2495550"/>
          </a:xfrm>
        </p:spPr>
        <p:txBody>
          <a:bodyPr/>
          <a:lstStyle/>
          <a:p>
            <a:r>
              <a:rPr lang="en-US" b="1" noProof="0" smtClean="0"/>
              <a:t>S </a:t>
            </a:r>
            <a:r>
              <a:rPr lang="en-US" noProof="0" smtClean="0"/>
              <a:t>Server: hosts &amp; represents CoAP resource(s)</a:t>
            </a:r>
          </a:p>
          <a:p>
            <a:r>
              <a:rPr lang="en-US" b="1" noProof="0" smtClean="0"/>
              <a:t>C </a:t>
            </a:r>
            <a:r>
              <a:rPr lang="en-US" noProof="0" smtClean="0"/>
              <a:t>Client: attempts to access a resource on S</a:t>
            </a:r>
          </a:p>
          <a:p>
            <a:r>
              <a:rPr lang="en-US" b="1" noProof="0" smtClean="0"/>
              <a:t>SAM </a:t>
            </a:r>
            <a:r>
              <a:rPr lang="en-US" noProof="0" smtClean="0"/>
              <a:t>Server Authorization Manager: prepares and endorses authentication and authorization data for S</a:t>
            </a:r>
          </a:p>
        </p:txBody>
      </p:sp>
      <p:sp>
        <p:nvSpPr>
          <p:cNvPr id="5124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è"/>
              <a:defRPr sz="3200">
                <a:solidFill>
                  <a:srgbClr val="005696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÷"/>
              <a:defRPr sz="2800">
                <a:solidFill>
                  <a:srgbClr val="005696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har char="•"/>
              <a:defRPr sz="2400">
                <a:solidFill>
                  <a:srgbClr val="005696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har char="–"/>
              <a:defRPr sz="2000">
                <a:solidFill>
                  <a:srgbClr val="005696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C847369B-2E62-41B4-9AD6-481E88504B95}" type="slidenum">
              <a:rPr lang="en-GB" altLang="en-US" sz="1400">
                <a:solidFill>
                  <a:schemeClr val="accent2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3</a:t>
            </a:fld>
            <a:endParaRPr lang="en-GB" altLang="en-US" sz="1400">
              <a:solidFill>
                <a:schemeClr val="accent2"/>
              </a:solidFill>
            </a:endParaRPr>
          </a:p>
        </p:txBody>
      </p:sp>
      <p:grpSp>
        <p:nvGrpSpPr>
          <p:cNvPr id="21" name="Group 12"/>
          <p:cNvGrpSpPr/>
          <p:nvPr/>
        </p:nvGrpSpPr>
        <p:grpSpPr>
          <a:xfrm>
            <a:off x="4102195" y="3900186"/>
            <a:ext cx="3799921" cy="2194168"/>
            <a:chOff x="2862675" y="3853495"/>
            <a:chExt cx="3799921" cy="2194168"/>
          </a:xfrm>
        </p:grpSpPr>
        <p:sp>
          <p:nvSpPr>
            <p:cNvPr id="27" name="Rounded Rectangle 26"/>
            <p:cNvSpPr/>
            <p:nvPr/>
          </p:nvSpPr>
          <p:spPr>
            <a:xfrm>
              <a:off x="5734887" y="3853495"/>
              <a:ext cx="927709" cy="630936"/>
            </a:xfrm>
            <a:prstGeom prst="roundRect">
              <a:avLst>
                <a:gd name="adj" fmla="val 2971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n-US" sz="2400" b="1" kern="0" dirty="0" smtClean="0">
                  <a:solidFill>
                    <a:srgbClr val="005696"/>
                  </a:solidFill>
                </a:rPr>
                <a:t>SAM</a:t>
              </a:r>
              <a:endParaRPr lang="en-GB" sz="2400" dirty="0" smtClean="0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5734887" y="5416727"/>
              <a:ext cx="927709" cy="630936"/>
            </a:xfrm>
            <a:prstGeom prst="roundRect">
              <a:avLst>
                <a:gd name="adj" fmla="val 2971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n-US" sz="2400" b="1" kern="0" dirty="0" smtClean="0">
                  <a:solidFill>
                    <a:srgbClr val="005696"/>
                  </a:solidFill>
                </a:rPr>
                <a:t>S</a:t>
              </a:r>
              <a:endParaRPr lang="en-GB" sz="2400" dirty="0" smtClean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2862675" y="5416727"/>
              <a:ext cx="927709" cy="630936"/>
            </a:xfrm>
            <a:prstGeom prst="roundRect">
              <a:avLst>
                <a:gd name="adj" fmla="val 2971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n-US" sz="2400" b="1" kern="0" dirty="0" smtClean="0">
                  <a:solidFill>
                    <a:srgbClr val="005696"/>
                  </a:solidFill>
                </a:rPr>
                <a:t>C</a:t>
              </a:r>
              <a:endParaRPr lang="en-GB" sz="2400" dirty="0" smtClean="0"/>
            </a:p>
          </p:txBody>
        </p:sp>
        <p:cxnSp>
          <p:nvCxnSpPr>
            <p:cNvPr id="30" name="Straight Arrow Connector 29"/>
            <p:cNvCxnSpPr>
              <a:stCxn id="27" idx="2"/>
              <a:endCxn id="28" idx="0"/>
            </p:cNvCxnSpPr>
            <p:nvPr/>
          </p:nvCxnSpPr>
          <p:spPr>
            <a:xfrm>
              <a:off x="6198742" y="4484431"/>
              <a:ext cx="0" cy="932296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H="1">
              <a:off x="3594226" y="4455761"/>
              <a:ext cx="2186547" cy="940083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3808490" y="5638779"/>
              <a:ext cx="1908000" cy="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H="1" flipV="1">
              <a:off x="3808490" y="5791179"/>
              <a:ext cx="1908000" cy="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smtClean="0"/>
              <a:t>Possible (conflicting) Goals</a:t>
            </a:r>
          </a:p>
        </p:txBody>
      </p:sp>
      <p:sp>
        <p:nvSpPr>
          <p:cNvPr id="5124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è"/>
              <a:defRPr sz="3200">
                <a:solidFill>
                  <a:srgbClr val="005696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÷"/>
              <a:defRPr sz="2800">
                <a:solidFill>
                  <a:srgbClr val="005696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har char="•"/>
              <a:defRPr sz="2400">
                <a:solidFill>
                  <a:srgbClr val="005696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har char="–"/>
              <a:defRPr sz="2000">
                <a:solidFill>
                  <a:srgbClr val="005696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C847369B-2E62-41B4-9AD6-481E88504B95}" type="slidenum">
              <a:rPr lang="en-GB" altLang="en-US" sz="1400">
                <a:solidFill>
                  <a:schemeClr val="accent2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4</a:t>
            </a:fld>
            <a:endParaRPr lang="en-GB" altLang="en-US" sz="1400">
              <a:solidFill>
                <a:schemeClr val="accent2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690511" y="1019760"/>
            <a:ext cx="1628869" cy="1089697"/>
            <a:chOff x="6690511" y="1019760"/>
            <a:chExt cx="1628869" cy="1089697"/>
          </a:xfrm>
        </p:grpSpPr>
        <p:sp>
          <p:nvSpPr>
            <p:cNvPr id="10" name="Rounded Rectangle 9"/>
            <p:cNvSpPr/>
            <p:nvPr/>
          </p:nvSpPr>
          <p:spPr>
            <a:xfrm>
              <a:off x="7921710" y="1019760"/>
              <a:ext cx="397670" cy="313344"/>
            </a:xfrm>
            <a:prstGeom prst="roundRect">
              <a:avLst>
                <a:gd name="adj" fmla="val 2971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8000" rIns="0" bIns="18000" rtlCol="0" anchor="ctr"/>
            <a:lstStyle/>
            <a:p>
              <a:pPr algn="ctr"/>
              <a:r>
                <a:rPr lang="en-US" sz="1050" b="1" kern="0" dirty="0" smtClean="0">
                  <a:solidFill>
                    <a:srgbClr val="005696"/>
                  </a:solidFill>
                </a:rPr>
                <a:t>SAM</a:t>
              </a:r>
              <a:endParaRPr lang="en-GB" sz="1050" dirty="0" smtClean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7921710" y="1796113"/>
              <a:ext cx="397670" cy="313344"/>
            </a:xfrm>
            <a:prstGeom prst="roundRect">
              <a:avLst>
                <a:gd name="adj" fmla="val 2971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8000" rIns="0" bIns="18000" rtlCol="0" anchor="ctr"/>
            <a:lstStyle/>
            <a:p>
              <a:pPr algn="ctr"/>
              <a:r>
                <a:rPr lang="en-US" sz="1050" b="1" kern="0" dirty="0" smtClean="0">
                  <a:solidFill>
                    <a:srgbClr val="005696"/>
                  </a:solidFill>
                </a:rPr>
                <a:t>S</a:t>
              </a:r>
              <a:endParaRPr lang="en-GB" sz="1050" dirty="0" smtClean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690511" y="1796113"/>
              <a:ext cx="397670" cy="313344"/>
            </a:xfrm>
            <a:prstGeom prst="roundRect">
              <a:avLst>
                <a:gd name="adj" fmla="val 2971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8000" rIns="0" bIns="18000" rtlCol="0" anchor="ctr"/>
            <a:lstStyle/>
            <a:p>
              <a:pPr algn="ctr"/>
              <a:r>
                <a:rPr lang="en-US" sz="1050" b="1" kern="0" dirty="0" smtClean="0">
                  <a:solidFill>
                    <a:srgbClr val="005696"/>
                  </a:solidFill>
                </a:rPr>
                <a:t>C</a:t>
              </a:r>
              <a:endParaRPr lang="en-GB" sz="1050" dirty="0" smtClean="0"/>
            </a:p>
          </p:txBody>
        </p:sp>
        <p:cxnSp>
          <p:nvCxnSpPr>
            <p:cNvPr id="14" name="Straight Arrow Connector 13"/>
            <p:cNvCxnSpPr>
              <a:stCxn id="10" idx="2"/>
              <a:endCxn id="11" idx="0"/>
            </p:cNvCxnSpPr>
            <p:nvPr/>
          </p:nvCxnSpPr>
          <p:spPr>
            <a:xfrm>
              <a:off x="8120545" y="1333104"/>
              <a:ext cx="0" cy="463009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7004097" y="1318865"/>
              <a:ext cx="937282" cy="466877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7095943" y="1906392"/>
              <a:ext cx="817881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 flipV="1">
              <a:off x="7095943" y="1982078"/>
              <a:ext cx="817881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162051"/>
            <a:ext cx="8229600" cy="2495550"/>
          </a:xfrm>
        </p:spPr>
        <p:txBody>
          <a:bodyPr/>
          <a:lstStyle/>
          <a:p>
            <a:r>
              <a:rPr lang="en-US" sz="2400" b="1" noProof="0" dirty="0" smtClean="0"/>
              <a:t>Privacy </a:t>
            </a:r>
          </a:p>
          <a:p>
            <a:pPr lvl="1"/>
            <a:r>
              <a:rPr lang="en-US" sz="2000" noProof="0" dirty="0" smtClean="0"/>
              <a:t>Confidentiality</a:t>
            </a:r>
          </a:p>
          <a:p>
            <a:pPr lvl="1"/>
            <a:r>
              <a:rPr lang="en-US" sz="2000" noProof="0" dirty="0" smtClean="0"/>
              <a:t>Consent of Resource Owner (RO)</a:t>
            </a:r>
          </a:p>
          <a:p>
            <a:pPr lvl="1"/>
            <a:r>
              <a:rPr lang="en-US" sz="2000" noProof="0" dirty="0" smtClean="0"/>
              <a:t>Non-</a:t>
            </a:r>
            <a:r>
              <a:rPr lang="en-US" sz="2000" noProof="0" dirty="0" err="1" smtClean="0"/>
              <a:t>linkability</a:t>
            </a:r>
            <a:r>
              <a:rPr lang="en-US" sz="2000" noProof="0" dirty="0" smtClean="0"/>
              <a:t> of Identities of Communication Partners (C &amp; S)</a:t>
            </a:r>
          </a:p>
          <a:p>
            <a:r>
              <a:rPr lang="en-US" sz="2400" b="1" noProof="0" dirty="0" smtClean="0"/>
              <a:t>Authorization &amp; Integrity </a:t>
            </a:r>
          </a:p>
          <a:p>
            <a:pPr lvl="1"/>
            <a:r>
              <a:rPr lang="en-US" sz="2000" noProof="0" dirty="0" smtClean="0"/>
              <a:t>C is allowed to send commands to S</a:t>
            </a:r>
          </a:p>
          <a:p>
            <a:pPr lvl="1"/>
            <a:r>
              <a:rPr lang="en-US" sz="2000" noProof="0" dirty="0" smtClean="0"/>
              <a:t>C is allowed to receive data from S</a:t>
            </a:r>
          </a:p>
          <a:p>
            <a:r>
              <a:rPr lang="en-US" sz="2400" b="1" noProof="0" dirty="0" err="1" smtClean="0"/>
              <a:t>DoS</a:t>
            </a:r>
            <a:r>
              <a:rPr lang="en-US" sz="2400" b="1" noProof="0" dirty="0" smtClean="0"/>
              <a:t> Resilience</a:t>
            </a:r>
          </a:p>
          <a:p>
            <a:r>
              <a:rPr lang="en-US" sz="2400" b="1" noProof="0" dirty="0" smtClean="0"/>
              <a:t>Energy Consumption:</a:t>
            </a:r>
          </a:p>
          <a:p>
            <a:pPr lvl="1"/>
            <a:r>
              <a:rPr lang="en-US" sz="2400" noProof="0" dirty="0" smtClean="0"/>
              <a:t>AES &lt; SHA2 &lt; Transmission &lt; 3DES  &lt;&lt; ECC</a:t>
            </a:r>
          </a:p>
          <a:p>
            <a:r>
              <a:rPr lang="en-US" sz="2400" b="1" noProof="0" dirty="0" smtClean="0"/>
              <a:t>Code Size:   </a:t>
            </a:r>
            <a:r>
              <a:rPr lang="en-US" sz="2400" noProof="0" dirty="0" smtClean="0"/>
              <a:t>SHA2 &lt; ECC &lt; 3DES &lt; AES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 smtClean="0"/>
              <a:t>One solution possibly does not fit all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162051"/>
            <a:ext cx="8229600" cy="2495550"/>
          </a:xfrm>
        </p:spPr>
        <p:txBody>
          <a:bodyPr/>
          <a:lstStyle/>
          <a:p>
            <a:r>
              <a:rPr lang="en-US" noProof="0" dirty="0" smtClean="0"/>
              <a:t>In some cases Privacy is not an issue</a:t>
            </a:r>
          </a:p>
          <a:p>
            <a:r>
              <a:rPr lang="en-US" noProof="0" dirty="0" smtClean="0"/>
              <a:t>In some cases, C gets one response per request</a:t>
            </a:r>
          </a:p>
          <a:p>
            <a:pPr lvl="1"/>
            <a:r>
              <a:rPr lang="en-US" noProof="0" dirty="0" smtClean="0"/>
              <a:t>in others, C subscribes to a stream </a:t>
            </a:r>
          </a:p>
          <a:p>
            <a:r>
              <a:rPr lang="en-US" dirty="0" smtClean="0"/>
              <a:t>In some cases </a:t>
            </a:r>
            <a:r>
              <a:rPr lang="en-US" dirty="0" err="1" smtClean="0"/>
              <a:t>DoS</a:t>
            </a:r>
            <a:r>
              <a:rPr lang="en-US" dirty="0" smtClean="0"/>
              <a:t> resilience only under stress…</a:t>
            </a:r>
            <a:endParaRPr lang="en-US" noProof="0" dirty="0" smtClean="0"/>
          </a:p>
        </p:txBody>
      </p:sp>
      <p:sp>
        <p:nvSpPr>
          <p:cNvPr id="5124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è"/>
              <a:defRPr sz="3200">
                <a:solidFill>
                  <a:srgbClr val="005696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÷"/>
              <a:defRPr sz="2800">
                <a:solidFill>
                  <a:srgbClr val="005696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har char="•"/>
              <a:defRPr sz="2400">
                <a:solidFill>
                  <a:srgbClr val="005696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har char="–"/>
              <a:defRPr sz="2000">
                <a:solidFill>
                  <a:srgbClr val="005696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C847369B-2E62-41B4-9AD6-481E88504B95}" type="slidenum">
              <a:rPr lang="en-GB" altLang="en-US" sz="1400">
                <a:solidFill>
                  <a:schemeClr val="accent2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5</a:t>
            </a:fld>
            <a:endParaRPr lang="en-GB" altLang="en-US" sz="1400">
              <a:solidFill>
                <a:schemeClr val="accent2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930391" y="3900186"/>
            <a:ext cx="6375732" cy="2380238"/>
            <a:chOff x="1690871" y="3554746"/>
            <a:chExt cx="6375732" cy="2380238"/>
          </a:xfrm>
        </p:grpSpPr>
        <p:grpSp>
          <p:nvGrpSpPr>
            <p:cNvPr id="23" name="Group 12"/>
            <p:cNvGrpSpPr/>
            <p:nvPr/>
          </p:nvGrpSpPr>
          <p:grpSpPr>
            <a:xfrm>
              <a:off x="2862675" y="3554746"/>
              <a:ext cx="3799921" cy="2194168"/>
              <a:chOff x="2862675" y="3853495"/>
              <a:chExt cx="3799921" cy="2194168"/>
            </a:xfrm>
          </p:grpSpPr>
          <p:sp>
            <p:nvSpPr>
              <p:cNvPr id="29" name="Rounded Rectangle 28"/>
              <p:cNvSpPr/>
              <p:nvPr/>
            </p:nvSpPr>
            <p:spPr>
              <a:xfrm>
                <a:off x="5734887" y="3853495"/>
                <a:ext cx="927709" cy="630936"/>
              </a:xfrm>
              <a:prstGeom prst="roundRect">
                <a:avLst>
                  <a:gd name="adj" fmla="val 2971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rIns="72000" rtlCol="0" anchor="ctr"/>
              <a:lstStyle/>
              <a:p>
                <a:pPr algn="ctr"/>
                <a:r>
                  <a:rPr lang="en-US" sz="2400" b="1" kern="0" dirty="0" smtClean="0">
                    <a:solidFill>
                      <a:srgbClr val="005696"/>
                    </a:solidFill>
                  </a:rPr>
                  <a:t>SAM</a:t>
                </a:r>
                <a:endParaRPr lang="en-GB" sz="2400" dirty="0" smtClean="0"/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5734887" y="5416727"/>
                <a:ext cx="927709" cy="630936"/>
              </a:xfrm>
              <a:prstGeom prst="roundRect">
                <a:avLst>
                  <a:gd name="adj" fmla="val 2971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rIns="72000" rtlCol="0" anchor="ctr"/>
              <a:lstStyle/>
              <a:p>
                <a:pPr algn="ctr"/>
                <a:r>
                  <a:rPr lang="en-US" sz="2400" b="1" kern="0" dirty="0" smtClean="0">
                    <a:solidFill>
                      <a:srgbClr val="005696"/>
                    </a:solidFill>
                  </a:rPr>
                  <a:t>S</a:t>
                </a:r>
                <a:endParaRPr lang="en-GB" sz="2400" dirty="0" smtClean="0"/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2862675" y="5416727"/>
                <a:ext cx="927709" cy="630936"/>
              </a:xfrm>
              <a:prstGeom prst="roundRect">
                <a:avLst>
                  <a:gd name="adj" fmla="val 2971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rIns="72000" rtlCol="0" anchor="ctr"/>
              <a:lstStyle/>
              <a:p>
                <a:pPr algn="ctr"/>
                <a:r>
                  <a:rPr lang="en-US" sz="2400" b="1" kern="0" dirty="0" smtClean="0">
                    <a:solidFill>
                      <a:srgbClr val="005696"/>
                    </a:solidFill>
                  </a:rPr>
                  <a:t>C</a:t>
                </a:r>
                <a:endParaRPr lang="en-GB" sz="2400" dirty="0" smtClean="0"/>
              </a:p>
            </p:txBody>
          </p:sp>
          <p:cxnSp>
            <p:nvCxnSpPr>
              <p:cNvPr id="32" name="Straight Arrow Connector 31"/>
              <p:cNvCxnSpPr>
                <a:stCxn id="29" idx="2"/>
                <a:endCxn id="30" idx="0"/>
              </p:cNvCxnSpPr>
              <p:nvPr/>
            </p:nvCxnSpPr>
            <p:spPr>
              <a:xfrm>
                <a:off x="6198742" y="4484431"/>
                <a:ext cx="0" cy="932296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 flipH="1">
                <a:off x="3594226" y="4455761"/>
                <a:ext cx="2186547" cy="940083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 flipV="1">
                <a:off x="3808490" y="5638779"/>
                <a:ext cx="1908000" cy="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 flipH="1" flipV="1">
                <a:off x="3808490" y="5791179"/>
                <a:ext cx="1908000" cy="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Rectangle 23"/>
            <p:cNvSpPr/>
            <p:nvPr/>
          </p:nvSpPr>
          <p:spPr>
            <a:xfrm>
              <a:off x="6344338" y="4339819"/>
              <a:ext cx="1489510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kern="0" dirty="0" smtClean="0">
                  <a:solidFill>
                    <a:srgbClr val="005696"/>
                  </a:solidFill>
                  <a:latin typeface="Tahoma"/>
                  <a:cs typeface="+mn-cs"/>
                </a:rPr>
                <a:t>Key </a:t>
              </a:r>
            </a:p>
            <a:p>
              <a:r>
                <a:rPr lang="en-US" sz="2400" kern="0" dirty="0" smtClean="0">
                  <a:solidFill>
                    <a:srgbClr val="005696"/>
                  </a:solidFill>
                  <a:latin typeface="Tahoma"/>
                  <a:cs typeface="+mn-cs"/>
                </a:rPr>
                <a:t>material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2 </a:t>
              </a:r>
              <a:endParaRPr lang="en-GB" sz="2800" baseline="-320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02088" y="3930901"/>
              <a:ext cx="208262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kern="0" dirty="0" smtClean="0">
                  <a:solidFill>
                    <a:srgbClr val="005696"/>
                  </a:solidFill>
                  <a:latin typeface="Tahoma"/>
                  <a:cs typeface="+mn-cs"/>
                </a:rPr>
                <a:t>Key material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1 </a:t>
              </a:r>
              <a:endParaRPr lang="en-GB" sz="2800" baseline="-320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198666" y="4892066"/>
              <a:ext cx="13782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T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1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T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2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T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3 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 </a:t>
              </a:r>
              <a:endParaRPr lang="en-GB" sz="2800" baseline="-32000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690871" y="5534874"/>
              <a:ext cx="13782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1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2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3 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 </a:t>
              </a:r>
              <a:endParaRPr lang="en-GB" sz="2800" baseline="-32000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688335" y="5534874"/>
              <a:ext cx="13782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1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2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3 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 </a:t>
              </a:r>
              <a:endParaRPr lang="en-GB" sz="2800" baseline="-320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 smtClean="0"/>
              <a:t>One solution possibly does not fit all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162051"/>
            <a:ext cx="8229600" cy="2495550"/>
          </a:xfrm>
        </p:spPr>
        <p:txBody>
          <a:bodyPr/>
          <a:lstStyle/>
          <a:p>
            <a:r>
              <a:rPr lang="en-US" dirty="0" smtClean="0"/>
              <a:t>… </a:t>
            </a:r>
            <a:r>
              <a:rPr lang="en-US" noProof="0" dirty="0" smtClean="0"/>
              <a:t>Many ways of constructing tokens/keys</a:t>
            </a:r>
          </a:p>
          <a:p>
            <a:pPr lvl="1"/>
            <a:r>
              <a:rPr lang="en-US" sz="2400" dirty="0" smtClean="0"/>
              <a:t>Given some key material</a:t>
            </a:r>
          </a:p>
          <a:p>
            <a:pPr lvl="2"/>
            <a:r>
              <a:rPr lang="en-US" sz="2000" noProof="0" dirty="0" smtClean="0"/>
              <a:t>The has trees in the draft </a:t>
            </a:r>
            <a:r>
              <a:rPr lang="en-US" sz="2000" noProof="0" dirty="0" err="1" smtClean="0"/>
              <a:t>ia</a:t>
            </a:r>
            <a:r>
              <a:rPr lang="en-US" sz="2000" noProof="0" dirty="0" smtClean="0"/>
              <a:t> only one example</a:t>
            </a:r>
          </a:p>
          <a:p>
            <a:r>
              <a:rPr lang="en-US" dirty="0" smtClean="0"/>
              <a:t>… Many ways of using them</a:t>
            </a:r>
          </a:p>
          <a:p>
            <a:pPr lvl="1"/>
            <a:r>
              <a:rPr lang="en-US" sz="2400" dirty="0" smtClean="0"/>
              <a:t>As </a:t>
            </a:r>
            <a:r>
              <a:rPr lang="en-US" sz="2400" dirty="0" smtClean="0"/>
              <a:t>O</a:t>
            </a:r>
            <a:r>
              <a:rPr lang="en-US" sz="2400" dirty="0" smtClean="0"/>
              <a:t>ne-Time-Pads</a:t>
            </a:r>
            <a:endParaRPr lang="en-US" sz="2400" dirty="0" smtClean="0"/>
          </a:p>
          <a:p>
            <a:pPr lvl="1"/>
            <a:r>
              <a:rPr lang="en-US" sz="2400" dirty="0" smtClean="0"/>
              <a:t>For DTLS</a:t>
            </a:r>
          </a:p>
          <a:p>
            <a:pPr lvl="1"/>
            <a:r>
              <a:rPr lang="en-US" sz="2400" dirty="0" smtClean="0"/>
              <a:t>AES/MACs</a:t>
            </a:r>
          </a:p>
          <a:p>
            <a:pPr lvl="1"/>
            <a:r>
              <a:rPr lang="en-US" sz="2400" smtClean="0"/>
              <a:t>TESLA</a:t>
            </a:r>
            <a:endParaRPr lang="en-US" sz="2400" dirty="0" smtClean="0"/>
          </a:p>
          <a:p>
            <a:pPr lvl="1"/>
            <a:endParaRPr lang="en-US" noProof="0" dirty="0" smtClean="0"/>
          </a:p>
        </p:txBody>
      </p:sp>
      <p:sp>
        <p:nvSpPr>
          <p:cNvPr id="5124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è"/>
              <a:defRPr sz="3200">
                <a:solidFill>
                  <a:srgbClr val="005696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÷"/>
              <a:defRPr sz="2800">
                <a:solidFill>
                  <a:srgbClr val="005696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har char="•"/>
              <a:defRPr sz="2400">
                <a:solidFill>
                  <a:srgbClr val="005696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har char="–"/>
              <a:defRPr sz="2000">
                <a:solidFill>
                  <a:srgbClr val="005696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C847369B-2E62-41B4-9AD6-481E88504B95}" type="slidenum">
              <a:rPr lang="en-GB" altLang="en-US" sz="1400">
                <a:solidFill>
                  <a:schemeClr val="accent2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6</a:t>
            </a:fld>
            <a:endParaRPr lang="en-GB" altLang="en-US" sz="1400">
              <a:solidFill>
                <a:schemeClr val="accent2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930391" y="3900186"/>
            <a:ext cx="6375732" cy="2380238"/>
            <a:chOff x="1690871" y="3554746"/>
            <a:chExt cx="6375732" cy="2380238"/>
          </a:xfrm>
        </p:grpSpPr>
        <p:grpSp>
          <p:nvGrpSpPr>
            <p:cNvPr id="2" name="Group 12"/>
            <p:cNvGrpSpPr/>
            <p:nvPr/>
          </p:nvGrpSpPr>
          <p:grpSpPr>
            <a:xfrm>
              <a:off x="2862675" y="3554746"/>
              <a:ext cx="3799921" cy="2194168"/>
              <a:chOff x="2862675" y="3853495"/>
              <a:chExt cx="3799921" cy="2194168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5734887" y="3853495"/>
                <a:ext cx="927709" cy="630936"/>
              </a:xfrm>
              <a:prstGeom prst="roundRect">
                <a:avLst>
                  <a:gd name="adj" fmla="val 2971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rIns="72000" rtlCol="0" anchor="ctr"/>
              <a:lstStyle/>
              <a:p>
                <a:pPr algn="ctr"/>
                <a:r>
                  <a:rPr lang="en-US" sz="2400" b="1" kern="0" dirty="0" smtClean="0">
                    <a:solidFill>
                      <a:srgbClr val="005696"/>
                    </a:solidFill>
                  </a:rPr>
                  <a:t>SAM</a:t>
                </a:r>
                <a:endParaRPr lang="en-GB" sz="2400" dirty="0" smtClean="0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5734887" y="5416727"/>
                <a:ext cx="927709" cy="630936"/>
              </a:xfrm>
              <a:prstGeom prst="roundRect">
                <a:avLst>
                  <a:gd name="adj" fmla="val 2971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rIns="72000" rtlCol="0" anchor="ctr"/>
              <a:lstStyle/>
              <a:p>
                <a:pPr algn="ctr"/>
                <a:r>
                  <a:rPr lang="en-US" sz="2400" b="1" kern="0" dirty="0" smtClean="0">
                    <a:solidFill>
                      <a:srgbClr val="005696"/>
                    </a:solidFill>
                  </a:rPr>
                  <a:t>S</a:t>
                </a:r>
                <a:endParaRPr lang="en-GB" sz="2400" dirty="0" smtClean="0"/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2862675" y="5416727"/>
                <a:ext cx="927709" cy="630936"/>
              </a:xfrm>
              <a:prstGeom prst="roundRect">
                <a:avLst>
                  <a:gd name="adj" fmla="val 2971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rIns="72000" rtlCol="0" anchor="ctr"/>
              <a:lstStyle/>
              <a:p>
                <a:pPr algn="ctr"/>
                <a:r>
                  <a:rPr lang="en-US" sz="2400" b="1" kern="0" dirty="0" smtClean="0">
                    <a:solidFill>
                      <a:srgbClr val="005696"/>
                    </a:solidFill>
                  </a:rPr>
                  <a:t>C</a:t>
                </a:r>
                <a:endParaRPr lang="en-GB" sz="2400" dirty="0" smtClean="0"/>
              </a:p>
            </p:txBody>
          </p:sp>
          <p:cxnSp>
            <p:nvCxnSpPr>
              <p:cNvPr id="14" name="Straight Arrow Connector 13"/>
              <p:cNvCxnSpPr>
                <a:stCxn id="10" idx="2"/>
                <a:endCxn id="11" idx="0"/>
              </p:cNvCxnSpPr>
              <p:nvPr/>
            </p:nvCxnSpPr>
            <p:spPr>
              <a:xfrm>
                <a:off x="6198742" y="4484431"/>
                <a:ext cx="0" cy="932296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 flipH="1">
                <a:off x="3594226" y="4455761"/>
                <a:ext cx="2186547" cy="940083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 flipV="1">
                <a:off x="3808490" y="5638779"/>
                <a:ext cx="1908000" cy="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flipH="1" flipV="1">
                <a:off x="3808490" y="5791179"/>
                <a:ext cx="1908000" cy="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ectangle 12"/>
            <p:cNvSpPr/>
            <p:nvPr/>
          </p:nvSpPr>
          <p:spPr>
            <a:xfrm>
              <a:off x="6344338" y="4339819"/>
              <a:ext cx="1489510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kern="0" dirty="0" smtClean="0">
                  <a:solidFill>
                    <a:srgbClr val="005696"/>
                  </a:solidFill>
                  <a:latin typeface="Tahoma"/>
                  <a:cs typeface="+mn-cs"/>
                </a:rPr>
                <a:t>Key </a:t>
              </a:r>
            </a:p>
            <a:p>
              <a:r>
                <a:rPr lang="en-US" sz="2400" kern="0" dirty="0" smtClean="0">
                  <a:solidFill>
                    <a:srgbClr val="005696"/>
                  </a:solidFill>
                  <a:latin typeface="Tahoma"/>
                  <a:cs typeface="+mn-cs"/>
                </a:rPr>
                <a:t>material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2 </a:t>
              </a:r>
              <a:endParaRPr lang="en-GB" sz="2800" baseline="-320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002088" y="3930901"/>
              <a:ext cx="208262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kern="0" dirty="0" smtClean="0">
                  <a:solidFill>
                    <a:srgbClr val="005696"/>
                  </a:solidFill>
                  <a:latin typeface="Tahoma"/>
                  <a:cs typeface="+mn-cs"/>
                </a:rPr>
                <a:t>Key material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1 </a:t>
              </a:r>
              <a:endParaRPr lang="en-GB" sz="2800" baseline="-320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198666" y="4892066"/>
              <a:ext cx="13782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T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1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T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2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T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3 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 </a:t>
              </a:r>
              <a:endParaRPr lang="en-GB" sz="2800" baseline="-320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690871" y="5534874"/>
              <a:ext cx="13782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1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2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3 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 </a:t>
              </a:r>
              <a:endParaRPr lang="en-GB" sz="2800" baseline="-320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688335" y="5534874"/>
              <a:ext cx="13782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1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2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3 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 </a:t>
              </a:r>
              <a:endParaRPr lang="en-GB" sz="2800" baseline="-320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 smtClean="0"/>
              <a:t>A possible way forward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162051"/>
            <a:ext cx="8229600" cy="2495550"/>
          </a:xfrm>
        </p:spPr>
        <p:txBody>
          <a:bodyPr/>
          <a:lstStyle/>
          <a:p>
            <a:r>
              <a:rPr lang="en-US" dirty="0" smtClean="0"/>
              <a:t>Define a generic protocol</a:t>
            </a:r>
          </a:p>
          <a:p>
            <a:r>
              <a:rPr lang="en-US" dirty="0" smtClean="0"/>
              <a:t>… with some very lightweight versions</a:t>
            </a:r>
          </a:p>
          <a:p>
            <a:r>
              <a:rPr lang="en-US" noProof="0" dirty="0" smtClean="0"/>
              <a:t>Based </a:t>
            </a:r>
            <a:r>
              <a:rPr lang="en-US" dirty="0" smtClean="0"/>
              <a:t>on </a:t>
            </a:r>
            <a:r>
              <a:rPr lang="en-US" dirty="0" err="1" smtClean="0"/>
              <a:t>CoAP</a:t>
            </a:r>
            <a:endParaRPr lang="en-US" dirty="0" smtClean="0"/>
          </a:p>
          <a:p>
            <a:pPr lvl="1"/>
            <a:r>
              <a:rPr lang="en-US" noProof="0" dirty="0" smtClean="0"/>
              <a:t>But not necessarily on DTLS (optional)</a:t>
            </a:r>
          </a:p>
        </p:txBody>
      </p:sp>
      <p:sp>
        <p:nvSpPr>
          <p:cNvPr id="5124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è"/>
              <a:defRPr sz="3200">
                <a:solidFill>
                  <a:srgbClr val="005696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SzPct val="85000"/>
              <a:buFont typeface="Wingdings 2" pitchFamily="18" charset="2"/>
              <a:buChar char="÷"/>
              <a:defRPr sz="2800">
                <a:solidFill>
                  <a:srgbClr val="005696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har char="•"/>
              <a:defRPr sz="2400">
                <a:solidFill>
                  <a:srgbClr val="005696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har char="–"/>
              <a:defRPr sz="2000">
                <a:solidFill>
                  <a:srgbClr val="005696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har char="»"/>
              <a:defRPr sz="2000">
                <a:solidFill>
                  <a:srgbClr val="005696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C847369B-2E62-41B4-9AD6-481E88504B95}" type="slidenum">
              <a:rPr lang="en-GB" altLang="en-US" sz="1400">
                <a:solidFill>
                  <a:schemeClr val="accent2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7</a:t>
            </a:fld>
            <a:endParaRPr lang="en-GB" altLang="en-US" sz="1400">
              <a:solidFill>
                <a:schemeClr val="accent2"/>
              </a:solidFill>
            </a:endParaRPr>
          </a:p>
        </p:txBody>
      </p:sp>
      <p:grpSp>
        <p:nvGrpSpPr>
          <p:cNvPr id="2" name="Group 21"/>
          <p:cNvGrpSpPr/>
          <p:nvPr/>
        </p:nvGrpSpPr>
        <p:grpSpPr>
          <a:xfrm>
            <a:off x="2930391" y="3900186"/>
            <a:ext cx="6375732" cy="2380238"/>
            <a:chOff x="1690871" y="3554746"/>
            <a:chExt cx="6375732" cy="2380238"/>
          </a:xfrm>
        </p:grpSpPr>
        <p:grpSp>
          <p:nvGrpSpPr>
            <p:cNvPr id="3" name="Group 12"/>
            <p:cNvGrpSpPr/>
            <p:nvPr/>
          </p:nvGrpSpPr>
          <p:grpSpPr>
            <a:xfrm>
              <a:off x="2862675" y="3554746"/>
              <a:ext cx="3799921" cy="2194168"/>
              <a:chOff x="2862675" y="3853495"/>
              <a:chExt cx="3799921" cy="2194168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5734887" y="3853495"/>
                <a:ext cx="927709" cy="630936"/>
              </a:xfrm>
              <a:prstGeom prst="roundRect">
                <a:avLst>
                  <a:gd name="adj" fmla="val 2971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rIns="72000" rtlCol="0" anchor="ctr"/>
              <a:lstStyle/>
              <a:p>
                <a:pPr algn="ctr"/>
                <a:r>
                  <a:rPr lang="en-US" sz="2400" b="1" kern="0" dirty="0" smtClean="0">
                    <a:solidFill>
                      <a:srgbClr val="005696"/>
                    </a:solidFill>
                  </a:rPr>
                  <a:t>SAM</a:t>
                </a:r>
                <a:endParaRPr lang="en-GB" sz="2400" dirty="0" smtClean="0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5734887" y="5416727"/>
                <a:ext cx="927709" cy="630936"/>
              </a:xfrm>
              <a:prstGeom prst="roundRect">
                <a:avLst>
                  <a:gd name="adj" fmla="val 2971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rIns="72000" rtlCol="0" anchor="ctr"/>
              <a:lstStyle/>
              <a:p>
                <a:pPr algn="ctr"/>
                <a:r>
                  <a:rPr lang="en-US" sz="2400" b="1" kern="0" dirty="0" smtClean="0">
                    <a:solidFill>
                      <a:srgbClr val="005696"/>
                    </a:solidFill>
                  </a:rPr>
                  <a:t>S</a:t>
                </a:r>
                <a:endParaRPr lang="en-GB" sz="2400" dirty="0" smtClean="0"/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2862675" y="5416727"/>
                <a:ext cx="927709" cy="630936"/>
              </a:xfrm>
              <a:prstGeom prst="roundRect">
                <a:avLst>
                  <a:gd name="adj" fmla="val 2971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rIns="72000" rtlCol="0" anchor="ctr"/>
              <a:lstStyle/>
              <a:p>
                <a:pPr algn="ctr"/>
                <a:r>
                  <a:rPr lang="en-US" sz="2400" b="1" kern="0" dirty="0" smtClean="0">
                    <a:solidFill>
                      <a:srgbClr val="005696"/>
                    </a:solidFill>
                  </a:rPr>
                  <a:t>C</a:t>
                </a:r>
                <a:endParaRPr lang="en-GB" sz="2400" dirty="0" smtClean="0"/>
              </a:p>
            </p:txBody>
          </p:sp>
          <p:cxnSp>
            <p:nvCxnSpPr>
              <p:cNvPr id="14" name="Straight Arrow Connector 13"/>
              <p:cNvCxnSpPr>
                <a:stCxn id="10" idx="2"/>
                <a:endCxn id="11" idx="0"/>
              </p:cNvCxnSpPr>
              <p:nvPr/>
            </p:nvCxnSpPr>
            <p:spPr>
              <a:xfrm>
                <a:off x="6198742" y="4484431"/>
                <a:ext cx="0" cy="932296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 flipH="1">
                <a:off x="3594226" y="4455761"/>
                <a:ext cx="2186547" cy="940083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 flipV="1">
                <a:off x="3808490" y="5638779"/>
                <a:ext cx="1908000" cy="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flipH="1" flipV="1">
                <a:off x="3808490" y="5791179"/>
                <a:ext cx="1908000" cy="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ectangle 12"/>
            <p:cNvSpPr/>
            <p:nvPr/>
          </p:nvSpPr>
          <p:spPr>
            <a:xfrm>
              <a:off x="6344338" y="4339819"/>
              <a:ext cx="1489510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kern="0" dirty="0" smtClean="0">
                  <a:solidFill>
                    <a:srgbClr val="005696"/>
                  </a:solidFill>
                  <a:latin typeface="Tahoma"/>
                  <a:cs typeface="+mn-cs"/>
                </a:rPr>
                <a:t>Key </a:t>
              </a:r>
            </a:p>
            <a:p>
              <a:r>
                <a:rPr lang="en-US" sz="2400" kern="0" dirty="0" smtClean="0">
                  <a:solidFill>
                    <a:srgbClr val="005696"/>
                  </a:solidFill>
                  <a:latin typeface="Tahoma"/>
                  <a:cs typeface="+mn-cs"/>
                </a:rPr>
                <a:t>material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2 </a:t>
              </a:r>
              <a:endParaRPr lang="en-GB" sz="2800" baseline="-320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002088" y="3930901"/>
              <a:ext cx="208262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kern="0" dirty="0" smtClean="0">
                  <a:solidFill>
                    <a:srgbClr val="005696"/>
                  </a:solidFill>
                  <a:latin typeface="Tahoma"/>
                  <a:cs typeface="+mn-cs"/>
                </a:rPr>
                <a:t>Key material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1 </a:t>
              </a:r>
              <a:endParaRPr lang="en-GB" sz="2800" baseline="-320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198666" y="4892066"/>
              <a:ext cx="13782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T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1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T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2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T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3 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 </a:t>
              </a:r>
              <a:endParaRPr lang="en-GB" sz="2800" baseline="-320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690871" y="5534874"/>
              <a:ext cx="13782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1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2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3 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 </a:t>
              </a:r>
              <a:endParaRPr lang="en-GB" sz="2800" baseline="-320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688335" y="5534874"/>
              <a:ext cx="13782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1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2 </a:t>
              </a:r>
              <a:r>
                <a:rPr lang="en-GB" sz="2400" baseline="-32000" dirty="0" smtClean="0"/>
                <a:t> </a:t>
              </a:r>
              <a:r>
                <a:rPr lang="en-US" sz="2000" kern="0" dirty="0" smtClean="0">
                  <a:solidFill>
                    <a:srgbClr val="005696"/>
                  </a:solidFill>
                  <a:latin typeface="Tahoma"/>
                </a:rPr>
                <a:t>K</a:t>
              </a:r>
              <a:r>
                <a:rPr lang="en-US" sz="2400" kern="0" baseline="-32000" dirty="0" smtClean="0">
                  <a:solidFill>
                    <a:srgbClr val="005696"/>
                  </a:solidFill>
                  <a:latin typeface="Tahoma"/>
                </a:rPr>
                <a:t>3 </a:t>
              </a:r>
              <a:r>
                <a:rPr lang="en-US" sz="2800" kern="0" baseline="-32000" dirty="0" smtClean="0">
                  <a:solidFill>
                    <a:srgbClr val="005696"/>
                  </a:solidFill>
                  <a:latin typeface="Tahoma"/>
                  <a:cs typeface="+mn-cs"/>
                </a:rPr>
                <a:t> </a:t>
              </a:r>
              <a:endParaRPr lang="en-GB" sz="2800" baseline="-320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rum_Presentation Template">
  <a:themeElements>
    <a:clrScheme name="1_cjm-ins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jm-insa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jm-ins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jm-insa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jm-insa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jm-insa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jm-insa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jm-insa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jm-insa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jm-insa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jm-insa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jm-insa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jm-insa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jm-insa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Rerum_Presentation Template</Template>
  <TotalTime>0</TotalTime>
  <Words>307</Words>
  <Application>Microsoft Office PowerPoint</Application>
  <PresentationFormat>On-screen Show (4:3)</PresentationFormat>
  <Paragraphs>95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Rerum_Presentation Template</vt:lpstr>
      <vt:lpstr>IETF 93 PraGue 2015</vt:lpstr>
      <vt:lpstr>Our focus: Constrained Devices</vt:lpstr>
      <vt:lpstr>Actors (as in DCAF)</vt:lpstr>
      <vt:lpstr>Possible (conflicting) Goals</vt:lpstr>
      <vt:lpstr>One solution possibly does not fit all</vt:lpstr>
      <vt:lpstr>One solution possibly does not fit all</vt:lpstr>
      <vt:lpstr>A possible way forward</vt:lpstr>
    </vt:vector>
  </TitlesOfParts>
  <Company>Siemens AG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Cuellar, Jorge</dc:creator>
  <cp:lastModifiedBy>Cuellar, Jorge</cp:lastModifiedBy>
  <cp:revision>17</cp:revision>
  <dcterms:created xsi:type="dcterms:W3CDTF">2015-07-21T18:06:00Z</dcterms:created>
  <dcterms:modified xsi:type="dcterms:W3CDTF">2015-07-22T07:09:03Z</dcterms:modified>
</cp:coreProperties>
</file>