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77" r:id="rId2"/>
    <p:sldId id="478" r:id="rId3"/>
    <p:sldId id="479" r:id="rId4"/>
    <p:sldId id="480" r:id="rId5"/>
  </p:sldIdLst>
  <p:sldSz cx="14630400" cy="8229600"/>
  <p:notesSz cx="7102475" cy="9369425"/>
  <p:defaultTextStyle>
    <a:defPPr>
      <a:defRPr lang="en-US"/>
    </a:defPPr>
    <a:lvl1pPr marL="0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48606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097211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645817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194422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743025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291633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3840236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388842" algn="l" defTabSz="54860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92">
          <p15:clr>
            <a:srgbClr val="A4A3A4"/>
          </p15:clr>
        </p15:guide>
        <p15:guide id="2" orient="horz" pos="744">
          <p15:clr>
            <a:srgbClr val="A4A3A4"/>
          </p15:clr>
        </p15:guide>
        <p15:guide id="3" pos="522">
          <p15:clr>
            <a:srgbClr val="A4A3A4"/>
          </p15:clr>
        </p15:guide>
        <p15:guide id="4" pos="2904">
          <p15:clr>
            <a:srgbClr val="A4A3A4"/>
          </p15:clr>
        </p15:guide>
        <p15:guide id="5" pos="4622">
          <p15:clr>
            <a:srgbClr val="A4A3A4"/>
          </p15:clr>
        </p15:guide>
        <p15:guide id="6" orient="horz" pos="1256">
          <p15:clr>
            <a:srgbClr val="A4A3A4"/>
          </p15:clr>
        </p15:guide>
        <p15:guide id="7" orient="horz" pos="4848">
          <p15:clr>
            <a:srgbClr val="A4A3A4"/>
          </p15:clr>
        </p15:guide>
        <p15:guide id="8" pos="588">
          <p15:clr>
            <a:srgbClr val="A4A3A4"/>
          </p15:clr>
        </p15:guide>
        <p15:guide id="9" pos="4610">
          <p15:clr>
            <a:srgbClr val="A4A3A4"/>
          </p15:clr>
        </p15:guide>
        <p15:guide id="10" pos="86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ian Montgomery" initials="G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29AB0"/>
    <a:srgbClr val="A8B9C8"/>
    <a:srgbClr val="B1D5AF"/>
    <a:srgbClr val="C8C8C8"/>
    <a:srgbClr val="00A3A5"/>
    <a:srgbClr val="3C3C3C"/>
    <a:srgbClr val="3095C2"/>
    <a:srgbClr val="E76252"/>
    <a:srgbClr val="3EBA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99886" autoAdjust="0"/>
  </p:normalViewPr>
  <p:slideViewPr>
    <p:cSldViewPr snapToGrid="0">
      <p:cViewPr varScale="1">
        <p:scale>
          <a:sx n="46" d="100"/>
          <a:sy n="46" d="100"/>
        </p:scale>
        <p:origin x="110" y="48"/>
      </p:cViewPr>
      <p:guideLst>
        <p:guide orient="horz" pos="4592"/>
        <p:guide orient="horz" pos="744"/>
        <p:guide pos="522"/>
        <p:guide pos="2904"/>
        <p:guide pos="4622"/>
        <p:guide orient="horz" pos="1256"/>
        <p:guide orient="horz" pos="4848"/>
        <p:guide pos="588"/>
        <p:guide pos="4610"/>
        <p:guide pos="86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4432" y="-104"/>
      </p:cViewPr>
      <p:guideLst>
        <p:guide orient="horz" pos="2951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3D22D-0F46-4BF4-9660-1D4B24F0D9EA}" type="datetimeFigureOut">
              <a:rPr lang="en-US" smtClean="0">
                <a:latin typeface="Arial" panose="020B0604020202020204" pitchFamily="34" charset="0"/>
              </a:rPr>
              <a:t>7/22/2015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525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899525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51696-4263-4686-8631-6326D8E42C39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161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B714F60-978E-4B46-A1E7-4610C4949FB2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468313"/>
            <a:ext cx="2895600" cy="1628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2179948"/>
            <a:ext cx="5681980" cy="6486770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38491A7-CDAE-6648-97E4-398EE75EB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0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48606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48606" algn="l" defTabSz="548606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097211" algn="l" defTabSz="548606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45817" algn="l" defTabSz="548606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194422" algn="l" defTabSz="548606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743025" algn="l" defTabSz="54860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291633" algn="l" defTabSz="54860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3840236" algn="l" defTabSz="54860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388842" algn="l" defTabSz="54860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6750" y="392113"/>
            <a:ext cx="2938463" cy="16541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7" y="2185313"/>
            <a:ext cx="6173015" cy="6481405"/>
          </a:xfrm>
        </p:spPr>
        <p:txBody>
          <a:bodyPr/>
          <a:lstStyle/>
          <a:p>
            <a:r>
              <a:rPr lang="en-US" sz="1100" dirty="0"/>
              <a:t>We live in a connected world and the foundation for these connections is the network. 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Broadband Internet traffic is doubling each and every year (according to IDC) [or] Internet traffic worldwide will grow three-fold by the year 2017. (Internet Trends, Mary Meeker (KCPB) 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Today we have 2.5 billion Internet users in the world – roughly one-third of the Earth’s population. In the next decade, the number of Internet users will double to 5 billion (Mary Meeker, KPCB)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That means that two-thirds of the world will be connected by 2023.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When you add in the big trends of cloud, mobility, video and security, the combined rate of acceleration is placing unprecedented demands on the network.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[Optional stats/factoids]</a:t>
            </a:r>
          </a:p>
          <a:p>
            <a:r>
              <a:rPr lang="en-US" sz="1100" dirty="0"/>
              <a:t>100 hours of video uploaded every single minute to YouTube (YouTube) 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Mobile video traffic exceeded 50 percent for the first time in 2012. (Cisco VNI)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Mobile network connection speeds more than doubled in 2012. (Cisco VNI)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In 2012, a fourth-generation (4G) connection generated 19 times more traffic on average than a non-4G connection. Although 4G connections represent only 0.9 percent of mobile connections today, they already account for 14 percent of mobile data traffic. (Cisco VNI)</a:t>
            </a:r>
          </a:p>
          <a:p>
            <a:r>
              <a:rPr lang="en-US" sz="1100" dirty="0"/>
              <a:t> </a:t>
            </a:r>
          </a:p>
          <a:p>
            <a:r>
              <a:rPr lang="en-US" sz="1100" i="1" dirty="0"/>
              <a:t>[NOTE: Consider finding alternate source for above stats to avoid siting Cisco]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As you just described (refer to pain points from previous slide), you are living in this world and feeling the pressure every day.</a:t>
            </a:r>
          </a:p>
          <a:p>
            <a:endParaRPr lang="en-US" sz="1100" dirty="0"/>
          </a:p>
          <a:p>
            <a:r>
              <a:rPr lang="en-US" sz="1100" dirty="0" err="1"/>
              <a:t>Pradeep</a:t>
            </a:r>
            <a:r>
              <a:rPr lang="en-US" sz="1100" dirty="0"/>
              <a:t> </a:t>
            </a:r>
            <a:r>
              <a:rPr lang="en-US" sz="1100" dirty="0" err="1"/>
              <a:t>Sindhu</a:t>
            </a:r>
            <a:r>
              <a:rPr lang="en-US" sz="1100" dirty="0"/>
              <a:t> founded Juniper 17 years ago on the belief that we should solve technology problems that matter most to our customers and that make a difference in the world. He recognized the importance of the network and the impact it would have on our world.</a:t>
            </a:r>
          </a:p>
          <a:p>
            <a:endParaRPr lang="en-US" sz="1100" dirty="0"/>
          </a:p>
          <a:p>
            <a:r>
              <a:rPr lang="en-US" sz="1100" dirty="0"/>
              <a:t>Our mission is simple, but powerful; to connect everything and empower everyone. </a:t>
            </a:r>
          </a:p>
          <a:p>
            <a:pPr lvl="0"/>
            <a:endParaRPr lang="en-US" sz="1100" dirty="0"/>
          </a:p>
          <a:p>
            <a:r>
              <a:rPr lang="en-US" sz="1100" dirty="0"/>
              <a:t>In today’s connected world, this mission is more relevant than ever.</a:t>
            </a:r>
          </a:p>
          <a:p>
            <a:pPr lvl="0"/>
            <a:endParaRPr lang="en-US" sz="1100" dirty="0"/>
          </a:p>
          <a:p>
            <a:r>
              <a:rPr lang="en-US" sz="1100" dirty="0"/>
              <a:t>Here at Juniper we are focused on helping alleviate those pain points through our portfolio of high performance networking products.</a:t>
            </a:r>
          </a:p>
          <a:p>
            <a:pPr lvl="0"/>
            <a:endParaRPr lang="en-US" sz="1100" dirty="0"/>
          </a:p>
          <a:p>
            <a:pPr lvl="0"/>
            <a:r>
              <a:rPr lang="en-US" sz="1100" dirty="0"/>
              <a:t>[T] And we do this by listening to our customers and helping them address their challenges and capitalize on their opportunities.</a:t>
            </a:r>
          </a:p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491A7-CDAE-6648-97E4-398EE75EB38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35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jpg"/><Relationship Id="rId4" Type="http://schemas.microsoft.com/office/2007/relationships/hdphoto" Target="../media/hdphoto1.wdp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051920"/>
            <a:ext cx="13167362" cy="5431156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85021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_Blue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lower_blu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43045" y="5243938"/>
            <a:ext cx="3184346" cy="29942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440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_Color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lower_blue.png"/>
          <p:cNvPicPr preferRelativeResize="0"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17447" y="5222008"/>
            <a:ext cx="3219992" cy="30061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</p:spTree>
    <p:extLst>
      <p:ext uri="{BB962C8B-B14F-4D97-AF65-F5344CB8AC3E}">
        <p14:creationId xmlns:p14="http://schemas.microsoft.com/office/powerpoint/2010/main" val="317047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87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ower_blu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43045" y="5243938"/>
            <a:ext cx="3184346" cy="29942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47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Color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ower_blue.png"/>
          <p:cNvPicPr preferRelativeResize="0"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17447" y="5222008"/>
            <a:ext cx="3219992" cy="30061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</p:spTree>
    <p:extLst>
      <p:ext uri="{BB962C8B-B14F-4D97-AF65-F5344CB8AC3E}">
        <p14:creationId xmlns:p14="http://schemas.microsoft.com/office/powerpoint/2010/main" val="294581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Blue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ower_blu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43045" y="5243938"/>
            <a:ext cx="3184346" cy="299423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1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Color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lower_blue.png"/>
          <p:cNvPicPr preferRelativeResize="0"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17447" y="5222008"/>
            <a:ext cx="3219992" cy="30061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5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883" y="2918809"/>
            <a:ext cx="6309360" cy="4741547"/>
          </a:xfrm>
          <a:prstGeom prst="rect">
            <a:avLst/>
          </a:prstGeom>
        </p:spPr>
        <p:txBody>
          <a:bodyPr lIns="91425" tIns="45713" rIns="91425" bIns="45713"/>
          <a:lstStyle>
            <a:lvl1pPr marL="276624" indent="-276624"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2800">
                <a:solidFill>
                  <a:schemeClr val="accent2"/>
                </a:solidFill>
              </a:defRPr>
            </a:lvl1pPr>
            <a:lvl2pPr marL="682977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2pPr>
            <a:lvl3pPr marL="1102684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000">
                <a:solidFill>
                  <a:schemeClr val="accent2"/>
                </a:solidFill>
              </a:defRPr>
            </a:lvl3pPr>
            <a:lvl4pPr marL="1512852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1800">
                <a:solidFill>
                  <a:schemeClr val="accent2"/>
                </a:solidFill>
              </a:defRPr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73051" y="2918809"/>
            <a:ext cx="6309360" cy="4741547"/>
          </a:xfrm>
          <a:prstGeom prst="rect">
            <a:avLst/>
          </a:prstGeom>
        </p:spPr>
        <p:txBody>
          <a:bodyPr lIns="91425" tIns="45713" rIns="91425" bIns="45713"/>
          <a:lstStyle>
            <a:lvl1pPr marL="276624" indent="-276624"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2800">
                <a:solidFill>
                  <a:schemeClr val="accent2"/>
                </a:solidFill>
              </a:defRPr>
            </a:lvl1pPr>
            <a:lvl2pPr marL="682977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2pPr>
            <a:lvl3pPr marL="1241951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000">
                <a:solidFill>
                  <a:schemeClr val="accent2"/>
                </a:solidFill>
              </a:defRPr>
            </a:lvl3pPr>
            <a:lvl4pPr marL="1779938" indent="-272810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tabLst/>
              <a:defRPr sz="1800">
                <a:solidFill>
                  <a:schemeClr val="accent2"/>
                </a:solidFill>
              </a:defRPr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52883" y="1927366"/>
            <a:ext cx="6309360" cy="767716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3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673051" y="1927366"/>
            <a:ext cx="6309360" cy="767716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3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14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 w Content, Left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pic>
        <p:nvPicPr>
          <p:cNvPr id="2" name="Picture 1" descr="testytest2.png"/>
          <p:cNvPicPr>
            <a:picLocks noChangeAspect="1"/>
          </p:cNvPicPr>
          <p:nvPr userDrawn="1"/>
        </p:nvPicPr>
        <p:blipFill rotWithShape="1">
          <a:blip r:embed="rId2" cstate="screen">
            <a:alphaModFix amt="6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flipH="1">
            <a:off x="0" y="2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46871" y="1139566"/>
            <a:ext cx="8970442" cy="59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>
              <a:lnSpc>
                <a:spcPct val="80000"/>
              </a:lnSpc>
              <a:spcAft>
                <a:spcPts val="1199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462255" y="2088304"/>
            <a:ext cx="9033904" cy="5200228"/>
          </a:xfrm>
          <a:prstGeom prst="rect">
            <a:avLst/>
          </a:prstGeom>
        </p:spPr>
        <p:txBody>
          <a:bodyPr lIns="109887" tIns="54942" rIns="109887" bIns="54942"/>
          <a:lstStyle>
            <a:lvl1pPr marL="411455" indent="-411455"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 marL="1371515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 marL="2468722" indent="-274304">
              <a:buClr>
                <a:schemeClr val="tx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3" y="0"/>
            <a:ext cx="3998081" cy="8229600"/>
          </a:xfrm>
          <a:prstGeom prst="rect">
            <a:avLst/>
          </a:prstGeom>
        </p:spPr>
        <p:txBody>
          <a:bodyPr lIns="109887" tIns="54942" rIns="109887" bIns="54942"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587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pic>
        <p:nvPicPr>
          <p:cNvPr id="13" name="Picture 12" descr="longwindowperspective.jpg"/>
          <p:cNvPicPr>
            <a:picLocks noChangeAspect="1"/>
          </p:cNvPicPr>
          <p:nvPr userDrawn="1"/>
        </p:nvPicPr>
        <p:blipFill rotWithShape="1">
          <a:blip r:embed="rId2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42" b="10558"/>
          <a:stretch/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46871" y="1139566"/>
            <a:ext cx="8970442" cy="59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 anchorCtr="0">
            <a:spAutoFit/>
          </a:bodyPr>
          <a:lstStyle>
            <a:lvl1pPr>
              <a:lnSpc>
                <a:spcPct val="90000"/>
              </a:lnSpc>
              <a:spcAft>
                <a:spcPts val="1441"/>
              </a:spcAft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>
              <a:lnSpc>
                <a:spcPct val="80000"/>
              </a:lnSpc>
              <a:spcAft>
                <a:spcPts val="1199"/>
              </a:spcAft>
            </a:pPr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3" y="0"/>
            <a:ext cx="3998081" cy="8229600"/>
          </a:xfrm>
          <a:prstGeom prst="rect">
            <a:avLst/>
          </a:prstGeom>
        </p:spPr>
        <p:txBody>
          <a:bodyPr lIns="109887" tIns="54942" rIns="109887" bIns="54942"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988644" y="3366639"/>
            <a:ext cx="7698751" cy="1891666"/>
          </a:xfrm>
          <a:prstGeom prst="rect">
            <a:avLst/>
          </a:prstGeom>
        </p:spPr>
        <p:txBody>
          <a:bodyPr lIns="109887" tIns="54942" rIns="109887" bIns="54942" anchor="ctr" anchorCtr="0"/>
          <a:lstStyle>
            <a:lvl1pPr marL="139267" indent="-139267">
              <a:lnSpc>
                <a:spcPct val="95000"/>
              </a:lnSpc>
              <a:spcBef>
                <a:spcPts val="900"/>
              </a:spcBef>
              <a:buNone/>
              <a:tabLst>
                <a:tab pos="8115599" algn="r"/>
              </a:tabLst>
              <a:defRPr sz="2900">
                <a:solidFill>
                  <a:schemeClr val="accent2"/>
                </a:solidFill>
              </a:defRPr>
            </a:lvl1pPr>
            <a:lvl2pPr marL="548606" indent="0">
              <a:buNone/>
              <a:defRPr sz="2900">
                <a:solidFill>
                  <a:schemeClr val="accent2"/>
                </a:solidFill>
              </a:defRPr>
            </a:lvl2pPr>
            <a:lvl3pPr marL="1097211" indent="0">
              <a:buNone/>
              <a:defRPr sz="2900">
                <a:solidFill>
                  <a:schemeClr val="accent2"/>
                </a:solidFill>
              </a:defRPr>
            </a:lvl3pPr>
            <a:lvl4pPr marL="1645813" indent="0">
              <a:buNone/>
              <a:defRPr sz="2900">
                <a:solidFill>
                  <a:schemeClr val="accent2"/>
                </a:solidFill>
              </a:defRPr>
            </a:lvl4pPr>
            <a:lvl5pPr marL="2194418" indent="0">
              <a:buNone/>
              <a:defRPr sz="2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12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938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pic>
        <p:nvPicPr>
          <p:cNvPr id="2" name="Picture 1" descr="testytest2.png"/>
          <p:cNvPicPr>
            <a:picLocks noChangeAspect="1"/>
          </p:cNvPicPr>
          <p:nvPr userDrawn="1"/>
        </p:nvPicPr>
        <p:blipFill rotWithShape="1">
          <a:blip r:embed="rId2" cstate="screen">
            <a:alphaModFix amt="6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4630400" cy="82296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06220" y="2579408"/>
            <a:ext cx="8055056" cy="17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 anchorCtr="0">
            <a:spAutoFit/>
          </a:bodyPr>
          <a:lstStyle>
            <a:lvl1pPr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defRPr lang="en-US" sz="72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>
              <a:lnSpc>
                <a:spcPct val="80000"/>
              </a:lnSpc>
              <a:spcAft>
                <a:spcPts val="1199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1109174" y="4747696"/>
            <a:ext cx="8055218" cy="548788"/>
          </a:xfrm>
          <a:prstGeom prst="rect">
            <a:avLst/>
          </a:prstGeom>
          <a:noFill/>
          <a:ln>
            <a:noFill/>
          </a:ln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900"/>
              </a:spcBef>
              <a:buNone/>
              <a:defRPr sz="3400" cap="none" spc="-61" baseline="0">
                <a:solidFill>
                  <a:schemeClr val="tx1"/>
                </a:solidFill>
              </a:defRPr>
            </a:lvl1pPr>
            <a:lvl2pPr marL="548606" indent="0">
              <a:buNone/>
              <a:defRPr sz="2900" cap="all" baseline="0">
                <a:solidFill>
                  <a:schemeClr val="accent2"/>
                </a:solidFill>
              </a:defRPr>
            </a:lvl2pPr>
            <a:lvl3pPr marL="1097211" indent="0">
              <a:buNone/>
              <a:defRPr sz="2900" cap="all" baseline="0">
                <a:solidFill>
                  <a:schemeClr val="accent2"/>
                </a:solidFill>
              </a:defRPr>
            </a:lvl3pPr>
            <a:lvl4pPr marL="1645813" indent="0">
              <a:buNone/>
              <a:defRPr sz="2900" cap="all" baseline="0">
                <a:solidFill>
                  <a:schemeClr val="accent2"/>
                </a:solidFill>
              </a:defRPr>
            </a:lvl4pPr>
            <a:lvl5pPr marL="2194418" indent="0">
              <a:buNone/>
              <a:defRPr sz="2900" cap="all" baseline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1"/>
          </p:nvPr>
        </p:nvSpPr>
        <p:spPr>
          <a:xfrm>
            <a:off x="1109174" y="5928803"/>
            <a:ext cx="8034064" cy="781050"/>
          </a:xfrm>
          <a:prstGeom prst="rect">
            <a:avLst/>
          </a:prstGeom>
          <a:noFill/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900"/>
              </a:spcBef>
              <a:buNone/>
              <a:defRPr sz="30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2400" cap="all" baseline="0">
                <a:solidFill>
                  <a:schemeClr val="accent2"/>
                </a:solidFill>
              </a:defRPr>
            </a:lvl2pPr>
            <a:lvl3pPr marL="1097211" indent="0">
              <a:buNone/>
              <a:defRPr sz="2400" cap="all" baseline="0">
                <a:solidFill>
                  <a:schemeClr val="accent2"/>
                </a:solidFill>
              </a:defRPr>
            </a:lvl3pPr>
            <a:lvl4pPr marL="1645813" indent="0">
              <a:buNone/>
              <a:defRPr sz="2400" cap="all" baseline="0">
                <a:solidFill>
                  <a:schemeClr val="accent2"/>
                </a:solidFill>
              </a:defRPr>
            </a:lvl4pPr>
            <a:lvl5pPr marL="2194418" indent="0">
              <a:buNone/>
              <a:defRPr sz="2400" cap="all" baseline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324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ternate Backgroun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room.jpg"/>
          <p:cNvPicPr>
            <a:picLocks noChangeAspect="1"/>
          </p:cNvPicPr>
          <p:nvPr userDrawn="1"/>
        </p:nvPicPr>
        <p:blipFill rotWithShape="1">
          <a:blip r:embed="rId2" cstate="screen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0"/>
            <a:ext cx="14630401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8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66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lternate Backgroun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ngwindowperspective.jpg"/>
          <p:cNvPicPr>
            <a:picLocks noChangeAspect="1"/>
          </p:cNvPicPr>
          <p:nvPr userDrawn="1"/>
        </p:nvPicPr>
        <p:blipFill rotWithShape="1">
          <a:blip r:embed="rId2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42" b="10558"/>
          <a:stretch/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9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87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Alternate Backgroun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stytest5.png"/>
          <p:cNvPicPr>
            <a:picLocks noChangeAspect="1"/>
          </p:cNvPicPr>
          <p:nvPr userDrawn="1"/>
        </p:nvPicPr>
        <p:blipFill rotWithShape="1">
          <a:blip r:embed="rId2">
            <a:alphaModFix amt="6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6"/>
          <a:stretch/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10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82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ngwindowperspective.jpg"/>
          <p:cNvPicPr>
            <a:picLocks noChangeAspect="1"/>
          </p:cNvPicPr>
          <p:nvPr userDrawn="1"/>
        </p:nvPicPr>
        <p:blipFill rotWithShape="1">
          <a:blip r:embed="rId2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42" b="10558"/>
          <a:stretch/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pic>
        <p:nvPicPr>
          <p:cNvPr id="7" name="Picture 6" descr="juniper_cmyk.png"/>
          <p:cNvPicPr>
            <a:picLocks noChangeAspect="1"/>
          </p:cNvPicPr>
          <p:nvPr userDrawn="1"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0000"/>
                    </a14:imgEffect>
                    <a14:imgEffect>
                      <a14:colorTemperature colorTemp="11500"/>
                    </a14:imgEffect>
                    <a14:imgEffect>
                      <a14:saturation sat="0"/>
                    </a14:imgEffect>
                    <a14:imgEffect>
                      <a14:brightnessContrast bright="-100000" contrast="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09631" y="432094"/>
            <a:ext cx="2280998" cy="623615"/>
          </a:xfrm>
          <a:prstGeom prst="rect">
            <a:avLst/>
          </a:prstGeom>
        </p:spPr>
      </p:pic>
      <p:pic>
        <p:nvPicPr>
          <p:cNvPr id="8" name="Picture 7" descr="Slide16 copy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5766" y="4824065"/>
            <a:ext cx="6050008" cy="1052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543" y="3323490"/>
            <a:ext cx="6674148" cy="1371600"/>
          </a:xfrm>
          <a:prstGeom prst="rect">
            <a:avLst/>
          </a:prstGeom>
        </p:spPr>
        <p:txBody>
          <a:bodyPr lIns="91425" tIns="45713" rIns="91425" bIns="45713" anchor="b" anchorCtr="0"/>
          <a:lstStyle>
            <a:lvl1pPr>
              <a:lnSpc>
                <a:spcPct val="95000"/>
              </a:lnSpc>
              <a:spcBef>
                <a:spcPts val="900"/>
              </a:spcBef>
              <a:defRPr lang="en-US" sz="10000" b="0" cap="none" spc="-6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25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estricted &amp; Confidential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68589107-detail-of-modern-architecture-and-empty-gettyimages copy.jpg"/>
          <p:cNvPicPr>
            <a:picLocks noChangeAspect="1"/>
          </p:cNvPicPr>
          <p:nvPr userDrawn="1"/>
        </p:nvPicPr>
        <p:blipFill rotWithShape="1">
          <a:blip r:embed="rId2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4" b="24289"/>
          <a:stretch/>
        </p:blipFill>
        <p:spPr>
          <a:xfrm>
            <a:off x="-23504" y="-1"/>
            <a:ext cx="14653904" cy="822960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1504345" y="7873007"/>
            <a:ext cx="286646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pPr algn="r" eaLnBrk="1" hangingPunct="1">
              <a:spcBef>
                <a:spcPct val="50000"/>
              </a:spcBef>
            </a:pPr>
            <a:r>
              <a:rPr lang="en-US" sz="1100" kern="1200" dirty="0" smtClean="0">
                <a:solidFill>
                  <a:srgbClr val="344A58">
                    <a:alpha val="50000"/>
                  </a:srgbClr>
                </a:solidFill>
                <a:latin typeface="Arial"/>
                <a:ea typeface="+mn-ea"/>
                <a:cs typeface="Arial"/>
              </a:rPr>
              <a:t>Juniper Networks Restricted &amp; Confidential</a:t>
            </a:r>
            <a:endParaRPr lang="en-US" sz="1100" kern="1200" dirty="0">
              <a:solidFill>
                <a:srgbClr val="344A58">
                  <a:alpha val="50000"/>
                </a:srgb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10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051920"/>
            <a:ext cx="13167362" cy="5431156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8773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tricted &amp; Confidential_Title,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68589107-detail-of-modern-architecture-and-empty-gettyimages copy.jpg"/>
          <p:cNvPicPr>
            <a:picLocks noChangeAspect="1"/>
          </p:cNvPicPr>
          <p:nvPr userDrawn="1"/>
        </p:nvPicPr>
        <p:blipFill rotWithShape="1">
          <a:blip r:embed="rId2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4" b="24289"/>
          <a:stretch/>
        </p:blipFill>
        <p:spPr>
          <a:xfrm>
            <a:off x="-23504" y="-1"/>
            <a:ext cx="14653904" cy="8229601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1504345" y="7873007"/>
            <a:ext cx="286646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pPr algn="r" eaLnBrk="1" hangingPunct="1">
              <a:spcBef>
                <a:spcPct val="50000"/>
              </a:spcBef>
            </a:pPr>
            <a:r>
              <a:rPr lang="en-US" sz="1100" kern="1200" dirty="0" smtClean="0">
                <a:solidFill>
                  <a:srgbClr val="344A58">
                    <a:alpha val="50000"/>
                  </a:srgbClr>
                </a:solidFill>
                <a:latin typeface="Arial"/>
                <a:ea typeface="+mn-ea"/>
                <a:cs typeface="Arial"/>
              </a:rPr>
              <a:t>Juniper Networks Restricted &amp; Confidential</a:t>
            </a:r>
            <a:endParaRPr lang="en-US" sz="1100" kern="1200" dirty="0">
              <a:solidFill>
                <a:srgbClr val="344A58">
                  <a:alpha val="50000"/>
                </a:srgbClr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11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nfidential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68589107-detail-of-modern-architecture-and-empty-gettyimages copy.jpg"/>
          <p:cNvPicPr>
            <a:picLocks noChangeAspect="1"/>
          </p:cNvPicPr>
          <p:nvPr userDrawn="1"/>
        </p:nvPicPr>
        <p:blipFill rotWithShape="1">
          <a:blip r:embed="rId2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4" b="24289"/>
          <a:stretch/>
        </p:blipFill>
        <p:spPr>
          <a:xfrm>
            <a:off x="-23504" y="-1"/>
            <a:ext cx="14653904" cy="822960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2310656" y="7873007"/>
            <a:ext cx="2060149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pPr algn="r" eaLnBrk="1" hangingPunct="1">
              <a:spcBef>
                <a:spcPct val="50000"/>
              </a:spcBef>
            </a:pPr>
            <a:r>
              <a:rPr lang="en-US" sz="1100" kern="1200" dirty="0" smtClean="0">
                <a:solidFill>
                  <a:srgbClr val="344A58">
                    <a:alpha val="50000"/>
                  </a:srgbClr>
                </a:solidFill>
                <a:latin typeface="Arial"/>
                <a:ea typeface="+mn-ea"/>
                <a:cs typeface="Arial"/>
              </a:rPr>
              <a:t>Juniper Networks Confidential</a:t>
            </a:r>
            <a:endParaRPr lang="en-US" sz="1100" kern="1200" dirty="0">
              <a:solidFill>
                <a:srgbClr val="344A58">
                  <a:alpha val="50000"/>
                </a:srgb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10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051920"/>
            <a:ext cx="13167362" cy="5431156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0521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fidential_Title,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68589107-detail-of-modern-architecture-and-empty-gettyimages copy.jpg"/>
          <p:cNvPicPr>
            <a:picLocks noChangeAspect="1"/>
          </p:cNvPicPr>
          <p:nvPr userDrawn="1"/>
        </p:nvPicPr>
        <p:blipFill rotWithShape="1">
          <a:blip r:embed="rId2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4" b="24289"/>
          <a:stretch/>
        </p:blipFill>
        <p:spPr>
          <a:xfrm>
            <a:off x="-23504" y="-1"/>
            <a:ext cx="14653904" cy="8229601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-1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2310656" y="7873007"/>
            <a:ext cx="2060149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pPr algn="r" eaLnBrk="1" hangingPunct="1">
              <a:spcBef>
                <a:spcPct val="50000"/>
              </a:spcBef>
            </a:pPr>
            <a:r>
              <a:rPr lang="en-US" sz="1100" kern="1200" dirty="0" smtClean="0">
                <a:solidFill>
                  <a:srgbClr val="344A58">
                    <a:alpha val="50000"/>
                  </a:srgbClr>
                </a:solidFill>
                <a:latin typeface="Arial"/>
                <a:ea typeface="+mn-ea"/>
                <a:cs typeface="Arial"/>
              </a:rPr>
              <a:t>Juniper Networks Confidential</a:t>
            </a:r>
            <a:endParaRPr lang="en-US" sz="1100" kern="1200" dirty="0">
              <a:solidFill>
                <a:srgbClr val="344A58">
                  <a:alpha val="50000"/>
                </a:srgbClr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377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stytest8.png"/>
          <p:cNvPicPr>
            <a:picLocks noChangeAspect="1"/>
          </p:cNvPicPr>
          <p:nvPr userDrawn="1"/>
        </p:nvPicPr>
        <p:blipFill rotWithShape="1">
          <a:blip r:embed="rId2" cstate="screen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53" t="16137"/>
          <a:stretch/>
        </p:blipFill>
        <p:spPr>
          <a:xfrm>
            <a:off x="3" y="0"/>
            <a:ext cx="14630399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3" y="4629915"/>
            <a:ext cx="9052311" cy="1634491"/>
          </a:xfrm>
          <a:prstGeom prst="rect">
            <a:avLst/>
          </a:prstGeom>
        </p:spPr>
        <p:txBody>
          <a:bodyPr lIns="91425" tIns="45713" rIns="91425" bIns="45713" anchor="t"/>
          <a:lstStyle>
            <a:lvl1pPr algn="l">
              <a:lnSpc>
                <a:spcPct val="95000"/>
              </a:lnSpc>
              <a:spcBef>
                <a:spcPts val="400"/>
              </a:spcBef>
              <a:defRPr sz="5800" b="0" cap="none" spc="-61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 descr="responsive_pallete.png"/>
          <p:cNvPicPr preferRelativeResize="0"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4956" y="4452512"/>
            <a:ext cx="8800012" cy="9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5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ue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lower_blu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43045" y="5243938"/>
            <a:ext cx="3184346" cy="29942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051920"/>
            <a:ext cx="13167362" cy="5431156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baseline="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 baseline="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baseline="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2306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Color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flower_blue.png"/>
          <p:cNvPicPr preferRelativeResize="0"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17447" y="5222008"/>
            <a:ext cx="3219992" cy="30061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720843" y="2051920"/>
            <a:ext cx="13167362" cy="5431156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</p:spTree>
    <p:extLst>
      <p:ext uri="{BB962C8B-B14F-4D97-AF65-F5344CB8AC3E}">
        <p14:creationId xmlns:p14="http://schemas.microsoft.com/office/powerpoint/2010/main" val="97033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head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628298"/>
            <a:ext cx="13167362" cy="4882891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 baseline="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438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head, and Content_Blue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lower_blu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43045" y="5243938"/>
            <a:ext cx="3184346" cy="29942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628298"/>
            <a:ext cx="13167362" cy="4882891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0766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ontent_Color Bu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lower_blue.png"/>
          <p:cNvPicPr preferRelativeResize="0"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17447" y="5222008"/>
            <a:ext cx="3219992" cy="30061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2628298"/>
            <a:ext cx="13167362" cy="4882891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lnSpc>
                <a:spcPct val="95000"/>
              </a:lnSpc>
              <a:spcBef>
                <a:spcPts val="900"/>
              </a:spcBef>
              <a:buClr>
                <a:schemeClr val="tx1"/>
              </a:buClr>
              <a:defRPr sz="3200">
                <a:solidFill>
                  <a:schemeClr val="accent2"/>
                </a:solidFill>
              </a:defRPr>
            </a:lvl1pPr>
            <a:lvl2pPr marL="891485" indent="-342878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solidFill>
                  <a:schemeClr val="accent2"/>
                </a:solidFill>
              </a:defRPr>
            </a:lvl2pPr>
            <a:lvl3pPr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defRPr sz="2400">
                <a:solidFill>
                  <a:schemeClr val="accent2"/>
                </a:solidFill>
              </a:defRPr>
            </a:lvl3pPr>
            <a:lvl4pPr marL="1920117" indent="-274304">
              <a:lnSpc>
                <a:spcPct val="95000"/>
              </a:lnSpc>
              <a:spcBef>
                <a:spcPts val="4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accent2"/>
                </a:solidFill>
              </a:defRPr>
            </a:lvl4pPr>
            <a:lvl5pPr>
              <a:defRPr>
                <a:solidFill>
                  <a:srgbClr val="29292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</p:spTree>
    <p:extLst>
      <p:ext uri="{BB962C8B-B14F-4D97-AF65-F5344CB8AC3E}">
        <p14:creationId xmlns:p14="http://schemas.microsoft.com/office/powerpoint/2010/main" val="43658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1033194"/>
            <a:ext cx="13167362" cy="590932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lnSpc>
                <a:spcPct val="90000"/>
              </a:lnSpc>
              <a:spcBef>
                <a:spcPts val="400"/>
              </a:spcBef>
              <a:defRPr lang="en-US" sz="4800" b="0" spc="-61" baseline="0">
                <a:solidFill>
                  <a:schemeClr val="tx1"/>
                </a:solidFill>
                <a:ea typeface="+mn-ea"/>
              </a:defRPr>
            </a:lvl1pPr>
          </a:lstStyle>
          <a:p>
            <a:pPr marL="0" lvl="0" defTabSz="1096992">
              <a:lnSpc>
                <a:spcPct val="80000"/>
              </a:lnSpc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88802" y="1716143"/>
            <a:ext cx="13167550" cy="592454"/>
          </a:xfrm>
          <a:prstGeom prst="rect">
            <a:avLst/>
          </a:prstGeom>
        </p:spPr>
        <p:txBody>
          <a:bodyPr lIns="109887" tIns="54942" rIns="109887" bIns="54942"/>
          <a:lstStyle>
            <a:lvl1pPr marL="0" indent="0">
              <a:lnSpc>
                <a:spcPct val="95000"/>
              </a:lnSpc>
              <a:spcBef>
                <a:spcPts val="400"/>
              </a:spcBef>
              <a:buNone/>
              <a:defRPr sz="3200" cap="none" spc="-61" baseline="0">
                <a:solidFill>
                  <a:schemeClr val="accent2"/>
                </a:solidFill>
              </a:defRPr>
            </a:lvl1pPr>
            <a:lvl2pPr marL="548606" indent="0">
              <a:buNone/>
              <a:defRPr sz="3400">
                <a:solidFill>
                  <a:schemeClr val="tx1"/>
                </a:solidFill>
              </a:defRPr>
            </a:lvl2pPr>
            <a:lvl3pPr marL="1097211" indent="0">
              <a:buNone/>
              <a:defRPr sz="2400">
                <a:solidFill>
                  <a:schemeClr val="tx1"/>
                </a:solidFill>
              </a:defRPr>
            </a:lvl3pPr>
            <a:lvl4pPr marL="1645813" indent="0">
              <a:buNone/>
              <a:defRPr sz="2300">
                <a:solidFill>
                  <a:schemeClr val="tx1"/>
                </a:solidFill>
              </a:defRPr>
            </a:lvl4pPr>
            <a:lvl5pPr marL="2194418" indent="0">
              <a:buNone/>
              <a:defRPr sz="23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482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68589107-detail-of-modern-architecture-and-empty-gettyimages copy.jpg"/>
          <p:cNvPicPr>
            <a:picLocks noChangeAspect="1"/>
          </p:cNvPicPr>
          <p:nvPr/>
        </p:nvPicPr>
        <p:blipFill rotWithShape="1">
          <a:blip r:embed="rId29">
            <a:alphaModFix amt="5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4" b="24289"/>
          <a:stretch/>
        </p:blipFill>
        <p:spPr>
          <a:xfrm>
            <a:off x="-23504" y="-1"/>
            <a:ext cx="14653904" cy="82296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-1"/>
            <a:ext cx="14630400" cy="82296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887" tIns="54942" rIns="109887" bIns="54942"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1683224" y="7873007"/>
            <a:ext cx="2754250" cy="261596"/>
          </a:xfrm>
          <a:prstGeom prst="rect">
            <a:avLst/>
          </a:prstGeom>
          <a:noFill/>
        </p:spPr>
        <p:txBody>
          <a:bodyPr wrap="none" lIns="91425" tIns="45713" rIns="91425" bIns="45713" rtlCol="0" anchor="b" anchorCtr="0">
            <a:spAutoFit/>
          </a:bodyPr>
          <a:lstStyle>
            <a:defPPr>
              <a:defRPr lang="en-US"/>
            </a:defPPr>
            <a:lvl1pPr algn="r">
              <a:defRPr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Copyright © 2014 Juniper Networks, Inc. </a:t>
            </a:r>
          </a:p>
        </p:txBody>
      </p:sp>
      <p:sp>
        <p:nvSpPr>
          <p:cNvPr id="11" name="Rectangle 26"/>
          <p:cNvSpPr>
            <a:spLocks noChangeArrowheads="1"/>
          </p:cNvSpPr>
          <p:nvPr userDrawn="1"/>
        </p:nvSpPr>
        <p:spPr bwMode="black">
          <a:xfrm>
            <a:off x="184797" y="7886143"/>
            <a:ext cx="356157" cy="261596"/>
          </a:xfrm>
          <a:prstGeom prst="rect">
            <a:avLst/>
          </a:prstGeom>
          <a:noFill/>
          <a:extLst/>
        </p:spPr>
        <p:txBody>
          <a:bodyPr wrap="none" lIns="91425" tIns="45713" rIns="91425" bIns="45713" rtlCol="0" anchor="b" anchorCtr="0">
            <a:spAutoFit/>
          </a:bodyPr>
          <a:lstStyle/>
          <a:p>
            <a:pPr lvl="0"/>
            <a:fld id="{5266C0E3-FCB2-4D10-9980-6DFC0D8FABCB}" type="slidenum">
              <a:rPr lang="en-US" sz="1100">
                <a:solidFill>
                  <a:srgbClr val="344A58">
                    <a:alpha val="50000"/>
                  </a:srgbClr>
                </a:solidFill>
                <a:latin typeface="Arial"/>
                <a:cs typeface="Arial"/>
              </a:rPr>
              <a:pPr lvl="0"/>
              <a:t>‹#›</a:t>
            </a:fld>
            <a:endParaRPr lang="en-US" sz="1100">
              <a:solidFill>
                <a:srgbClr val="344A58">
                  <a:alpha val="50000"/>
                </a:srgb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156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833" r:id="rId4"/>
    <p:sldLayoutId id="2147483838" r:id="rId5"/>
    <p:sldLayoutId id="2147483825" r:id="rId6"/>
    <p:sldLayoutId id="2147483834" r:id="rId7"/>
    <p:sldLayoutId id="2147483839" r:id="rId8"/>
    <p:sldLayoutId id="2147483832" r:id="rId9"/>
    <p:sldLayoutId id="2147483835" r:id="rId10"/>
    <p:sldLayoutId id="2147483840" r:id="rId11"/>
    <p:sldLayoutId id="2147483826" r:id="rId12"/>
    <p:sldLayoutId id="2147483836" r:id="rId13"/>
    <p:sldLayoutId id="2147483841" r:id="rId14"/>
    <p:sldLayoutId id="2147483837" r:id="rId15"/>
    <p:sldLayoutId id="2147483843" r:id="rId16"/>
    <p:sldLayoutId id="2147483653" r:id="rId17"/>
    <p:sldLayoutId id="2147483844" r:id="rId18"/>
    <p:sldLayoutId id="2147483846" r:id="rId19"/>
    <p:sldLayoutId id="2147483827" r:id="rId20"/>
    <p:sldLayoutId id="2147483828" r:id="rId21"/>
    <p:sldLayoutId id="2147483850" r:id="rId22"/>
    <p:sldLayoutId id="2147483655" r:id="rId23"/>
    <p:sldLayoutId id="2147483851" r:id="rId24"/>
    <p:sldLayoutId id="2147483852" r:id="rId25"/>
    <p:sldLayoutId id="2147483853" r:id="rId26"/>
    <p:sldLayoutId id="2147483854" r:id="rId2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548606" rtl="0" eaLnBrk="1" latinLnBrk="0" hangingPunct="1">
        <a:spcBef>
          <a:spcPct val="0"/>
        </a:spcBef>
        <a:buNone/>
        <a:defRPr sz="4000" b="1" i="0" kern="1200">
          <a:solidFill>
            <a:schemeClr val="accent6"/>
          </a:solidFill>
          <a:latin typeface="Arial"/>
          <a:ea typeface="+mj-ea"/>
          <a:cs typeface="Arial"/>
        </a:defRPr>
      </a:lvl1pPr>
    </p:titleStyle>
    <p:bodyStyle>
      <a:lvl1pPr marL="411455" indent="-411455" algn="l" defTabSz="548606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>
              <a:lumMod val="50000"/>
            </a:schemeClr>
          </a:solidFill>
          <a:latin typeface="Arial"/>
          <a:ea typeface="+mn-ea"/>
          <a:cs typeface="Arial"/>
        </a:defRPr>
      </a:lvl1pPr>
      <a:lvl2pPr marL="891485" indent="-342878" algn="l" defTabSz="548606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>
              <a:lumMod val="50000"/>
            </a:schemeClr>
          </a:solidFill>
          <a:latin typeface="Arial"/>
          <a:ea typeface="+mn-ea"/>
          <a:cs typeface="Arial"/>
        </a:defRPr>
      </a:lvl2pPr>
      <a:lvl3pPr marL="1371515" indent="-274304" algn="l" defTabSz="548606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>
              <a:lumMod val="50000"/>
            </a:schemeClr>
          </a:solidFill>
          <a:latin typeface="Arial"/>
          <a:ea typeface="+mn-ea"/>
          <a:cs typeface="Arial"/>
        </a:defRPr>
      </a:lvl3pPr>
      <a:lvl4pPr marL="1920117" indent="-274304" algn="l" defTabSz="548606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>
              <a:lumMod val="50000"/>
            </a:schemeClr>
          </a:solidFill>
          <a:latin typeface="Arial"/>
          <a:ea typeface="+mn-ea"/>
          <a:cs typeface="Arial"/>
        </a:defRPr>
      </a:lvl4pPr>
      <a:lvl5pPr marL="2468722" indent="-274304" algn="l" defTabSz="548606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>
              <a:lumMod val="50000"/>
            </a:schemeClr>
          </a:solidFill>
          <a:latin typeface="Arial"/>
          <a:ea typeface="+mn-ea"/>
          <a:cs typeface="Arial"/>
        </a:defRPr>
      </a:lvl5pPr>
      <a:lvl6pPr marL="3017328" indent="-274304" algn="l" defTabSz="54860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5935" indent="-274304" algn="l" defTabSz="54860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542" indent="-274304" algn="l" defTabSz="54860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146" indent="-274304" algn="l" defTabSz="54860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06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11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17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422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025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633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236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842" algn="l" defTabSz="54860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424" y="964543"/>
            <a:ext cx="12041561" cy="2573012"/>
          </a:xfrm>
        </p:spPr>
        <p:txBody>
          <a:bodyPr/>
          <a:lstStyle/>
          <a:p>
            <a:pPr algn="ctr"/>
            <a:r>
              <a:rPr lang="en-US" sz="6600" dirty="0" smtClean="0"/>
              <a:t>MPLS ICMP For BIER Payload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4400" dirty="0" smtClean="0"/>
              <a:t>draft-zzhang-mpls-icmp-bier-00</a:t>
            </a:r>
            <a:endParaRPr lang="en-US" sz="440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1"/>
          </p:nvPr>
        </p:nvSpPr>
        <p:spPr>
          <a:xfrm>
            <a:off x="2971225" y="4754879"/>
            <a:ext cx="8034064" cy="1439584"/>
          </a:xfrm>
        </p:spPr>
        <p:txBody>
          <a:bodyPr/>
          <a:lstStyle/>
          <a:p>
            <a:pPr algn="ctr"/>
            <a:r>
              <a:rPr lang="en-US" dirty="0" smtClean="0"/>
              <a:t>Jeffrey Zhang, Juniper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IETF 93, Prague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442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913" y="500728"/>
            <a:ext cx="13167362" cy="664797"/>
          </a:xfrm>
        </p:spPr>
        <p:txBody>
          <a:bodyPr/>
          <a:lstStyle/>
          <a:p>
            <a:r>
              <a:rPr lang="en-US" dirty="0" smtClean="0"/>
              <a:t>BIER 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913" y="1455280"/>
            <a:ext cx="13167362" cy="3831615"/>
          </a:xfrm>
        </p:spPr>
        <p:txBody>
          <a:bodyPr/>
          <a:lstStyle/>
          <a:p>
            <a:r>
              <a:rPr lang="en-US" sz="2800" dirty="0" smtClean="0"/>
              <a:t>Based on same TTL expiration principles that IP </a:t>
            </a:r>
            <a:r>
              <a:rPr lang="en-US" sz="2800" dirty="0" err="1" smtClean="0"/>
              <a:t>traceroute</a:t>
            </a:r>
            <a:r>
              <a:rPr lang="en-US" sz="2800" dirty="0" smtClean="0"/>
              <a:t> </a:t>
            </a:r>
            <a:r>
              <a:rPr lang="en-US" sz="2800" dirty="0" smtClean="0"/>
              <a:t>uses</a:t>
            </a:r>
          </a:p>
          <a:p>
            <a:pPr lvl="1"/>
            <a:r>
              <a:rPr lang="en-US" sz="2400" dirty="0" smtClean="0"/>
              <a:t>Part of draft-</a:t>
            </a:r>
            <a:r>
              <a:rPr lang="en-US" sz="2400" dirty="0" err="1" smtClean="0"/>
              <a:t>kumarzheng</a:t>
            </a:r>
            <a:r>
              <a:rPr lang="en-US" sz="2400" dirty="0" smtClean="0"/>
              <a:t>-bier-ping</a:t>
            </a:r>
            <a:endParaRPr lang="en-US" sz="2400" dirty="0" smtClean="0"/>
          </a:p>
          <a:p>
            <a:pPr lvl="1"/>
            <a:r>
              <a:rPr lang="en-US" sz="2400" dirty="0" smtClean="0"/>
              <a:t>A BFR experiencing TTL expiration for a BIER OAM packet sends a response back to the BFIR with some specific BIER information collected by the BFR</a:t>
            </a:r>
          </a:p>
          <a:p>
            <a:r>
              <a:rPr lang="en-US" sz="2800" dirty="0" smtClean="0"/>
              <a:t>A BIER packet </a:t>
            </a:r>
            <a:r>
              <a:rPr lang="en-US" sz="2800" dirty="0" smtClean="0"/>
              <a:t>may</a:t>
            </a:r>
            <a:r>
              <a:rPr lang="en-US" sz="2800" dirty="0" smtClean="0"/>
              <a:t> </a:t>
            </a:r>
            <a:r>
              <a:rPr lang="en-US" sz="2800" dirty="0" smtClean="0"/>
              <a:t>be </a:t>
            </a:r>
            <a:r>
              <a:rPr lang="en-US" sz="2800" dirty="0" smtClean="0"/>
              <a:t>sent through</a:t>
            </a:r>
            <a:r>
              <a:rPr lang="en-US" sz="2800" dirty="0" smtClean="0"/>
              <a:t> </a:t>
            </a:r>
            <a:r>
              <a:rPr lang="en-US" sz="2800" dirty="0" smtClean="0"/>
              <a:t>a </a:t>
            </a:r>
            <a:r>
              <a:rPr lang="en-US" sz="2800" dirty="0" smtClean="0"/>
              <a:t>tunnel</a:t>
            </a:r>
            <a:r>
              <a:rPr lang="en-US" sz="2800" dirty="0" smtClean="0"/>
              <a:t>, </a:t>
            </a:r>
            <a:r>
              <a:rPr lang="en-US" sz="2800" dirty="0" smtClean="0"/>
              <a:t>which </a:t>
            </a:r>
            <a:r>
              <a:rPr lang="en-US" sz="2800" dirty="0" smtClean="0"/>
              <a:t>may use </a:t>
            </a:r>
            <a:r>
              <a:rPr lang="en-US" sz="2800" dirty="0" smtClean="0"/>
              <a:t>uniform model for TTL </a:t>
            </a:r>
            <a:r>
              <a:rPr lang="en-US" sz="2800" dirty="0" smtClean="0"/>
              <a:t>processing</a:t>
            </a:r>
          </a:p>
          <a:p>
            <a:pPr lvl="1"/>
            <a:r>
              <a:rPr lang="en-US" sz="2400" dirty="0" smtClean="0"/>
              <a:t>Tunnel ingress copies</a:t>
            </a:r>
            <a:r>
              <a:rPr lang="en-US" sz="2400" dirty="0" smtClean="0"/>
              <a:t> payload’s TTL to transport label, which is decreased </a:t>
            </a:r>
            <a:r>
              <a:rPr lang="en-US" sz="2400" dirty="0" smtClean="0"/>
              <a:t>at each </a:t>
            </a:r>
            <a:r>
              <a:rPr lang="en-US" sz="2400" dirty="0" smtClean="0"/>
              <a:t>hop</a:t>
            </a:r>
            <a:endParaRPr lang="en-US" sz="2400" dirty="0" smtClean="0"/>
          </a:p>
          <a:p>
            <a:pPr lvl="1"/>
            <a:r>
              <a:rPr lang="en-US" sz="2400" dirty="0" smtClean="0"/>
              <a:t>A transit LSR, which </a:t>
            </a:r>
            <a:r>
              <a:rPr lang="en-US" sz="2400" dirty="0" smtClean="0"/>
              <a:t>may</a:t>
            </a:r>
            <a:r>
              <a:rPr lang="en-US" sz="2400" dirty="0" smtClean="0"/>
              <a:t> </a:t>
            </a:r>
            <a:r>
              <a:rPr lang="en-US" sz="2400" dirty="0" smtClean="0"/>
              <a:t>not support BIER, could experience TTL expiration for a BIER OAM packet and silently drop the </a:t>
            </a:r>
            <a:r>
              <a:rPr lang="en-US" sz="2400" dirty="0" smtClean="0"/>
              <a:t>packet</a:t>
            </a: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232618" y="5601585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0073" y="5601585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56273" y="5576651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03728" y="5576650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6079" y="5601583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2032" y="5795680"/>
            <a:ext cx="792690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BFIR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21151" y="5795680"/>
            <a:ext cx="879252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BFR1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64335" y="5755933"/>
            <a:ext cx="912915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50267" y="5601583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15204" y="5754129"/>
            <a:ext cx="879252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BFR2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9533" y="5795679"/>
            <a:ext cx="1182219" cy="2953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 smtClean="0">
                <a:solidFill>
                  <a:schemeClr val="accent2"/>
                </a:solidFill>
                <a:latin typeface="Arial"/>
                <a:cs typeface="Arial"/>
              </a:rPr>
              <a:t>Non-BFR1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50267" y="5795680"/>
            <a:ext cx="1182219" cy="2953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 smtClean="0">
                <a:solidFill>
                  <a:schemeClr val="accent2"/>
                </a:solidFill>
                <a:latin typeface="Arial"/>
                <a:cs typeface="Arial"/>
              </a:rPr>
              <a:t>Non-BFR2</a:t>
            </a:r>
          </a:p>
        </p:txBody>
      </p:sp>
      <p:sp>
        <p:nvSpPr>
          <p:cNvPr id="16" name="Freeform 15"/>
          <p:cNvSpPr/>
          <p:nvPr/>
        </p:nvSpPr>
        <p:spPr>
          <a:xfrm>
            <a:off x="3740727" y="6302635"/>
            <a:ext cx="5902037" cy="580625"/>
          </a:xfrm>
          <a:custGeom>
            <a:avLst/>
            <a:gdLst>
              <a:gd name="connsiteX0" fmla="*/ 0 w 6647070"/>
              <a:gd name="connsiteY0" fmla="*/ 16625 h 580625"/>
              <a:gd name="connsiteX1" fmla="*/ 997528 w 6647070"/>
              <a:gd name="connsiteY1" fmla="*/ 532014 h 580625"/>
              <a:gd name="connsiteX2" fmla="*/ 5802284 w 6647070"/>
              <a:gd name="connsiteY2" fmla="*/ 498764 h 580625"/>
              <a:gd name="connsiteX3" fmla="*/ 6616931 w 6647070"/>
              <a:gd name="connsiteY3" fmla="*/ 0 h 58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47070" h="580625">
                <a:moveTo>
                  <a:pt x="0" y="16625"/>
                </a:moveTo>
                <a:cubicBezTo>
                  <a:pt x="15240" y="234141"/>
                  <a:pt x="30481" y="451658"/>
                  <a:pt x="997528" y="532014"/>
                </a:cubicBezTo>
                <a:cubicBezTo>
                  <a:pt x="1964575" y="612370"/>
                  <a:pt x="4865717" y="587433"/>
                  <a:pt x="5802284" y="498764"/>
                </a:cubicBezTo>
                <a:cubicBezTo>
                  <a:pt x="6738851" y="410095"/>
                  <a:pt x="6677891" y="205047"/>
                  <a:pt x="6616931" y="0"/>
                </a:cubicBez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364172" y="6493949"/>
            <a:ext cx="791087" cy="3230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Arial"/>
                <a:cs typeface="Arial"/>
              </a:rPr>
              <a:t>tunnel</a:t>
            </a:r>
            <a:endParaRPr lang="en-US" sz="20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734283" y="6910975"/>
            <a:ext cx="8748" cy="582887"/>
          </a:xfrm>
          <a:prstGeom prst="straightConnector1">
            <a:avLst/>
          </a:prstGeom>
          <a:ln>
            <a:solidFill>
              <a:schemeClr val="accent2"/>
            </a:solidFill>
            <a:prstDash val="sysDash"/>
            <a:miter lim="800000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16038" y="7210315"/>
            <a:ext cx="3391286" cy="3230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Arial"/>
                <a:cs typeface="Arial"/>
              </a:rPr>
              <a:t>TTL Expiration on Non-BFR1</a:t>
            </a:r>
          </a:p>
        </p:txBody>
      </p:sp>
      <p:cxnSp>
        <p:nvCxnSpPr>
          <p:cNvPr id="21" name="Straight Arrow Connector 20"/>
          <p:cNvCxnSpPr>
            <a:stCxn id="4" idx="3"/>
            <a:endCxn id="5" idx="1"/>
          </p:cNvCxnSpPr>
          <p:nvPr/>
        </p:nvCxnSpPr>
        <p:spPr>
          <a:xfrm>
            <a:off x="2346523" y="5950720"/>
            <a:ext cx="1033550" cy="0"/>
          </a:xfrm>
          <a:prstGeom prst="straightConnector1">
            <a:avLst/>
          </a:prstGeom>
          <a:ln w="9525">
            <a:solidFill>
              <a:schemeClr val="accent2"/>
            </a:solidFill>
            <a:miter lim="800000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3"/>
            <a:endCxn id="7" idx="1"/>
          </p:cNvCxnSpPr>
          <p:nvPr/>
        </p:nvCxnSpPr>
        <p:spPr>
          <a:xfrm flipV="1">
            <a:off x="10170178" y="5925785"/>
            <a:ext cx="1033550" cy="1"/>
          </a:xfrm>
          <a:prstGeom prst="straightConnector1">
            <a:avLst/>
          </a:prstGeom>
          <a:ln w="9525">
            <a:solidFill>
              <a:schemeClr val="accent2"/>
            </a:solidFill>
            <a:miter lim="800000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6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 animBg="1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378416"/>
            <a:ext cx="13167362" cy="664797"/>
          </a:xfrm>
        </p:spPr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3608813"/>
            <a:ext cx="13231442" cy="4350503"/>
          </a:xfrm>
        </p:spPr>
        <p:txBody>
          <a:bodyPr/>
          <a:lstStyle/>
          <a:p>
            <a:r>
              <a:rPr lang="en-US" dirty="0" smtClean="0"/>
              <a:t>An LSR</a:t>
            </a:r>
            <a:r>
              <a:rPr lang="en-US" dirty="0" smtClean="0"/>
              <a:t> generates </a:t>
            </a:r>
            <a:r>
              <a:rPr lang="en-US" dirty="0" smtClean="0"/>
              <a:t>an ICMP message </a:t>
            </a:r>
            <a:r>
              <a:rPr lang="en-US" dirty="0" smtClean="0"/>
              <a:t>for TTL-expired BIER packets and </a:t>
            </a:r>
            <a:r>
              <a:rPr lang="en-US" dirty="0" smtClean="0"/>
              <a:t>label switch </a:t>
            </a:r>
            <a:r>
              <a:rPr lang="en-US" dirty="0" smtClean="0"/>
              <a:t>it</a:t>
            </a:r>
            <a:endParaRPr lang="en-US" dirty="0" smtClean="0"/>
          </a:p>
          <a:p>
            <a:pPr lvl="1"/>
            <a:r>
              <a:rPr lang="en-US" dirty="0" smtClean="0"/>
              <a:t>If the first 4-bit nibble is </a:t>
            </a:r>
            <a:r>
              <a:rPr lang="en-US" dirty="0" smtClean="0"/>
              <a:t>0101 (BIER packet)</a:t>
            </a:r>
            <a:endParaRPr lang="en-US" dirty="0" smtClean="0"/>
          </a:p>
          <a:p>
            <a:pPr lvl="1"/>
            <a:r>
              <a:rPr lang="en-US" dirty="0" smtClean="0"/>
              <a:t>Use the original label stack </a:t>
            </a:r>
            <a:r>
              <a:rPr lang="en-US" b="1" i="1" u="sng" dirty="0" smtClean="0"/>
              <a:t>minus</a:t>
            </a:r>
            <a:r>
              <a:rPr lang="en-US" dirty="0" smtClean="0"/>
              <a:t> the inner most label (BIER </a:t>
            </a:r>
            <a:r>
              <a:rPr lang="en-US" dirty="0" smtClean="0"/>
              <a:t>label)</a:t>
            </a:r>
          </a:p>
          <a:p>
            <a:pPr lvl="2"/>
            <a:r>
              <a:rPr lang="en-US" dirty="0" smtClean="0"/>
              <a:t>That should get the ICMP message to the BFR that originated the BIER label</a:t>
            </a:r>
            <a:endParaRPr lang="en-US" dirty="0" smtClean="0"/>
          </a:p>
          <a:p>
            <a:pPr lvl="1"/>
            <a:r>
              <a:rPr lang="en-US" dirty="0" smtClean="0"/>
              <a:t>Addressed to local host 127.0.0.1 or ::</a:t>
            </a:r>
            <a:r>
              <a:rPr lang="en-US" dirty="0" smtClean="0"/>
              <a:t>1</a:t>
            </a:r>
          </a:p>
          <a:p>
            <a:pPr lvl="2"/>
            <a:r>
              <a:rPr lang="en-US" dirty="0" smtClean="0"/>
              <a:t>The receiving BFR collect relevant BIER information and tunnel hop information, and send OAM response to BFIR</a:t>
            </a:r>
          </a:p>
          <a:p>
            <a:pPr lvl="3"/>
            <a:r>
              <a:rPr lang="en-US" dirty="0" smtClean="0"/>
              <a:t>This is BIER OAM functionality to be specified separately</a:t>
            </a:r>
            <a:r>
              <a:rPr lang="en-US" dirty="0" smtClean="0"/>
              <a:t>, e.g. </a:t>
            </a:r>
            <a:r>
              <a:rPr lang="en-US" dirty="0"/>
              <a:t>in draft-</a:t>
            </a:r>
            <a:r>
              <a:rPr lang="en-US" dirty="0" err="1"/>
              <a:t>kumarzheng</a:t>
            </a:r>
            <a:r>
              <a:rPr lang="en-US" dirty="0"/>
              <a:t>-bier-ping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368791" y="1776143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16246" y="1776143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92446" y="1751209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34159" y="1731818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22252" y="1776141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8205" y="1970238"/>
            <a:ext cx="792690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BFIR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324" y="1970238"/>
            <a:ext cx="879252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BFR1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94766" y="1911101"/>
            <a:ext cx="912915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86440" y="1776141"/>
            <a:ext cx="1113905" cy="69826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 sz="140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51377" y="1928687"/>
            <a:ext cx="879252" cy="378486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Arial"/>
                <a:cs typeface="Arial"/>
              </a:rPr>
              <a:t>BFR2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5706" y="1970237"/>
            <a:ext cx="1182219" cy="2953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 smtClean="0">
                <a:solidFill>
                  <a:schemeClr val="accent2"/>
                </a:solidFill>
                <a:latin typeface="Arial"/>
                <a:cs typeface="Arial"/>
              </a:rPr>
              <a:t>Non-BFR1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86440" y="1970238"/>
            <a:ext cx="1182219" cy="2953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 smtClean="0">
                <a:solidFill>
                  <a:schemeClr val="accent2"/>
                </a:solidFill>
                <a:latin typeface="Arial"/>
                <a:cs typeface="Arial"/>
              </a:rPr>
              <a:t>Non-BFR2</a:t>
            </a:r>
          </a:p>
        </p:txBody>
      </p:sp>
      <p:sp>
        <p:nvSpPr>
          <p:cNvPr id="20" name="Freeform 19"/>
          <p:cNvSpPr/>
          <p:nvPr/>
        </p:nvSpPr>
        <p:spPr>
          <a:xfrm>
            <a:off x="3790603" y="2528315"/>
            <a:ext cx="5902037" cy="290411"/>
          </a:xfrm>
          <a:custGeom>
            <a:avLst/>
            <a:gdLst>
              <a:gd name="connsiteX0" fmla="*/ 0 w 6647070"/>
              <a:gd name="connsiteY0" fmla="*/ 16625 h 580625"/>
              <a:gd name="connsiteX1" fmla="*/ 997528 w 6647070"/>
              <a:gd name="connsiteY1" fmla="*/ 532014 h 580625"/>
              <a:gd name="connsiteX2" fmla="*/ 5802284 w 6647070"/>
              <a:gd name="connsiteY2" fmla="*/ 498764 h 580625"/>
              <a:gd name="connsiteX3" fmla="*/ 6616931 w 6647070"/>
              <a:gd name="connsiteY3" fmla="*/ 0 h 58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47070" h="580625">
                <a:moveTo>
                  <a:pt x="0" y="16625"/>
                </a:moveTo>
                <a:cubicBezTo>
                  <a:pt x="15240" y="234141"/>
                  <a:pt x="30481" y="451658"/>
                  <a:pt x="997528" y="532014"/>
                </a:cubicBezTo>
                <a:cubicBezTo>
                  <a:pt x="1964575" y="612370"/>
                  <a:pt x="4865717" y="587433"/>
                  <a:pt x="5802284" y="498764"/>
                </a:cubicBezTo>
                <a:cubicBezTo>
                  <a:pt x="6738851" y="410095"/>
                  <a:pt x="6677891" y="205047"/>
                  <a:pt x="6616931" y="0"/>
                </a:cubicBez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45489" y="2815724"/>
            <a:ext cx="791087" cy="3230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Arial"/>
                <a:cs typeface="Arial"/>
              </a:rPr>
              <a:t>tunnel</a:t>
            </a:r>
            <a:endParaRPr lang="en-US" sz="20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808866" y="2967125"/>
            <a:ext cx="0" cy="372298"/>
          </a:xfrm>
          <a:prstGeom prst="straightConnector1">
            <a:avLst/>
          </a:prstGeom>
          <a:ln>
            <a:solidFill>
              <a:schemeClr val="accent2"/>
            </a:solidFill>
            <a:prstDash val="sysDash"/>
            <a:miter lim="800000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987561" y="3058630"/>
            <a:ext cx="7522288" cy="3230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Arial"/>
                <a:cs typeface="Arial"/>
              </a:rPr>
              <a:t>1: ICMP message generated; switched to and consumed by BFR2</a:t>
            </a:r>
            <a:endParaRPr lang="en-US" sz="20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845425" y="1065942"/>
            <a:ext cx="7847215" cy="646480"/>
          </a:xfrm>
          <a:custGeom>
            <a:avLst/>
            <a:gdLst>
              <a:gd name="connsiteX0" fmla="*/ 1917284 w 1917284"/>
              <a:gd name="connsiteY0" fmla="*/ 191364 h 257866"/>
              <a:gd name="connsiteX1" fmla="*/ 1551524 w 1917284"/>
              <a:gd name="connsiteY1" fmla="*/ 25109 h 257866"/>
              <a:gd name="connsiteX2" fmla="*/ 238113 w 1917284"/>
              <a:gd name="connsiteY2" fmla="*/ 25109 h 257866"/>
              <a:gd name="connsiteX3" fmla="*/ 5357 w 1917284"/>
              <a:gd name="connsiteY3" fmla="*/ 257866 h 25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7284" h="257866">
                <a:moveTo>
                  <a:pt x="1917284" y="191364"/>
                </a:moveTo>
                <a:cubicBezTo>
                  <a:pt x="1874335" y="122091"/>
                  <a:pt x="1831386" y="52818"/>
                  <a:pt x="1551524" y="25109"/>
                </a:cubicBezTo>
                <a:cubicBezTo>
                  <a:pt x="1271662" y="-2600"/>
                  <a:pt x="495807" y="-13684"/>
                  <a:pt x="238113" y="25109"/>
                </a:cubicBezTo>
                <a:cubicBezTo>
                  <a:pt x="-19581" y="63902"/>
                  <a:pt x="-7112" y="160884"/>
                  <a:pt x="5357" y="257866"/>
                </a:cubicBezTo>
              </a:path>
            </a:pathLst>
          </a:cu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004646" y="1070928"/>
            <a:ext cx="7965831" cy="529271"/>
          </a:xfrm>
          <a:custGeom>
            <a:avLst/>
            <a:gdLst>
              <a:gd name="connsiteX0" fmla="*/ 3615075 w 3670854"/>
              <a:gd name="connsiteY0" fmla="*/ 119815 h 137400"/>
              <a:gd name="connsiteX1" fmla="*/ 3245798 w 3670854"/>
              <a:gd name="connsiteY1" fmla="*/ 14308 h 137400"/>
              <a:gd name="connsiteX2" fmla="*/ 467429 w 3670854"/>
              <a:gd name="connsiteY2" fmla="*/ 14308 h 137400"/>
              <a:gd name="connsiteX3" fmla="*/ 27814 w 3670854"/>
              <a:gd name="connsiteY3" fmla="*/ 137400 h 13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854" h="137400">
                <a:moveTo>
                  <a:pt x="3615075" y="119815"/>
                </a:moveTo>
                <a:cubicBezTo>
                  <a:pt x="3692740" y="75853"/>
                  <a:pt x="3770406" y="31892"/>
                  <a:pt x="3245798" y="14308"/>
                </a:cubicBezTo>
                <a:cubicBezTo>
                  <a:pt x="2721190" y="-3276"/>
                  <a:pt x="1003760" y="-6207"/>
                  <a:pt x="467429" y="14308"/>
                </a:cubicBezTo>
                <a:cubicBezTo>
                  <a:pt x="-68902" y="34823"/>
                  <a:pt x="-20544" y="86111"/>
                  <a:pt x="27814" y="137400"/>
                </a:cubicBez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  <a:prstDash val="lgDash"/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7413" y="1205007"/>
            <a:ext cx="4248765" cy="323087"/>
          </a:xfrm>
          <a:prstGeom prst="rect">
            <a:avLst/>
          </a:prstGeom>
          <a:ln>
            <a:noFill/>
          </a:ln>
        </p:spPr>
        <p:txBody>
          <a:bodyPr wrap="none" lIns="45643" tIns="22821" rIns="45643" bIns="22821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Arial"/>
                <a:cs typeface="Arial"/>
              </a:rPr>
              <a:t>2: BIER OAM response sent to BFIR</a:t>
            </a:r>
            <a:endParaRPr lang="en-US" sz="20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5663701" y="2449478"/>
            <a:ext cx="4306776" cy="455020"/>
          </a:xfrm>
          <a:custGeom>
            <a:avLst/>
            <a:gdLst>
              <a:gd name="connsiteX0" fmla="*/ 85201 w 2230523"/>
              <a:gd name="connsiteY0" fmla="*/ 0 h 246045"/>
              <a:gd name="connsiteX1" fmla="*/ 225877 w 2230523"/>
              <a:gd name="connsiteY1" fmla="*/ 211015 h 246045"/>
              <a:gd name="connsiteX2" fmla="*/ 2019508 w 2230523"/>
              <a:gd name="connsiteY2" fmla="*/ 228600 h 246045"/>
              <a:gd name="connsiteX3" fmla="*/ 2125016 w 2230523"/>
              <a:gd name="connsiteY3" fmla="*/ 35169 h 24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0523" h="246045">
                <a:moveTo>
                  <a:pt x="85201" y="0"/>
                </a:moveTo>
                <a:cubicBezTo>
                  <a:pt x="-5654" y="86457"/>
                  <a:pt x="-96508" y="172915"/>
                  <a:pt x="225877" y="211015"/>
                </a:cubicBezTo>
                <a:cubicBezTo>
                  <a:pt x="548262" y="249115"/>
                  <a:pt x="1702985" y="257908"/>
                  <a:pt x="2019508" y="228600"/>
                </a:cubicBezTo>
                <a:cubicBezTo>
                  <a:pt x="2336031" y="199292"/>
                  <a:pt x="2230523" y="117230"/>
                  <a:pt x="2125016" y="35169"/>
                </a:cubicBez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  <a:prstDash val="dash"/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3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3" grpId="0" animBg="1"/>
      <p:bldP spid="24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23" y="959329"/>
            <a:ext cx="13167362" cy="664797"/>
          </a:xfrm>
        </p:spPr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843" y="1881554"/>
            <a:ext cx="13167362" cy="5629635"/>
          </a:xfrm>
        </p:spPr>
        <p:txBody>
          <a:bodyPr/>
          <a:lstStyle/>
          <a:p>
            <a:r>
              <a:rPr lang="en-US" dirty="0" smtClean="0"/>
              <a:t>If BIER WG believes this is worth pursuing, progress the draft in MPLS and/or BIER 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25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niper 2014 Template">
  <a:themeElements>
    <a:clrScheme name="Juniper Colors 2014">
      <a:dk1>
        <a:srgbClr val="445E88"/>
      </a:dk1>
      <a:lt1>
        <a:srgbClr val="FFFFFF"/>
      </a:lt1>
      <a:dk2>
        <a:srgbClr val="A8B9C8"/>
      </a:dk2>
      <a:lt2>
        <a:srgbClr val="C8C8C8"/>
      </a:lt2>
      <a:accent1>
        <a:srgbClr val="3EBAF1"/>
      </a:accent1>
      <a:accent2>
        <a:srgbClr val="3C3C3C"/>
      </a:accent2>
      <a:accent3>
        <a:srgbClr val="E76252"/>
      </a:accent3>
      <a:accent4>
        <a:srgbClr val="68AE64"/>
      </a:accent4>
      <a:accent5>
        <a:srgbClr val="3095C2"/>
      </a:accent5>
      <a:accent6>
        <a:srgbClr val="00A3A5"/>
      </a:accent6>
      <a:hlink>
        <a:srgbClr val="0067AB"/>
      </a:hlink>
      <a:folHlink>
        <a:srgbClr val="64646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lIns="91425" tIns="45713" rIns="91425" bIns="45713" rtlCol="0" anchor="ctr"/>
      <a:lstStyle>
        <a:defPPr algn="ctr">
          <a:defRPr sz="1400">
            <a:latin typeface="Arial"/>
            <a:cs typeface="Arial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ln>
          <a:noFill/>
        </a:ln>
      </a:spPr>
      <a:bodyPr lIns="45643" tIns="22821" rIns="45643" bIns="22821"/>
      <a:lstStyle>
        <a:defPPr algn="l">
          <a:lnSpc>
            <a:spcPct val="90000"/>
          </a:lnSpc>
          <a:defRPr sz="1400" dirty="0" smtClean="0">
            <a:solidFill>
              <a:schemeClr val="accent2"/>
            </a:solidFill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ATEST_PP-420001 Template_DNP1.potx" id="{C975E7DE-76AB-4592-B4F3-286B9B62D84D}" vid="{DA7756F1-40CB-405D-9F51-3278B39E36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Juniper Presentation Template</Template>
  <TotalTime>6158</TotalTime>
  <Words>413</Words>
  <Application>Microsoft Office PowerPoint</Application>
  <PresentationFormat>Custom</PresentationFormat>
  <Paragraphs>71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Juniper 2014 Template</vt:lpstr>
      <vt:lpstr>MPLS ICMP For BIER Payload  draft-zzhang-mpls-icmp-bier-00</vt:lpstr>
      <vt:lpstr>BIER TRACEROUTE</vt:lpstr>
      <vt:lpstr>Proposal</vt:lpstr>
      <vt:lpstr>PLAN</vt:lpstr>
    </vt:vector>
  </TitlesOfParts>
  <Company>Juniper Networks, Inc.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Juniper PowerPoint Template</dc:title>
  <dc:creator>Jeffrey (Zhaohui) Zhang</dc:creator>
  <cp:keywords>PPT, PPT template, toolkit, PPT toolkit,  corporate template, corporate PPT template, PowerPoint template, Juniper PPT template</cp:keywords>
  <cp:lastModifiedBy>Jeffrey (Zhaohui) Zhang</cp:lastModifiedBy>
  <cp:revision>120</cp:revision>
  <cp:lastPrinted>2013-12-27T18:52:02Z</cp:lastPrinted>
  <dcterms:created xsi:type="dcterms:W3CDTF">2015-03-17T21:14:26Z</dcterms:created>
  <dcterms:modified xsi:type="dcterms:W3CDTF">2015-07-22T09:00:19Z</dcterms:modified>
</cp:coreProperties>
</file>