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8" r:id="rId1"/>
  </p:sldMasterIdLst>
  <p:sldIdLst>
    <p:sldId id="256" r:id="rId2"/>
    <p:sldId id="257" r:id="rId3"/>
    <p:sldId id="266" r:id="rId4"/>
    <p:sldId id="268" r:id="rId5"/>
    <p:sldId id="261" r:id="rId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96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F466F-BDA4-4F18-9C7B-FF0A9A1B0E80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4290-6522-4139-852E-05BD9E7F0D2E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955F9-81EA-47C5-8059-9E5C2B437C70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607B-A47E-422C-9BEF-122CCDB7C526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9A7CB-BEE6-4F99-898E-913F06E8E125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E300C-6FC5-4FC3-AF1A-075E4F50620D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D295D-4A77-4DEB-B04C-9F4282A8BC04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28685-4D0C-42D5-8013-B5904CD1FCBC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26C0-9885-4BA9-BBFA-A52CBFEBB775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EE1B38-C5EB-4D66-9137-0AFE9CDEDE8F}" type="datetime1">
              <a:rPr lang="en-US" smtClean="0"/>
              <a:pPr/>
              <a:t>7/20/2015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B613C-1AD7-49D3-885D-F654C5CDBAA6}" type="datetime1">
              <a:rPr lang="en-US" smtClean="0"/>
              <a:pPr/>
              <a:t>7/20/2015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27B613C-1AD7-49D3-885D-F654C5CDBAA6}" type="datetime1">
              <a:rPr lang="en-US" smtClean="0"/>
              <a:pPr/>
              <a:t>7/20/2015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E2D2B3B-882E-40F3-A32F-6DD51691504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9" r:id="rId1"/>
    <p:sldLayoutId id="2147484000" r:id="rId2"/>
    <p:sldLayoutId id="2147484001" r:id="rId3"/>
    <p:sldLayoutId id="2147484002" r:id="rId4"/>
    <p:sldLayoutId id="2147484003" r:id="rId5"/>
    <p:sldLayoutId id="2147484004" r:id="rId6"/>
    <p:sldLayoutId id="2147484005" r:id="rId7"/>
    <p:sldLayoutId id="2147484006" r:id="rId8"/>
    <p:sldLayoutId id="2147484007" r:id="rId9"/>
    <p:sldLayoutId id="2147484008" r:id="rId10"/>
    <p:sldLayoutId id="2147484009" r:id="rId11"/>
  </p:sldLayoutIdLst>
  <p:hf sldNum="0" hdr="0" ftr="0" dt="0"/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tf.org/proceedings/93/agenda/agenda-93-ecri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datatracker.ietf.org/doc/draft-ietf-ecrit-additional-data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17415"/>
            <a:ext cx="7543800" cy="2593975"/>
          </a:xfrm>
        </p:spPr>
        <p:txBody>
          <a:bodyPr>
            <a:normAutofit fontScale="90000"/>
          </a:bodyPr>
          <a:lstStyle/>
          <a:p>
            <a:r>
              <a:rPr lang="en-US" sz="5300" b="1" dirty="0" smtClean="0">
                <a:solidFill>
                  <a:schemeClr val="tx1"/>
                </a:solidFill>
              </a:rPr>
              <a:t>E</a:t>
            </a:r>
            <a:r>
              <a:rPr lang="en-US" sz="5300" dirty="0" smtClean="0">
                <a:solidFill>
                  <a:schemeClr val="tx1"/>
                </a:solidFill>
              </a:rPr>
              <a:t>mergency </a:t>
            </a:r>
            <a:r>
              <a:rPr lang="en-US" sz="5300" b="1" dirty="0" smtClean="0">
                <a:solidFill>
                  <a:schemeClr val="tx1"/>
                </a:solidFill>
              </a:rPr>
              <a:t>C</a:t>
            </a:r>
            <a:r>
              <a:rPr lang="en-US" sz="5300" dirty="0" smtClean="0">
                <a:solidFill>
                  <a:schemeClr val="tx1"/>
                </a:solidFill>
              </a:rPr>
              <a:t>ontext </a:t>
            </a:r>
            <a:r>
              <a:rPr lang="en-US" sz="5300" b="1" dirty="0" smtClean="0">
                <a:solidFill>
                  <a:schemeClr val="tx1"/>
                </a:solidFill>
              </a:rPr>
              <a:t>R</a:t>
            </a:r>
            <a:r>
              <a:rPr lang="en-US" sz="5300" dirty="0" smtClean="0">
                <a:solidFill>
                  <a:schemeClr val="tx1"/>
                </a:solidFill>
              </a:rPr>
              <a:t>esolution with </a:t>
            </a:r>
            <a:r>
              <a:rPr lang="en-US" sz="5300" b="1" dirty="0" smtClean="0">
                <a:solidFill>
                  <a:schemeClr val="tx1"/>
                </a:solidFill>
              </a:rPr>
              <a:t>I</a:t>
            </a:r>
            <a:r>
              <a:rPr lang="en-US" sz="5300" dirty="0" smtClean="0">
                <a:solidFill>
                  <a:schemeClr val="tx1"/>
                </a:solidFill>
              </a:rPr>
              <a:t>nternet </a:t>
            </a:r>
            <a:r>
              <a:rPr lang="en-US" sz="5300" b="1" dirty="0" smtClean="0">
                <a:solidFill>
                  <a:schemeClr val="tx1"/>
                </a:solidFill>
              </a:rPr>
              <a:t>T</a:t>
            </a:r>
            <a:r>
              <a:rPr lang="en-US" sz="5300" dirty="0" smtClean="0">
                <a:solidFill>
                  <a:schemeClr val="tx1"/>
                </a:solidFill>
              </a:rPr>
              <a:t>echnologies</a:t>
            </a:r>
            <a:br>
              <a:rPr lang="en-US" sz="5300" dirty="0" smtClean="0">
                <a:solidFill>
                  <a:schemeClr val="tx1"/>
                </a:solidFill>
              </a:rPr>
            </a:br>
            <a:r>
              <a:rPr lang="en-US" sz="5300" dirty="0" smtClean="0">
                <a:solidFill>
                  <a:schemeClr val="tx1"/>
                </a:solidFill>
              </a:rPr>
              <a:t>(ECRIT)</a:t>
            </a: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6000" dirty="0" smtClean="0"/>
              <a:t/>
            </a:r>
            <a:br>
              <a:rPr lang="en-US" sz="6000" dirty="0" smtClean="0"/>
            </a:br>
            <a:r>
              <a:rPr lang="en-US" sz="2400" dirty="0" smtClean="0">
                <a:solidFill>
                  <a:schemeClr val="tx1"/>
                </a:solidFill>
              </a:rPr>
              <a:t>Marc Linsner</a:t>
            </a:r>
            <a:br>
              <a:rPr lang="en-US" sz="2400" dirty="0" smtClean="0">
                <a:solidFill>
                  <a:schemeClr val="tx1"/>
                </a:solidFill>
              </a:rPr>
            </a:br>
            <a:r>
              <a:rPr lang="en-US" sz="2400" dirty="0" smtClean="0">
                <a:solidFill>
                  <a:schemeClr val="tx1"/>
                </a:solidFill>
              </a:rPr>
              <a:t>Roger Marshall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5621891"/>
            <a:ext cx="6461760" cy="106680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IETF </a:t>
            </a:r>
            <a:r>
              <a:rPr lang="en-US" sz="2800" b="1" dirty="0" smtClean="0">
                <a:solidFill>
                  <a:schemeClr val="tx1"/>
                </a:solidFill>
              </a:rPr>
              <a:t>93 – </a:t>
            </a:r>
            <a:r>
              <a:rPr lang="en-US" sz="2800" b="1" dirty="0" smtClean="0">
                <a:solidFill>
                  <a:schemeClr val="tx1"/>
                </a:solidFill>
              </a:rPr>
              <a:t>Prague</a:t>
            </a:r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 smtClean="0">
                <a:solidFill>
                  <a:schemeClr val="tx1"/>
                </a:solidFill>
              </a:rPr>
              <a:t>July 20, </a:t>
            </a:r>
            <a:r>
              <a:rPr lang="en-US" sz="2800" b="1" dirty="0" smtClean="0">
                <a:solidFill>
                  <a:schemeClr val="tx1"/>
                </a:solidFill>
              </a:rPr>
              <a:t>2015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22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Note Well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3606" y="1417638"/>
            <a:ext cx="8292907" cy="5191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400" baseline="30000" dirty="0"/>
          </a:p>
          <a:p>
            <a:r>
              <a:rPr lang="en-US" sz="1400" dirty="0"/>
              <a:t>Any submission to the IETF intended by the Contributor for </a:t>
            </a:r>
            <a:r>
              <a:rPr lang="en-US" sz="1400" dirty="0" smtClean="0"/>
              <a:t>publication </a:t>
            </a:r>
            <a:r>
              <a:rPr lang="en-US" sz="1400" dirty="0"/>
              <a:t>as all or part of an IETF Internet-­‐</a:t>
            </a:r>
            <a:r>
              <a:rPr lang="en-US" sz="1400" dirty="0" smtClean="0"/>
              <a:t>Draft </a:t>
            </a:r>
            <a:r>
              <a:rPr lang="en-US" sz="1400" dirty="0"/>
              <a:t>or RFC and any statement made within the context of an IETF </a:t>
            </a:r>
            <a:r>
              <a:rPr lang="en-US" sz="1400" dirty="0" smtClean="0"/>
              <a:t>activity </a:t>
            </a:r>
            <a:r>
              <a:rPr lang="en-US" sz="1400" dirty="0"/>
              <a:t>is considered an "IETF </a:t>
            </a:r>
            <a:r>
              <a:rPr lang="en-US" sz="1400" dirty="0" smtClean="0"/>
              <a:t>Contribution</a:t>
            </a:r>
            <a:r>
              <a:rPr lang="en-US" sz="1400" dirty="0"/>
              <a:t>". Such statements include oral statements in IETF sessions, as well as </a:t>
            </a:r>
            <a:r>
              <a:rPr lang="en-US" sz="1400" dirty="0" smtClean="0"/>
              <a:t>written </a:t>
            </a:r>
            <a:r>
              <a:rPr lang="en-US" sz="1400" dirty="0"/>
              <a:t>and electronic </a:t>
            </a:r>
            <a:r>
              <a:rPr lang="en-US" sz="1400" dirty="0" smtClean="0"/>
              <a:t>communications </a:t>
            </a:r>
            <a:r>
              <a:rPr lang="en-US" sz="1400" dirty="0"/>
              <a:t>made at any </a:t>
            </a:r>
            <a:r>
              <a:rPr lang="en-US" sz="1400" dirty="0" smtClean="0"/>
              <a:t>time </a:t>
            </a:r>
            <a:r>
              <a:rPr lang="en-US" sz="1400" dirty="0"/>
              <a:t>or place, which are addressed to: </a:t>
            </a:r>
            <a:endParaRPr lang="en-US" sz="1400" dirty="0" smtClean="0"/>
          </a:p>
          <a:p>
            <a:endParaRPr lang="en-US" sz="1400" dirty="0"/>
          </a:p>
          <a:p>
            <a:pPr lvl="1"/>
            <a:r>
              <a:rPr lang="en-US" sz="1400" dirty="0"/>
              <a:t>–  The IETF plenary session </a:t>
            </a:r>
          </a:p>
          <a:p>
            <a:pPr lvl="1"/>
            <a:r>
              <a:rPr lang="en-US" sz="1400" dirty="0"/>
              <a:t>–  The IESG, or any member thereof on behalf of the IESG </a:t>
            </a:r>
          </a:p>
          <a:p>
            <a:pPr lvl="1"/>
            <a:r>
              <a:rPr lang="en-US" sz="1400" dirty="0"/>
              <a:t>–  Any IETF mailing list, including the IETF list itself, any working group or design team list, or any other list </a:t>
            </a:r>
            <a:r>
              <a:rPr lang="en-US" sz="1400" dirty="0" smtClean="0"/>
              <a:t>functioning </a:t>
            </a:r>
            <a:r>
              <a:rPr lang="en-US" sz="1400" dirty="0"/>
              <a:t>under IETF auspices </a:t>
            </a:r>
          </a:p>
          <a:p>
            <a:pPr lvl="1"/>
            <a:r>
              <a:rPr lang="en-US" sz="1400" dirty="0"/>
              <a:t>–  Any IETF working group or </a:t>
            </a:r>
            <a:r>
              <a:rPr lang="en-US" sz="1400" dirty="0" smtClean="0"/>
              <a:t>portion </a:t>
            </a:r>
            <a:r>
              <a:rPr lang="en-US" sz="1400" dirty="0"/>
              <a:t>thereof </a:t>
            </a:r>
          </a:p>
          <a:p>
            <a:pPr lvl="1"/>
            <a:r>
              <a:rPr lang="en-US" sz="1400" dirty="0"/>
              <a:t>–  Any Birds of a Feather (BOF) session </a:t>
            </a:r>
          </a:p>
          <a:p>
            <a:pPr lvl="1"/>
            <a:r>
              <a:rPr lang="en-US" sz="1400" dirty="0"/>
              <a:t>–  The IAB or any member thereof on behalf of the IAB </a:t>
            </a:r>
          </a:p>
          <a:p>
            <a:pPr lvl="1"/>
            <a:r>
              <a:rPr lang="en-US" sz="1400" dirty="0"/>
              <a:t>–  The RFC Editor or the </a:t>
            </a:r>
            <a:r>
              <a:rPr lang="en-US" sz="1400" dirty="0" smtClean="0"/>
              <a:t>Internet-Drafts function </a:t>
            </a:r>
          </a:p>
          <a:p>
            <a:pPr lvl="1"/>
            <a:endParaRPr lang="en-US" sz="1400" dirty="0"/>
          </a:p>
          <a:p>
            <a:r>
              <a:rPr lang="en-US" sz="1400" dirty="0"/>
              <a:t>•  All IETF </a:t>
            </a:r>
            <a:r>
              <a:rPr lang="en-US" sz="1400" dirty="0" smtClean="0"/>
              <a:t>Contributions </a:t>
            </a:r>
            <a:r>
              <a:rPr lang="en-US" sz="1400" dirty="0"/>
              <a:t>are subject to the rules of RFC 5378 and RFC 3979 (updated by RFC 4879). </a:t>
            </a:r>
          </a:p>
          <a:p>
            <a:r>
              <a:rPr lang="en-US" sz="1400" dirty="0"/>
              <a:t>•  Statements made outside of an IETF session, mailing list or other </a:t>
            </a:r>
            <a:r>
              <a:rPr lang="en-US" sz="1400" dirty="0" smtClean="0"/>
              <a:t>function</a:t>
            </a:r>
            <a:r>
              <a:rPr lang="en-US" sz="1400" dirty="0"/>
              <a:t>, that are clearly not intended to be input to an IETF </a:t>
            </a:r>
            <a:r>
              <a:rPr lang="en-US" sz="1400" dirty="0" smtClean="0"/>
              <a:t>activity</a:t>
            </a:r>
            <a:r>
              <a:rPr lang="en-US" sz="1400" dirty="0"/>
              <a:t>, group or </a:t>
            </a:r>
            <a:r>
              <a:rPr lang="en-US" sz="1400" dirty="0" smtClean="0"/>
              <a:t>function</a:t>
            </a:r>
            <a:r>
              <a:rPr lang="en-US" sz="1400" dirty="0"/>
              <a:t>, are not IETF </a:t>
            </a:r>
            <a:r>
              <a:rPr lang="en-US" sz="1400" dirty="0" smtClean="0"/>
              <a:t>Contributions </a:t>
            </a:r>
            <a:r>
              <a:rPr lang="en-US" sz="1400" dirty="0"/>
              <a:t>in the context of this </a:t>
            </a:r>
            <a:r>
              <a:rPr lang="en-US" sz="1400" dirty="0" smtClean="0"/>
              <a:t>notice</a:t>
            </a:r>
            <a:r>
              <a:rPr lang="en-US" sz="1400" dirty="0"/>
              <a:t>. </a:t>
            </a:r>
          </a:p>
          <a:p>
            <a:r>
              <a:rPr lang="en-US" sz="1400" dirty="0"/>
              <a:t>•  Please consult RFC 5378 and RFC 3979 for details. </a:t>
            </a:r>
          </a:p>
          <a:p>
            <a:r>
              <a:rPr lang="en-US" sz="1400" dirty="0"/>
              <a:t>•  A </a:t>
            </a:r>
            <a:r>
              <a:rPr lang="en-US" sz="1400" dirty="0" smtClean="0"/>
              <a:t>participant </a:t>
            </a:r>
            <a:r>
              <a:rPr lang="en-US" sz="1400" dirty="0"/>
              <a:t>in any IETF </a:t>
            </a:r>
            <a:r>
              <a:rPr lang="en-US" sz="1400" dirty="0" smtClean="0"/>
              <a:t>activity </a:t>
            </a:r>
            <a:r>
              <a:rPr lang="en-US" sz="1400" dirty="0"/>
              <a:t>is deemed to accept all IETF rules of process, as documented in </a:t>
            </a:r>
          </a:p>
          <a:p>
            <a:r>
              <a:rPr lang="en-US" sz="1400" dirty="0"/>
              <a:t>Best Current </a:t>
            </a:r>
            <a:r>
              <a:rPr lang="en-US" sz="1400" dirty="0" smtClean="0"/>
              <a:t>Practices </a:t>
            </a:r>
            <a:r>
              <a:rPr lang="en-US" sz="1400" dirty="0"/>
              <a:t>RFCs and IESG Statements. </a:t>
            </a:r>
          </a:p>
          <a:p>
            <a:r>
              <a:rPr lang="en-US" sz="1400" dirty="0"/>
              <a:t>•  A </a:t>
            </a:r>
            <a:r>
              <a:rPr lang="en-US" sz="1400" dirty="0" smtClean="0"/>
              <a:t>participant </a:t>
            </a:r>
            <a:r>
              <a:rPr lang="en-US" sz="1400" dirty="0"/>
              <a:t>in any IETF </a:t>
            </a:r>
            <a:r>
              <a:rPr lang="en-US" sz="1400" dirty="0" smtClean="0"/>
              <a:t>activity </a:t>
            </a:r>
            <a:r>
              <a:rPr lang="en-US" sz="1400" dirty="0"/>
              <a:t>acknowledges that </a:t>
            </a:r>
            <a:r>
              <a:rPr lang="en-US" sz="1400" dirty="0" smtClean="0"/>
              <a:t>written, </a:t>
            </a:r>
            <a:r>
              <a:rPr lang="en-US" sz="1400" dirty="0"/>
              <a:t>audio and video records of </a:t>
            </a:r>
            <a:r>
              <a:rPr lang="en-US" sz="1400" dirty="0" smtClean="0"/>
              <a:t>meetings </a:t>
            </a:r>
            <a:r>
              <a:rPr lang="en-US" sz="1400" dirty="0"/>
              <a:t>may be made and may be available to the public. </a:t>
            </a:r>
            <a:endParaRPr lang="en-US" sz="1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6707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Agenda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66925"/>
            <a:ext cx="8155201" cy="4800600"/>
          </a:xfrm>
        </p:spPr>
        <p:txBody>
          <a:bodyPr>
            <a:noAutofit/>
          </a:bodyPr>
          <a:lstStyle/>
          <a:p>
            <a:pPr marL="0" lvl="1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ECRIT Agenda </a:t>
            </a:r>
            <a:r>
              <a:rPr lang="en-US" sz="1400" dirty="0" smtClean="0">
                <a:solidFill>
                  <a:schemeClr val="tx1"/>
                </a:solidFill>
              </a:rPr>
              <a:t>– </a:t>
            </a:r>
            <a:r>
              <a:rPr lang="en-US" sz="1400" dirty="0" smtClean="0">
                <a:solidFill>
                  <a:schemeClr val="tx1"/>
                </a:solidFill>
              </a:rPr>
              <a:t>18:50-19:50, Monday Afternoon </a:t>
            </a:r>
            <a:r>
              <a:rPr lang="en-US" sz="1400" dirty="0">
                <a:solidFill>
                  <a:schemeClr val="tx1"/>
                </a:solidFill>
              </a:rPr>
              <a:t>Session </a:t>
            </a:r>
            <a:r>
              <a:rPr lang="en-US" sz="1400" dirty="0" smtClean="0">
                <a:solidFill>
                  <a:schemeClr val="tx1"/>
                </a:solidFill>
              </a:rPr>
              <a:t>IV, July 20, </a:t>
            </a:r>
            <a:r>
              <a:rPr lang="en-US" sz="1400" dirty="0" smtClean="0">
                <a:solidFill>
                  <a:schemeClr val="tx1"/>
                </a:solidFill>
              </a:rPr>
              <a:t>2015 </a:t>
            </a:r>
            <a:r>
              <a:rPr lang="en-US" sz="1400" dirty="0" smtClean="0">
                <a:solidFill>
                  <a:schemeClr val="tx1"/>
                </a:solidFill>
              </a:rPr>
              <a:t>Prague</a:t>
            </a:r>
            <a:endParaRPr lang="en-US" sz="1400" dirty="0">
              <a:solidFill>
                <a:schemeClr val="tx1"/>
              </a:solidFill>
            </a:endParaRPr>
          </a:p>
          <a:p>
            <a:pPr marL="0" indent="0">
              <a:buFont typeface="Arial" pitchFamily="34" charset="0"/>
              <a:buNone/>
            </a:pPr>
            <a:r>
              <a:rPr lang="en-US" sz="1400" dirty="0" smtClean="0">
                <a:solidFill>
                  <a:schemeClr val="tx1"/>
                </a:solidFill>
              </a:rPr>
              <a:t>Presentations </a:t>
            </a:r>
            <a:r>
              <a:rPr lang="en-US" sz="1400" dirty="0">
                <a:solidFill>
                  <a:schemeClr val="tx1"/>
                </a:solidFill>
              </a:rPr>
              <a:t>at:  </a:t>
            </a:r>
            <a:r>
              <a:rPr lang="en-US" sz="1400" dirty="0" smtClean="0">
                <a:solidFill>
                  <a:schemeClr val="tx1"/>
                </a:solidFill>
                <a:hlinkClick r:id="rId2"/>
              </a:rPr>
              <a:t>http</a:t>
            </a:r>
            <a:r>
              <a:rPr lang="en-US" sz="1400" dirty="0">
                <a:solidFill>
                  <a:schemeClr val="tx1"/>
                </a:solidFill>
                <a:hlinkClick r:id="rId2"/>
              </a:rPr>
              <a:t>://</a:t>
            </a:r>
            <a:r>
              <a:rPr lang="en-US" sz="1400" dirty="0" smtClean="0">
                <a:solidFill>
                  <a:schemeClr val="tx1"/>
                </a:solidFill>
                <a:hlinkClick r:id="rId2"/>
              </a:rPr>
              <a:t>www.ietf.org/proceedings/93/agenda/agenda-93-ecrit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400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chemeClr val="tx1"/>
                </a:solidFill>
              </a:rPr>
              <a:t>5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min * Agenda Bashing, Draft Status Update </a:t>
            </a:r>
            <a:r>
              <a:rPr lang="en-US" sz="1400" dirty="0">
                <a:solidFill>
                  <a:schemeClr val="tx1"/>
                </a:solidFill>
              </a:rPr>
              <a:t>(Chairs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10 </a:t>
            </a:r>
            <a:r>
              <a:rPr lang="en-US" sz="1400" b="1" dirty="0">
                <a:solidFill>
                  <a:schemeClr val="tx1"/>
                </a:solidFill>
              </a:rPr>
              <a:t>min * Additional Data Related to an Emergency Call </a:t>
            </a:r>
            <a:r>
              <a:rPr lang="en-US" sz="1400" dirty="0">
                <a:solidFill>
                  <a:schemeClr val="tx1"/>
                </a:solidFill>
              </a:rPr>
              <a:t>(</a:t>
            </a:r>
            <a:r>
              <a:rPr lang="en-US" sz="1400" dirty="0" smtClean="0">
                <a:solidFill>
                  <a:schemeClr val="tx1"/>
                </a:solidFill>
              </a:rPr>
              <a:t>Randall Gellens)</a:t>
            </a:r>
            <a:endParaRPr lang="en-US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http://www.ietf.org/id/draft-ietf-ecrit-additional-data-32.txt</a:t>
            </a:r>
          </a:p>
          <a:p>
            <a:pPr marL="0" indent="0"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5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min * Internet Protocol-based In-Vehicle Emergency Calls </a:t>
            </a:r>
            <a:r>
              <a:rPr lang="en-US" sz="1400" dirty="0">
                <a:solidFill>
                  <a:schemeClr val="tx1"/>
                </a:solidFill>
              </a:rPr>
              <a:t>(</a:t>
            </a:r>
            <a:r>
              <a:rPr lang="en-US" sz="1400" dirty="0" smtClean="0">
                <a:solidFill>
                  <a:schemeClr val="tx1"/>
                </a:solidFill>
              </a:rPr>
              <a:t>Randall Gellens)</a:t>
            </a:r>
            <a:endParaRPr lang="en-US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http://</a:t>
            </a:r>
            <a:r>
              <a:rPr lang="en-US" sz="1400" dirty="0" smtClean="0">
                <a:solidFill>
                  <a:schemeClr val="tx1"/>
                </a:solidFill>
              </a:rPr>
              <a:t>www.ietf.org/id/draft-ietf-ecrit-car-crash-03.txt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5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min * Next-Generation Pan-European </a:t>
            </a:r>
            <a:r>
              <a:rPr lang="en-US" sz="1400" b="1" dirty="0" err="1">
                <a:solidFill>
                  <a:schemeClr val="tx1"/>
                </a:solidFill>
              </a:rPr>
              <a:t>eCall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(</a:t>
            </a:r>
            <a:r>
              <a:rPr lang="en-US" sz="1400" dirty="0" smtClean="0">
                <a:solidFill>
                  <a:schemeClr val="tx1"/>
                </a:solidFill>
              </a:rPr>
              <a:t>Randall Gellens)</a:t>
            </a:r>
            <a:endParaRPr lang="en-US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http://</a:t>
            </a:r>
            <a:r>
              <a:rPr lang="en-US" sz="1400" dirty="0" smtClean="0">
                <a:solidFill>
                  <a:schemeClr val="tx1"/>
                </a:solidFill>
              </a:rPr>
              <a:t>www.ietf.org/id/draft-ietf-ecrit-ecall-03.txt</a:t>
            </a:r>
          </a:p>
          <a:p>
            <a:pPr marL="0" indent="0"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5 </a:t>
            </a:r>
            <a:r>
              <a:rPr lang="en-US" sz="1400" b="1" dirty="0">
                <a:solidFill>
                  <a:schemeClr val="tx1"/>
                </a:solidFill>
              </a:rPr>
              <a:t>min * Validation of Locations Around a Planned </a:t>
            </a:r>
            <a:r>
              <a:rPr lang="en-US" sz="1400" b="1" dirty="0" smtClean="0">
                <a:solidFill>
                  <a:schemeClr val="tx1"/>
                </a:solidFill>
              </a:rPr>
              <a:t>Change </a:t>
            </a:r>
            <a:r>
              <a:rPr lang="en-US" sz="1400" dirty="0" smtClean="0">
                <a:solidFill>
                  <a:schemeClr val="tx1"/>
                </a:solidFill>
              </a:rPr>
              <a:t>(Brian Rosen)</a:t>
            </a:r>
            <a:endParaRPr lang="en-US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tx1"/>
                </a:solidFill>
              </a:rPr>
              <a:t>https://datatracker.ietf.org/doc/draft-rosen-ecrit-lost-planned-changes</a:t>
            </a:r>
            <a:r>
              <a:rPr lang="en-US" sz="1400" dirty="0" smtClean="0">
                <a:solidFill>
                  <a:schemeClr val="tx1"/>
                </a:solidFill>
              </a:rPr>
              <a:t>/</a:t>
            </a:r>
          </a:p>
          <a:p>
            <a:pPr marL="0" indent="0"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10 </a:t>
            </a:r>
            <a:r>
              <a:rPr lang="en-US" sz="1400" b="1" dirty="0">
                <a:solidFill>
                  <a:schemeClr val="tx1"/>
                </a:solidFill>
              </a:rPr>
              <a:t>min * </a:t>
            </a:r>
            <a:r>
              <a:rPr lang="en-US" sz="1400" b="1" dirty="0" smtClean="0">
                <a:solidFill>
                  <a:schemeClr val="tx1"/>
                </a:solidFill>
              </a:rPr>
              <a:t>Presentation: SLIM, </a:t>
            </a:r>
            <a:r>
              <a:rPr lang="en-US" sz="1400" b="1" dirty="0">
                <a:solidFill>
                  <a:schemeClr val="tx1"/>
                </a:solidFill>
              </a:rPr>
              <a:t>Selecting (human) Language for Internet Media </a:t>
            </a:r>
            <a:r>
              <a:rPr lang="en-US" sz="1400" dirty="0">
                <a:solidFill>
                  <a:schemeClr val="tx1"/>
                </a:solidFill>
              </a:rPr>
              <a:t>(Randall Gellens)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b="1" dirty="0">
                <a:solidFill>
                  <a:schemeClr val="tx1"/>
                </a:solidFill>
              </a:rPr>
              <a:t>15 min * </a:t>
            </a:r>
            <a:r>
              <a:rPr lang="en-US" sz="1400" b="1" dirty="0" smtClean="0">
                <a:solidFill>
                  <a:schemeClr val="tx1"/>
                </a:solidFill>
              </a:rPr>
              <a:t>Presentation: </a:t>
            </a:r>
            <a:r>
              <a:rPr lang="en-US" sz="1400" b="1" dirty="0">
                <a:solidFill>
                  <a:schemeClr val="tx1"/>
                </a:solidFill>
              </a:rPr>
              <a:t>ETSI STF489, Total conversation for Emergency communications</a:t>
            </a:r>
            <a:r>
              <a:rPr lang="en-US" sz="1400" dirty="0">
                <a:solidFill>
                  <a:schemeClr val="tx1"/>
                </a:solidFill>
              </a:rPr>
              <a:t> (Ban </a:t>
            </a:r>
            <a:r>
              <a:rPr lang="en-US" sz="1400" dirty="0" err="1">
                <a:solidFill>
                  <a:schemeClr val="tx1"/>
                </a:solidFill>
              </a:rPr>
              <a:t>Albakri</a:t>
            </a:r>
            <a:r>
              <a:rPr lang="en-US" sz="1400" dirty="0">
                <a:solidFill>
                  <a:schemeClr val="tx1"/>
                </a:solidFill>
              </a:rPr>
              <a:t>)</a:t>
            </a:r>
            <a:endParaRPr lang="en-US" sz="14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sz="1400" b="1" dirty="0" smtClean="0">
                <a:solidFill>
                  <a:schemeClr val="tx1"/>
                </a:solidFill>
              </a:rPr>
              <a:t>5</a:t>
            </a:r>
            <a:r>
              <a:rPr lang="en-US" sz="1400" b="1" dirty="0" smtClean="0">
                <a:solidFill>
                  <a:schemeClr val="tx1"/>
                </a:solidFill>
              </a:rPr>
              <a:t> </a:t>
            </a:r>
            <a:r>
              <a:rPr lang="en-US" sz="1400" b="1" dirty="0">
                <a:solidFill>
                  <a:schemeClr val="tx1"/>
                </a:solidFill>
              </a:rPr>
              <a:t>min * </a:t>
            </a:r>
            <a:r>
              <a:rPr lang="en-US" sz="1400" b="1" dirty="0" smtClean="0">
                <a:solidFill>
                  <a:schemeClr val="tx1"/>
                </a:solidFill>
              </a:rPr>
              <a:t>Discussion</a:t>
            </a:r>
            <a:endParaRPr lang="en-US" sz="1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66440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Document Status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WG Documents (active)</a:t>
            </a:r>
            <a:endParaRPr lang="en-US" dirty="0" smtClean="0">
              <a:solidFill>
                <a:schemeClr val="tx1"/>
              </a:solidFill>
              <a:hlinkClick r:id="rId2"/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draft-ietf-ecrit-car-crash-03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draft-ietf-ecrit-ecall-03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WG Drafts (</a:t>
            </a:r>
            <a:r>
              <a:rPr lang="en-US" dirty="0" smtClean="0">
                <a:solidFill>
                  <a:schemeClr val="tx1"/>
                </a:solidFill>
              </a:rPr>
              <a:t>expir</a:t>
            </a:r>
            <a:r>
              <a:rPr lang="en-US" dirty="0" smtClean="0">
                <a:solidFill>
                  <a:schemeClr val="tx1"/>
                </a:solidFill>
              </a:rPr>
              <a:t>ed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draft-ietf-ecrit-data-only-ea-09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draft-ietf-ecrit-similar-location-00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WGLC </a:t>
            </a:r>
            <a:r>
              <a:rPr lang="en-US" sz="2400" dirty="0">
                <a:solidFill>
                  <a:schemeClr val="tx1"/>
                </a:solidFill>
              </a:rPr>
              <a:t>(submitted)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draft-ietf-ecrit-held-routing-02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IESG Processing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draft-ietf-ecrit-additional-data-32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RFC Publication (since last meeting)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none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96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Milestones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sz="4800" b="1" dirty="0" smtClean="0">
              <a:solidFill>
                <a:schemeClr val="tx1"/>
              </a:solidFill>
            </a:endParaRPr>
          </a:p>
          <a:p>
            <a:r>
              <a:rPr lang="en-US" sz="4800" b="1" smtClean="0">
                <a:solidFill>
                  <a:schemeClr val="tx1"/>
                </a:solidFill>
              </a:rPr>
              <a:t>Done </a:t>
            </a:r>
            <a:r>
              <a:rPr lang="en-US" sz="4800" b="1" dirty="0" smtClean="0">
                <a:solidFill>
                  <a:schemeClr val="tx1"/>
                </a:solidFill>
              </a:rPr>
              <a:t>- </a:t>
            </a:r>
            <a:r>
              <a:rPr lang="en-US" sz="4800" dirty="0">
                <a:solidFill>
                  <a:schemeClr val="tx1"/>
                </a:solidFill>
              </a:rPr>
              <a:t>Submit 'Additional Data related to a Call for Emergency Call Purposes' to the IESG for </a:t>
            </a:r>
            <a:r>
              <a:rPr lang="en-US" sz="4800" dirty="0" smtClean="0">
                <a:solidFill>
                  <a:schemeClr val="tx1"/>
                </a:solidFill>
              </a:rPr>
              <a:t>consideration </a:t>
            </a:r>
            <a:r>
              <a:rPr lang="en-US" sz="4800" dirty="0">
                <a:solidFill>
                  <a:schemeClr val="tx1"/>
                </a:solidFill>
              </a:rPr>
              <a:t>as a Standards Track RFC</a:t>
            </a:r>
          </a:p>
          <a:p>
            <a:endParaRPr lang="en-US" sz="4800" b="1" dirty="0">
              <a:solidFill>
                <a:schemeClr val="tx1"/>
              </a:solidFill>
            </a:endParaRPr>
          </a:p>
          <a:p>
            <a:r>
              <a:rPr lang="en-US" sz="4800" b="1" dirty="0" smtClean="0">
                <a:solidFill>
                  <a:schemeClr val="tx1"/>
                </a:solidFill>
              </a:rPr>
              <a:t>Oct 2014 - </a:t>
            </a:r>
            <a:r>
              <a:rPr lang="en-US" sz="4800" dirty="0">
                <a:solidFill>
                  <a:schemeClr val="tx1"/>
                </a:solidFill>
              </a:rPr>
              <a:t>Submit a draft 'Policy for defining new service-identifying labels' to the IESG for </a:t>
            </a:r>
            <a:r>
              <a:rPr lang="en-US" sz="4800" dirty="0" smtClean="0">
                <a:solidFill>
                  <a:schemeClr val="tx1"/>
                </a:solidFill>
              </a:rPr>
              <a:t>consideration </a:t>
            </a:r>
            <a:r>
              <a:rPr lang="en-US" sz="4800" dirty="0">
                <a:solidFill>
                  <a:schemeClr val="tx1"/>
                </a:solidFill>
              </a:rPr>
              <a:t>as </a:t>
            </a:r>
            <a:r>
              <a:rPr lang="en-US" sz="4800" dirty="0" smtClean="0">
                <a:solidFill>
                  <a:schemeClr val="tx1"/>
                </a:solidFill>
              </a:rPr>
              <a:t>BCP</a:t>
            </a:r>
          </a:p>
          <a:p>
            <a:endParaRPr lang="en-US" sz="4800" dirty="0" smtClean="0">
              <a:solidFill>
                <a:schemeClr val="tx1"/>
              </a:solidFill>
            </a:endParaRPr>
          </a:p>
          <a:p>
            <a:r>
              <a:rPr lang="en-US" sz="4800" b="1" dirty="0">
                <a:solidFill>
                  <a:schemeClr val="tx1"/>
                </a:solidFill>
              </a:rPr>
              <a:t>Oct </a:t>
            </a:r>
            <a:r>
              <a:rPr lang="en-US" sz="4800" b="1" dirty="0" smtClean="0">
                <a:solidFill>
                  <a:schemeClr val="tx1"/>
                </a:solidFill>
              </a:rPr>
              <a:t>2014 </a:t>
            </a:r>
            <a:r>
              <a:rPr lang="en-US" sz="4800" dirty="0" smtClean="0">
                <a:solidFill>
                  <a:schemeClr val="tx1"/>
                </a:solidFill>
              </a:rPr>
              <a:t>– Submit a draft 'Common </a:t>
            </a:r>
            <a:r>
              <a:rPr lang="en-US" sz="4800" dirty="0">
                <a:solidFill>
                  <a:schemeClr val="tx1"/>
                </a:solidFill>
              </a:rPr>
              <a:t>Alerting Protocol (CAP) based Data-Only Emergency Alerts using the Session Initiation Protocol (SIP)' to the IESG for consideration as an Experimental RFC</a:t>
            </a:r>
            <a:endParaRPr lang="en-US" sz="4800" dirty="0">
              <a:solidFill>
                <a:schemeClr val="tx1"/>
              </a:solidFill>
            </a:endParaRPr>
          </a:p>
          <a:p>
            <a:endParaRPr lang="en-US" sz="4800" b="1" dirty="0">
              <a:solidFill>
                <a:schemeClr val="tx1"/>
              </a:solidFill>
            </a:endParaRPr>
          </a:p>
          <a:p>
            <a:r>
              <a:rPr lang="en-US" sz="4800" b="1" dirty="0" smtClean="0">
                <a:solidFill>
                  <a:schemeClr val="tx1"/>
                </a:solidFill>
              </a:rPr>
              <a:t>Mar </a:t>
            </a:r>
            <a:r>
              <a:rPr lang="en-US" sz="4800" b="1" dirty="0">
                <a:solidFill>
                  <a:schemeClr val="tx1"/>
                </a:solidFill>
              </a:rPr>
              <a:t>2015 </a:t>
            </a:r>
            <a:r>
              <a:rPr lang="en-US" sz="4800" dirty="0">
                <a:solidFill>
                  <a:schemeClr val="tx1"/>
                </a:solidFill>
              </a:rPr>
              <a:t>– Submit ‘Internet Protocol-based In-Vehicle Emergency Calls‘ to the IESG for consideration as an Informational RFC</a:t>
            </a:r>
          </a:p>
          <a:p>
            <a:endParaRPr lang="en-US" sz="4000" dirty="0">
              <a:solidFill>
                <a:schemeClr val="tx1"/>
              </a:solidFill>
            </a:endParaRPr>
          </a:p>
          <a:p>
            <a:r>
              <a:rPr lang="en-US" sz="4800" b="1" dirty="0">
                <a:solidFill>
                  <a:schemeClr val="tx1"/>
                </a:solidFill>
              </a:rPr>
              <a:t>Mar 2015 </a:t>
            </a:r>
            <a:r>
              <a:rPr lang="en-US" sz="4800" dirty="0">
                <a:solidFill>
                  <a:schemeClr val="tx1"/>
                </a:solidFill>
              </a:rPr>
              <a:t>– Submit ‘Next-Generation Pan-European </a:t>
            </a:r>
            <a:r>
              <a:rPr lang="en-US" sz="4800" dirty="0" err="1">
                <a:solidFill>
                  <a:schemeClr val="tx1"/>
                </a:solidFill>
              </a:rPr>
              <a:t>eCall</a:t>
            </a:r>
            <a:r>
              <a:rPr lang="en-US" sz="4800" dirty="0">
                <a:solidFill>
                  <a:schemeClr val="tx1"/>
                </a:solidFill>
              </a:rPr>
              <a:t>‘ to the IESG for consideration as an Informational </a:t>
            </a:r>
            <a:r>
              <a:rPr lang="en-US" sz="4800" dirty="0" smtClean="0">
                <a:solidFill>
                  <a:schemeClr val="tx1"/>
                </a:solidFill>
              </a:rPr>
              <a:t>RFC</a:t>
            </a:r>
          </a:p>
          <a:p>
            <a:pPr marL="0" indent="0">
              <a:buNone/>
            </a:pPr>
            <a:endParaRPr lang="en-US" sz="4800" dirty="0" smtClean="0">
              <a:solidFill>
                <a:schemeClr val="tx1"/>
              </a:solidFill>
            </a:endParaRPr>
          </a:p>
          <a:p>
            <a:r>
              <a:rPr lang="en-US" sz="4800" b="1" dirty="0">
                <a:solidFill>
                  <a:schemeClr val="tx1"/>
                </a:solidFill>
              </a:rPr>
              <a:t>Mar 2015 </a:t>
            </a:r>
            <a:r>
              <a:rPr lang="en-US" sz="4800" dirty="0" smtClean="0">
                <a:solidFill>
                  <a:schemeClr val="tx1"/>
                </a:solidFill>
              </a:rPr>
              <a:t>- Submit ‘</a:t>
            </a:r>
            <a:r>
              <a:rPr lang="en-US" sz="4800" dirty="0">
                <a:solidFill>
                  <a:schemeClr val="tx1"/>
                </a:solidFill>
              </a:rPr>
              <a:t>A </a:t>
            </a:r>
            <a:r>
              <a:rPr lang="en-US" sz="4800" dirty="0" err="1">
                <a:solidFill>
                  <a:schemeClr val="tx1"/>
                </a:solidFill>
              </a:rPr>
              <a:t>LoST</a:t>
            </a:r>
            <a:r>
              <a:rPr lang="en-US" sz="4800" dirty="0">
                <a:solidFill>
                  <a:schemeClr val="tx1"/>
                </a:solidFill>
              </a:rPr>
              <a:t> extension to return complete and similar location info‘ to the IESG for consideration as an Informational </a:t>
            </a:r>
            <a:r>
              <a:rPr lang="en-US" sz="4800" dirty="0" smtClean="0">
                <a:solidFill>
                  <a:schemeClr val="tx1"/>
                </a:solidFill>
              </a:rPr>
              <a:t>RFC</a:t>
            </a:r>
          </a:p>
          <a:p>
            <a:endParaRPr lang="en-US" sz="4800" dirty="0" smtClean="0">
              <a:solidFill>
                <a:schemeClr val="tx1"/>
              </a:solidFill>
            </a:endParaRPr>
          </a:p>
          <a:p>
            <a:r>
              <a:rPr lang="en-US" sz="4800" b="1" dirty="0">
                <a:solidFill>
                  <a:schemeClr val="tx1"/>
                </a:solidFill>
              </a:rPr>
              <a:t>Sep 2015 </a:t>
            </a:r>
            <a:r>
              <a:rPr lang="en-US" sz="4800" dirty="0">
                <a:solidFill>
                  <a:schemeClr val="tx1"/>
                </a:solidFill>
              </a:rPr>
              <a:t>- Submit 'A Routing Request Extension for the HELD Protocol' to the IESG for consideration as a Standards Track RFC</a:t>
            </a:r>
            <a:endParaRPr lang="en-US" sz="4800" dirty="0" smtClean="0">
              <a:solidFill>
                <a:schemeClr val="tx1"/>
              </a:solidFill>
            </a:endParaRP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36080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2820</TotalTime>
  <Words>419</Words>
  <Application>Microsoft Office PowerPoint</Application>
  <PresentationFormat>On-screen Show (4:3)</PresentationFormat>
  <Paragraphs>65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Executive</vt:lpstr>
      <vt:lpstr>Emergency Context Resolution with Internet Technologies (ECRIT)  Marc Linsner Roger Marshall</vt:lpstr>
      <vt:lpstr>Note Well</vt:lpstr>
      <vt:lpstr>Agenda</vt:lpstr>
      <vt:lpstr>Document Status</vt:lpstr>
      <vt:lpstr>Milestones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Emergency Context Resolution with Internet Technologies  Marc Linsner Richard Barnes Roger Marshall</dc:title>
  <dc:creator>Marc Linsner</dc:creator>
  <cp:lastModifiedBy>Roger Marshall</cp:lastModifiedBy>
  <cp:revision>78</cp:revision>
  <dcterms:created xsi:type="dcterms:W3CDTF">2012-03-27T07:44:44Z</dcterms:created>
  <dcterms:modified xsi:type="dcterms:W3CDTF">2015-07-20T10:05:07Z</dcterms:modified>
</cp:coreProperties>
</file>