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64" r:id="rId5"/>
    <p:sldId id="258" r:id="rId6"/>
    <p:sldId id="262" r:id="rId7"/>
    <p:sldId id="263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9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8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0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1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2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7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1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3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5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79E09-7929-D34B-AEF3-46E2DE8C3D56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D19A8-A77F-3848-A01B-B942A4CA7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7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tools.ietf.org/html/rfc6374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hlinkClick r:id="rId2"/>
              </a:rPr>
              <a:t>RFC6374</a:t>
            </a:r>
            <a:r>
              <a:rPr lang="en-US" b="1" dirty="0" smtClean="0"/>
              <a:t> Synonymous Flow Labels</a:t>
            </a:r>
            <a:br>
              <a:rPr lang="en-US" b="1" dirty="0" smtClean="0"/>
            </a:br>
            <a:r>
              <a:rPr lang="en-US" sz="3100" b="1" dirty="0" smtClean="0"/>
              <a:t>draft-bryant-mpls-synonymous-flow-labels</a:t>
            </a:r>
            <a:r>
              <a:rPr lang="en-US" sz="3100" b="1" dirty="0" smtClean="0"/>
              <a:t>-01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8183" y="3886200"/>
            <a:ext cx="7126975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S. Bryant, G. Swallow &amp; S. </a:t>
            </a:r>
            <a:r>
              <a:rPr lang="en-US" dirty="0" err="1" smtClean="0"/>
              <a:t>Sivabalan</a:t>
            </a:r>
            <a:r>
              <a:rPr lang="en-US" dirty="0" smtClean="0"/>
              <a:t> : Cisco</a:t>
            </a:r>
          </a:p>
          <a:p>
            <a:r>
              <a:rPr lang="de-DE" dirty="0" smtClean="0"/>
              <a:t>G</a:t>
            </a:r>
            <a:r>
              <a:rPr lang="de-DE" dirty="0"/>
              <a:t>. </a:t>
            </a:r>
            <a:r>
              <a:rPr lang="de-DE" dirty="0" err="1" smtClean="0"/>
              <a:t>Mirsky</a:t>
            </a:r>
            <a:r>
              <a:rPr lang="de-DE" dirty="0" smtClean="0"/>
              <a:t> : Ericsson</a:t>
            </a:r>
            <a:endParaRPr lang="de-DE" dirty="0"/>
          </a:p>
          <a:p>
            <a:r>
              <a:rPr lang="de-DE" dirty="0" smtClean="0"/>
              <a:t>M</a:t>
            </a:r>
            <a:r>
              <a:rPr lang="de-DE" dirty="0"/>
              <a:t>. </a:t>
            </a:r>
            <a:r>
              <a:rPr lang="de-DE" dirty="0" smtClean="0"/>
              <a:t>Chen &amp; Z</a:t>
            </a:r>
            <a:r>
              <a:rPr lang="de-DE" dirty="0"/>
              <a:t>. </a:t>
            </a:r>
            <a:r>
              <a:rPr lang="de-DE" dirty="0" smtClean="0"/>
              <a:t>Li :</a:t>
            </a:r>
            <a:r>
              <a:rPr lang="de-DE" dirty="0" err="1" smtClean="0"/>
              <a:t>Huawei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55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Revisit the requirements draft </a:t>
            </a:r>
            <a:r>
              <a:rPr lang="en-US" dirty="0"/>
              <a:t>(</a:t>
            </a:r>
            <a:r>
              <a:rPr lang="en-US" dirty="0" smtClean="0"/>
              <a:t>draft-</a:t>
            </a:r>
            <a:r>
              <a:rPr lang="en-US" dirty="0" err="1" smtClean="0"/>
              <a:t>bryant</a:t>
            </a:r>
            <a:r>
              <a:rPr lang="en-US" dirty="0"/>
              <a:t>-</a:t>
            </a:r>
            <a:r>
              <a:rPr lang="en-US" dirty="0" err="1"/>
              <a:t>mpls</a:t>
            </a:r>
            <a:r>
              <a:rPr lang="en-US" dirty="0"/>
              <a:t>-flow-</a:t>
            </a:r>
            <a:r>
              <a:rPr lang="en-US" dirty="0" err="1" smtClean="0"/>
              <a:t>ident</a:t>
            </a:r>
            <a:r>
              <a:rPr lang="en-US" dirty="0" smtClean="0"/>
              <a:t>)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Is that correct and complete?</a:t>
            </a:r>
          </a:p>
          <a:p>
            <a:pPr marL="914400" lvl="1" indent="-514350">
              <a:buAutoNum type="alphaLcPeriod"/>
            </a:pPr>
            <a:r>
              <a:rPr lang="en-US" dirty="0" smtClean="0"/>
              <a:t>Do we publish, or merge into this. or let </a:t>
            </a:r>
            <a:r>
              <a:rPr lang="en-US" smtClean="0"/>
              <a:t>the draft die</a:t>
            </a:r>
            <a:r>
              <a:rPr lang="en-US" dirty="0" smtClean="0"/>
              <a:t>?</a:t>
            </a:r>
          </a:p>
          <a:p>
            <a:pPr marL="514350" indent="-514350">
              <a:buAutoNum type="arabicParenR"/>
            </a:pPr>
            <a:r>
              <a:rPr lang="en-US" dirty="0" smtClean="0"/>
              <a:t>Decide if this draft the approach we wish to follow</a:t>
            </a:r>
          </a:p>
          <a:p>
            <a:pPr marL="914400" lvl="1" indent="-514350">
              <a:buFont typeface="Wingdings" charset="2"/>
              <a:buChar char="§"/>
            </a:pPr>
            <a:r>
              <a:rPr lang="en-US" dirty="0" smtClean="0"/>
              <a:t>How much more should the authors do before handing </a:t>
            </a:r>
            <a:r>
              <a:rPr lang="en-US" dirty="0" smtClean="0"/>
              <a:t>control the the WG.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 Design the control system.</a:t>
            </a:r>
          </a:p>
          <a:p>
            <a:pPr marL="914400" lvl="1" indent="-514350">
              <a:buFont typeface="Wingdings" charset="2"/>
              <a:buChar char="§"/>
            </a:pPr>
            <a:r>
              <a:rPr lang="en-US" dirty="0" smtClean="0"/>
              <a:t>Let’s discuss on the list</a:t>
            </a:r>
          </a:p>
          <a:p>
            <a:pPr marL="914400" lvl="1" indent="-514350">
              <a:buFont typeface="Wingdings" charset="2"/>
              <a:buChar char="§"/>
            </a:pPr>
            <a:r>
              <a:rPr lang="en-US" dirty="0" smtClean="0"/>
              <a:t>We will have a draft(s) for Japan, and welcome inputs from the WG.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RFC6374 Problem(s) In Regular MPLS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34023" y="1754186"/>
            <a:ext cx="950264" cy="721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34023" y="3149134"/>
            <a:ext cx="950264" cy="721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34023" y="4684047"/>
            <a:ext cx="950264" cy="721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99156" y="3149134"/>
            <a:ext cx="950264" cy="721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PE4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3"/>
            <a:endCxn id="8" idx="1"/>
          </p:cNvCxnSpPr>
          <p:nvPr/>
        </p:nvCxnSpPr>
        <p:spPr>
          <a:xfrm>
            <a:off x="2284287" y="2115074"/>
            <a:ext cx="3514869" cy="13949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3"/>
            <a:endCxn id="8" idx="1"/>
          </p:cNvCxnSpPr>
          <p:nvPr/>
        </p:nvCxnSpPr>
        <p:spPr>
          <a:xfrm>
            <a:off x="2284287" y="3510022"/>
            <a:ext cx="35148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 flipV="1">
            <a:off x="2284287" y="3510022"/>
            <a:ext cx="3514869" cy="15349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</p:cNvCxnSpPr>
          <p:nvPr/>
        </p:nvCxnSpPr>
        <p:spPr>
          <a:xfrm>
            <a:off x="2284287" y="2115074"/>
            <a:ext cx="14071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691407" y="1681095"/>
            <a:ext cx="402035" cy="4339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093442" y="1681095"/>
            <a:ext cx="11512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184813" y="1681095"/>
            <a:ext cx="1059909" cy="566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>
            <a:off x="4184813" y="2247551"/>
            <a:ext cx="1614343" cy="12624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</p:cNvCxnSpPr>
          <p:nvPr/>
        </p:nvCxnSpPr>
        <p:spPr>
          <a:xfrm flipV="1">
            <a:off x="2284287" y="3870909"/>
            <a:ext cx="3514869" cy="1174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4705631" y="3773329"/>
            <a:ext cx="255840" cy="63041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>
            <a:stCxn id="27" idx="5"/>
          </p:cNvCxnSpPr>
          <p:nvPr/>
        </p:nvCxnSpPr>
        <p:spPr>
          <a:xfrm>
            <a:off x="4924004" y="4311418"/>
            <a:ext cx="631381" cy="4851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554350" y="2475961"/>
            <a:ext cx="703561" cy="1927778"/>
          </a:xfrm>
          <a:prstGeom prst="ellips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H="1" flipV="1">
            <a:off x="2284287" y="2731779"/>
            <a:ext cx="1334023" cy="173591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705631" y="2475961"/>
            <a:ext cx="255840" cy="804002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5" name="Straight Connector 34"/>
          <p:cNvCxnSpPr>
            <a:stCxn id="33" idx="7"/>
          </p:cNvCxnSpPr>
          <p:nvPr/>
        </p:nvCxnSpPr>
        <p:spPr>
          <a:xfrm flipV="1">
            <a:off x="4924004" y="2247551"/>
            <a:ext cx="631381" cy="346153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555385" y="2079219"/>
            <a:ext cx="1548245" cy="369332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ECMP Reorder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5260" y="4684047"/>
            <a:ext cx="2328319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err="1">
                <a:solidFill>
                  <a:srgbClr val="FF0000"/>
                </a:solidFill>
              </a:rPr>
              <a:t>Linecard</a:t>
            </a:r>
            <a:r>
              <a:rPr lang="en-US" dirty="0">
                <a:solidFill>
                  <a:srgbClr val="FF0000"/>
                </a:solidFill>
              </a:rPr>
              <a:t> Co-ordination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278" y="2593704"/>
            <a:ext cx="2236009" cy="369332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>
                <a:solidFill>
                  <a:srgbClr val="660066"/>
                </a:solidFill>
              </a:rPr>
              <a:t>Source Discrimination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6749420" y="2905370"/>
            <a:ext cx="880098" cy="3745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629518" y="2593704"/>
            <a:ext cx="921571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Internal</a:t>
            </a:r>
          </a:p>
          <a:p>
            <a:r>
              <a:rPr lang="en-US" dirty="0" smtClean="0"/>
              <a:t>Synch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84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Synonymous Flow Label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 synonymous flow label (SFL) </a:t>
            </a:r>
            <a:r>
              <a:rPr lang="en-US" dirty="0" smtClean="0"/>
              <a:t>is a label that causes the Egress LSR to perform a previously agreed action </a:t>
            </a:r>
            <a:r>
              <a:rPr lang="en-US" b="1" dirty="0" smtClean="0"/>
              <a:t>in addition </a:t>
            </a:r>
            <a:r>
              <a:rPr lang="en-US" dirty="0" smtClean="0"/>
              <a:t>to processing and delivering the packet in exactly the same way as the </a:t>
            </a:r>
            <a:r>
              <a:rPr lang="en-US" dirty="0" smtClean="0"/>
              <a:t>label that it is synonymous </a:t>
            </a:r>
            <a:r>
              <a:rPr lang="en-US" dirty="0" smtClean="0"/>
              <a:t>with (except </a:t>
            </a:r>
            <a:r>
              <a:rPr lang="en-US" dirty="0" smtClean="0"/>
              <a:t>if the action says otherwise).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action may be increment a counter, log a packet, or anything else that is agreed between the MPLS peers.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additional action that RF6374 needs is the incrementing of a flow specific  counter, something that many </a:t>
            </a:r>
            <a:r>
              <a:rPr lang="en-US" dirty="0" smtClean="0"/>
              <a:t>LSRs </a:t>
            </a:r>
            <a:r>
              <a:rPr lang="en-US" dirty="0" smtClean="0"/>
              <a:t>can already </a:t>
            </a:r>
            <a:r>
              <a:rPr lang="en-US" dirty="0" smtClean="0"/>
              <a:t>do!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68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Possible Synonymous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 this packet</a:t>
            </a:r>
          </a:p>
          <a:p>
            <a:r>
              <a:rPr lang="en-US" dirty="0" smtClean="0"/>
              <a:t>Get IPFIX to look at this packet</a:t>
            </a:r>
          </a:p>
          <a:p>
            <a:r>
              <a:rPr lang="en-US" dirty="0" smtClean="0"/>
              <a:t>DPI this packet</a:t>
            </a:r>
          </a:p>
          <a:p>
            <a:r>
              <a:rPr lang="en-US" dirty="0" smtClean="0"/>
              <a:t>Send this packet for DOS washing</a:t>
            </a:r>
          </a:p>
          <a:p>
            <a:r>
              <a:rPr lang="en-US" dirty="0" smtClean="0"/>
              <a:t>…..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0976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Synonymous with Application Label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8968" y="1737572"/>
            <a:ext cx="6474270" cy="3416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        </a:t>
            </a:r>
            <a:r>
              <a:rPr lang="en-US" sz="1200" dirty="0" smtClean="0">
                <a:latin typeface="Courier New"/>
                <a:cs typeface="Courier New"/>
              </a:rPr>
              <a:t>+-----------------+          +-----------------+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 LSP        |          |      LSP        | &lt;May be </a:t>
            </a:r>
            <a:r>
              <a:rPr lang="en-US" sz="1200" dirty="0" err="1" smtClean="0">
                <a:latin typeface="Courier New"/>
                <a:cs typeface="Courier New"/>
              </a:rPr>
              <a:t>PHPed</a:t>
            </a:r>
            <a:endParaRPr lang="en-US" sz="1200" dirty="0" smtClean="0">
              <a:latin typeface="Courier New"/>
              <a:cs typeface="Courier New"/>
            </a:endParaRPr>
          </a:p>
          <a:p>
            <a:r>
              <a:rPr lang="en-US" sz="1200" dirty="0" smtClean="0">
                <a:latin typeface="Courier New"/>
                <a:cs typeface="Courier New"/>
              </a:rPr>
              <a:t>     |     Label       |          |     Label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+-----------------+          +-----------------+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Application    |          | Synonymous Flow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Label       |          |     Label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+-----------------+          +-----------------+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Payload       |          |   Payload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+-----------------+          +-----------------+</a:t>
            </a:r>
          </a:p>
          <a:p>
            <a:endParaRPr lang="en-US" sz="1200" dirty="0" smtClean="0">
              <a:latin typeface="Courier New"/>
              <a:cs typeface="Courier New"/>
            </a:endParaRPr>
          </a:p>
          <a:p>
            <a:endParaRPr lang="en-US" sz="1200" dirty="0" smtClean="0">
              <a:latin typeface="Courier New"/>
              <a:cs typeface="Courier New"/>
            </a:endParaRPr>
          </a:p>
          <a:p>
            <a:r>
              <a:rPr lang="en-US" sz="1200" dirty="0" smtClean="0">
                <a:latin typeface="Courier New"/>
                <a:cs typeface="Courier New"/>
              </a:rPr>
              <a:t>    "Normal" Label Stack         Label Stack with SFL</a:t>
            </a:r>
            <a:endParaRPr lang="en-US" sz="12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1650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Label Stack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8968" y="1737572"/>
            <a:ext cx="6474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       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8526" y="1417638"/>
            <a:ext cx="6953026" cy="3323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                          +</a:t>
            </a:r>
            <a:r>
              <a:rPr lang="en-US" sz="1200" dirty="0">
                <a:latin typeface="Courier New"/>
                <a:cs typeface="Courier New"/>
              </a:rPr>
              <a:t>-----------------+</a:t>
            </a: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 LSP        | &lt;= May be </a:t>
            </a:r>
            <a:r>
              <a:rPr lang="en-US" sz="1200" dirty="0" err="1">
                <a:latin typeface="Courier New"/>
                <a:cs typeface="Courier New"/>
              </a:rPr>
              <a:t>PHPed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Label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 &lt;= Synonymous with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LSP        |          | Synonymous Flow |    Explicit NULL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Label       |          |     Label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 &lt;= Bottom of stack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Payload       |          |   Payload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"Normal" Label Stack         Label Stack with SFL</a:t>
            </a:r>
          </a:p>
        </p:txBody>
      </p:sp>
    </p:spTree>
    <p:extLst>
      <p:ext uri="{BB962C8B-B14F-4D97-AF65-F5344CB8AC3E}">
        <p14:creationId xmlns:p14="http://schemas.microsoft.com/office/powerpoint/2010/main" val="2764362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ggregate</a:t>
            </a:r>
            <a:r>
              <a:rPr lang="en-US" dirty="0" smtClean="0"/>
              <a:t> Label Stack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8968" y="1737572"/>
            <a:ext cx="6474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       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1282" y="1449120"/>
            <a:ext cx="7008192" cy="4431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</a:t>
            </a:r>
            <a:r>
              <a:rPr lang="en-US" dirty="0" smtClean="0"/>
              <a:t>                          </a:t>
            </a:r>
            <a:r>
              <a:rPr lang="en-US" sz="1200" dirty="0" smtClean="0">
                <a:latin typeface="Courier New"/>
                <a:cs typeface="Courier New"/>
              </a:rPr>
              <a:t>+</a:t>
            </a:r>
            <a:r>
              <a:rPr lang="en-US" sz="1200" dirty="0">
                <a:latin typeface="Courier New"/>
                <a:cs typeface="Courier New"/>
              </a:rPr>
              <a:t>-----------------+</a:t>
            </a: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 LSP        | &lt; May be </a:t>
            </a:r>
            <a:r>
              <a:rPr lang="en-US" sz="1200" dirty="0" err="1">
                <a:latin typeface="Courier New"/>
                <a:cs typeface="Courier New"/>
              </a:rPr>
              <a:t>PHPed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                              |     </a:t>
            </a:r>
            <a:r>
              <a:rPr lang="en-US" sz="1200" dirty="0" err="1">
                <a:latin typeface="Courier New"/>
                <a:cs typeface="Courier New"/>
              </a:rPr>
              <a:t>Lable</a:t>
            </a:r>
            <a:r>
              <a:rPr lang="en-US" sz="1200" dirty="0">
                <a:latin typeface="Courier New"/>
                <a:cs typeface="Courier New"/>
              </a:rPr>
              <a:t>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LSP        |          |   </a:t>
            </a:r>
            <a:r>
              <a:rPr lang="en-US" sz="1200" dirty="0" err="1">
                <a:latin typeface="Courier New"/>
                <a:cs typeface="Courier New"/>
              </a:rPr>
              <a:t>Agregate</a:t>
            </a:r>
            <a:r>
              <a:rPr lang="en-US" sz="1200" dirty="0">
                <a:latin typeface="Courier New"/>
                <a:cs typeface="Courier New"/>
              </a:rPr>
              <a:t>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Label       |          |      SFL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Application    |          |  Application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Label       |          |     Label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 &lt;= Bottom of stack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Payload       |          |   Payload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|                 |          |                 |</a:t>
            </a:r>
          </a:p>
          <a:p>
            <a:r>
              <a:rPr lang="en-US" sz="1200" dirty="0">
                <a:latin typeface="Courier New"/>
                <a:cs typeface="Courier New"/>
              </a:rPr>
              <a:t>     +-----------------+          +-----------------+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"Normal" Label Stack         Label Stack with SFL</a:t>
            </a:r>
          </a:p>
        </p:txBody>
      </p:sp>
    </p:spTree>
    <p:extLst>
      <p:ext uri="{BB962C8B-B14F-4D97-AF65-F5344CB8AC3E}">
        <p14:creationId xmlns:p14="http://schemas.microsoft.com/office/powerpoint/2010/main" val="217534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ECMP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addition of an SFL may cause a change to the path through the network due to the change in the packet entropy value. </a:t>
            </a:r>
            <a:r>
              <a:rPr lang="en-US" b="1" dirty="0" smtClean="0"/>
              <a:t>IF</a:t>
            </a:r>
            <a:r>
              <a:rPr lang="en-US" dirty="0" smtClean="0"/>
              <a:t> this is a problem</a:t>
            </a:r>
          </a:p>
          <a:p>
            <a:r>
              <a:rPr lang="en-US" dirty="0" smtClean="0"/>
              <a:t>Always include the SFL or</a:t>
            </a:r>
          </a:p>
          <a:p>
            <a:r>
              <a:rPr lang="en-US" dirty="0" smtClean="0"/>
              <a:t>Use an RFC6790 entropy label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87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Rose By any Other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adjective</a:t>
            </a:r>
            <a:r>
              <a:rPr lang="en-US" dirty="0"/>
              <a:t>: </a:t>
            </a:r>
            <a:r>
              <a:rPr lang="en-US" b="1" dirty="0"/>
              <a:t>synonymous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1</a:t>
            </a:r>
            <a:r>
              <a:rPr lang="en-US" dirty="0"/>
              <a:t>. </a:t>
            </a:r>
            <a:r>
              <a:rPr lang="en-US" dirty="0" smtClean="0"/>
              <a:t>(</a:t>
            </a:r>
            <a:r>
              <a:rPr lang="en-US" dirty="0"/>
              <a:t>of a word or phrase) having the same meaning as another word or phrase in the same language.</a:t>
            </a:r>
          </a:p>
          <a:p>
            <a:pPr marL="0" indent="0">
              <a:buNone/>
            </a:pPr>
            <a:r>
              <a:rPr lang="en-US" b="1" dirty="0"/>
              <a:t>2</a:t>
            </a:r>
            <a:r>
              <a:rPr lang="en-US" dirty="0"/>
              <a:t>. </a:t>
            </a:r>
            <a:r>
              <a:rPr lang="en-US" dirty="0" smtClean="0"/>
              <a:t>closely </a:t>
            </a:r>
            <a:r>
              <a:rPr lang="en-US" dirty="0"/>
              <a:t>associated with or suggestive of something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has been suggested that definition (1) is not a good fit for what we are doing. Definition (2) works or we could move to something like “shadow”.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8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1100</Words>
  <Application>Microsoft Macintosh PowerPoint</Application>
  <PresentationFormat>On-screen Show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RFC6374 Synonymous Flow Labels draft-bryant-mpls-synonymous-flow-labels-01 </vt:lpstr>
      <vt:lpstr>The RFC6374 Problem(s) In Regular MPLS</vt:lpstr>
      <vt:lpstr>Synonymous Flow Label</vt:lpstr>
      <vt:lpstr>Other Possible Synonymous Actions</vt:lpstr>
      <vt:lpstr>Synonymous with Application Label</vt:lpstr>
      <vt:lpstr>Single Label Stack</vt:lpstr>
      <vt:lpstr>Aggregate Label Stack</vt:lpstr>
      <vt:lpstr>ECMP </vt:lpstr>
      <vt:lpstr>A Rose By any Other Name</vt:lpstr>
      <vt:lpstr>Next steps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RFC6374 Synonymous Flow Labels draft-bryant-mpls-synonymous-flow-labels-00 </dc:title>
  <dc:creator>Cisco Employee</dc:creator>
  <cp:lastModifiedBy>Cisco Employee</cp:lastModifiedBy>
  <cp:revision>13</cp:revision>
  <dcterms:created xsi:type="dcterms:W3CDTF">2015-03-26T23:20:31Z</dcterms:created>
  <dcterms:modified xsi:type="dcterms:W3CDTF">2015-07-17T16:55:37Z</dcterms:modified>
</cp:coreProperties>
</file>