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4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DFDFDF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pic>
        <p:nvPicPr>
          <p:cNvPr id="5" name="Picture 7" descr="blue-window"/>
          <p:cNvPicPr>
            <a:picLocks noChangeAspect="1" noChangeArrowheads="1"/>
          </p:cNvPicPr>
          <p:nvPr/>
        </p:nvPicPr>
        <p:blipFill>
          <a:blip r:embed="rId2" cstate="print"/>
          <a:srcRect b="37572"/>
          <a:stretch>
            <a:fillRect/>
          </a:stretch>
        </p:blipFill>
        <p:spPr bwMode="auto">
          <a:xfrm>
            <a:off x="450850" y="5468938"/>
            <a:ext cx="82423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juniper_black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6050" y="917575"/>
            <a:ext cx="17176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2888"/>
            <a:ext cx="7315200" cy="877824"/>
          </a:xfrm>
        </p:spPr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3200" b="1" cap="all" baseline="0" dirty="0" smtClean="0">
                <a:solidFill>
                  <a:srgbClr val="29292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11880"/>
            <a:ext cx="5943600" cy="1051560"/>
          </a:xfrm>
        </p:spPr>
        <p:txBody>
          <a:bodyPr>
            <a:noAutofit/>
          </a:bodyPr>
          <a:lstStyle>
            <a:lvl1pPr marL="0" indent="0" algn="l" defTabSz="457200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  <a:defRPr lang="en-US" sz="2000" dirty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366616" y="1134374"/>
            <a:ext cx="8229600" cy="4852358"/>
          </a:xfrm>
        </p:spPr>
        <p:txBody>
          <a:bodyPr/>
          <a:lstStyle>
            <a:lvl1pPr marL="112713" indent="-112713"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 marL="569913" indent="-225425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 marL="854075" indent="-223838"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1147763" indent="-233363"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 marL="1431925" indent="-173038"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with column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200" b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200" b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000" b="1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000" b="1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lrg-ven-gradient-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38725"/>
            <a:ext cx="9144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4"/>
          <p:cNvSpPr>
            <a:spLocks noChangeArrowheads="1"/>
          </p:cNvSpPr>
          <p:nvPr/>
        </p:nvSpPr>
        <p:spPr bwMode="invGray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BABCBE">
                  <a:alpha val="14999"/>
                </a:srgbClr>
              </a:gs>
              <a:gs pos="100000">
                <a:srgbClr val="565758">
                  <a:alpha val="14999"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2184400"/>
            <a:ext cx="4554538" cy="38227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sm"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6250" y="255588"/>
            <a:ext cx="8220075" cy="741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68300" y="1133475"/>
            <a:ext cx="8220075" cy="477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black">
          <a:xfrm>
            <a:off x="471488" y="6229350"/>
            <a:ext cx="530225" cy="198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eaLnBrk="0" fontAlgn="auto" hangingPunct="0">
              <a:spcAft>
                <a:spcPts val="0"/>
              </a:spcAft>
              <a:tabLst>
                <a:tab pos="461963" algn="l"/>
                <a:tab pos="4572000" algn="ctr"/>
                <a:tab pos="8461375" algn="r"/>
                <a:tab pos="8855075" algn="r"/>
              </a:tabLst>
              <a:defRPr/>
            </a:pPr>
            <a:fld id="{F3685484-FA1C-4816-AC06-0EF40D640CE5}" type="slidenum">
              <a:rPr lang="en-US" sz="1000">
                <a:solidFill>
                  <a:srgbClr val="807F83"/>
                </a:solidFill>
                <a:latin typeface="Arial" pitchFamily="34" charset="0"/>
                <a:cs typeface="+mn-cs"/>
              </a:rPr>
              <a:pPr eaLnBrk="0" fontAlgn="auto" hangingPunct="0">
                <a:spcAft>
                  <a:spcPts val="0"/>
                </a:spcAft>
                <a:tabLst>
                  <a:tab pos="461963" algn="l"/>
                  <a:tab pos="4572000" algn="ctr"/>
                  <a:tab pos="8461375" algn="r"/>
                  <a:tab pos="8855075" algn="r"/>
                </a:tabLst>
                <a:defRPr/>
              </a:pPr>
              <a:t>‹#›</a:t>
            </a:fld>
            <a:endParaRPr lang="en-US" sz="1000">
              <a:solidFill>
                <a:srgbClr val="807F83"/>
              </a:solidFill>
              <a:latin typeface="Arial" pitchFamily="34" charset="0"/>
              <a:cs typeface="+mn-cs"/>
            </a:endParaRPr>
          </a:p>
        </p:txBody>
      </p:sp>
      <p:grpSp>
        <p:nvGrpSpPr>
          <p:cNvPr id="1029" name="Group 6"/>
          <p:cNvGrpSpPr>
            <a:grpSpLocks/>
          </p:cNvGrpSpPr>
          <p:nvPr/>
        </p:nvGrpSpPr>
        <p:grpSpPr bwMode="auto">
          <a:xfrm>
            <a:off x="450850" y="238125"/>
            <a:ext cx="8240713" cy="5994400"/>
            <a:chOff x="284" y="150"/>
            <a:chExt cx="5182" cy="3776"/>
          </a:xfrm>
        </p:grpSpPr>
        <p:sp>
          <p:nvSpPr>
            <p:cNvPr id="19" name="Line 7"/>
            <p:cNvSpPr>
              <a:spLocks noChangeShapeType="1"/>
            </p:cNvSpPr>
            <p:nvPr/>
          </p:nvSpPr>
          <p:spPr bwMode="auto">
            <a:xfrm>
              <a:off x="284" y="3926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>
              <a:off x="284" y="602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284" y="150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</p:grpSp>
      <p:pic>
        <p:nvPicPr>
          <p:cNvPr id="1030" name="Picture 10" descr="juniper_black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64438" y="6316663"/>
            <a:ext cx="1111250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117850" y="6240463"/>
            <a:ext cx="2913063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dirty="0">
                <a:solidFill>
                  <a:schemeClr val="accent6"/>
                </a:solidFill>
                <a:latin typeface="+mn-lt"/>
                <a:cs typeface="+mn-cs"/>
              </a:rPr>
              <a:t>Copyright </a:t>
            </a:r>
            <a:r>
              <a:rPr lang="en-US" sz="800" dirty="0">
                <a:solidFill>
                  <a:schemeClr val="accent6"/>
                </a:solidFill>
                <a:ea typeface="ＭＳ Ｐゴシック" charset="-128"/>
                <a:cs typeface="+mn-cs"/>
              </a:rPr>
              <a:t>© </a:t>
            </a:r>
            <a:r>
              <a:rPr lang="en-US" sz="800" dirty="0" smtClean="0">
                <a:solidFill>
                  <a:schemeClr val="accent6"/>
                </a:solidFill>
                <a:ea typeface="ＭＳ Ｐゴシック" charset="-128"/>
                <a:cs typeface="+mn-cs"/>
              </a:rPr>
              <a:t>2015 </a:t>
            </a:r>
            <a:r>
              <a:rPr lang="en-US" sz="800" dirty="0">
                <a:solidFill>
                  <a:schemeClr val="accent6"/>
                </a:solidFill>
                <a:ea typeface="ＭＳ Ｐゴシック" charset="-128"/>
                <a:cs typeface="+mn-cs"/>
              </a:rPr>
              <a:t>Juniper Networks, Inc.     www.juniper.net</a:t>
            </a:r>
            <a:endParaRPr lang="en-US" sz="8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1" r:id="rId3"/>
    <p:sldLayoutId id="2147483682" r:id="rId4"/>
    <p:sldLayoutId id="2147483683" r:id="rId5"/>
    <p:sldLayoutId id="2147483685" r:id="rId6"/>
  </p:sldLayoutIdLst>
  <p:txStyles>
    <p:titleStyle>
      <a:lvl1pPr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lang="en-US" sz="2400" b="1" kern="1200" cap="all" dirty="0">
          <a:solidFill>
            <a:srgbClr val="292929"/>
          </a:solidFill>
          <a:latin typeface="Arial" pitchFamily="34" charset="0"/>
          <a:ea typeface="+mj-ea"/>
          <a:cs typeface="+mj-cs"/>
        </a:defRPr>
      </a:lvl1pPr>
      <a:lvl2pPr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2pPr>
      <a:lvl3pPr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3pPr>
      <a:lvl4pPr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4pPr>
      <a:lvl5pPr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5pPr>
      <a:lvl6pPr marL="457200"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6pPr>
      <a:lvl7pPr marL="914400"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7pPr>
      <a:lvl8pPr marL="1371600"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8pPr>
      <a:lvl9pPr marL="1828800" algn="l" defTabSz="457200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defRPr sz="2400" b="1">
          <a:solidFill>
            <a:srgbClr val="292929"/>
          </a:solidFill>
          <a:latin typeface="Arial" pitchFamily="34" charset="0"/>
        </a:defRPr>
      </a:lvl9pPr>
    </p:titleStyle>
    <p:bodyStyle>
      <a:lvl1pPr marL="112713" indent="-112713" algn="l" rtl="0" eaLnBrk="1" fontAlgn="base" hangingPunct="1">
        <a:spcBef>
          <a:spcPts val="800"/>
        </a:spcBef>
        <a:spcAft>
          <a:spcPts val="400"/>
        </a:spcAft>
        <a:buClr>
          <a:schemeClr val="tx1"/>
        </a:buClr>
        <a:buSzPct val="25000"/>
        <a:buFont typeface="Arial" charset="0"/>
        <a:buChar char=" "/>
        <a:defRPr lang="en-US" sz="2200" kern="1200" dirty="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69913" indent="-225425" algn="l" rtl="0" eaLnBrk="1" fontAlgn="base" hangingPunct="1">
        <a:spcBef>
          <a:spcPct val="0"/>
        </a:spcBef>
        <a:spcAft>
          <a:spcPts val="500"/>
        </a:spcAft>
        <a:buClr>
          <a:schemeClr val="tx1"/>
        </a:buClr>
        <a:buSzPct val="90000"/>
        <a:buFont typeface="Wingdings" pitchFamily="2" charset="2"/>
        <a:buChar char="§"/>
        <a:defRPr lang="en-US" sz="2000" kern="1200" dirty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4075" indent="-223838" algn="l" rtl="0" eaLnBrk="1" fontAlgn="base" hangingPunct="1">
        <a:spcBef>
          <a:spcPct val="0"/>
        </a:spcBef>
        <a:spcAft>
          <a:spcPts val="500"/>
        </a:spcAft>
        <a:buClr>
          <a:schemeClr val="tx1"/>
        </a:buClr>
        <a:buSzPct val="96000"/>
        <a:buFont typeface="Wingdings" pitchFamily="2" charset="2"/>
        <a:buChar char="§"/>
        <a:defRPr lang="en-US" kern="1200" dirty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147763" indent="-233363" algn="l" rtl="0" eaLnBrk="1" fontAlgn="base" hangingPunct="1">
        <a:spcBef>
          <a:spcPct val="0"/>
        </a:spcBef>
        <a:spcAft>
          <a:spcPts val="500"/>
        </a:spcAft>
        <a:buClr>
          <a:schemeClr val="tx1"/>
        </a:buClr>
        <a:buFont typeface="Arial" charset="0"/>
        <a:buChar char="–"/>
        <a:defRPr lang="en-US" sz="1600" kern="1200" dirty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31925" indent="-173038" algn="l" rtl="0" eaLnBrk="1" fontAlgn="base" hangingPunct="1">
        <a:spcBef>
          <a:spcPct val="0"/>
        </a:spcBef>
        <a:spcAft>
          <a:spcPts val="500"/>
        </a:spcAft>
        <a:buClr>
          <a:schemeClr val="tx1"/>
        </a:buClr>
        <a:buFont typeface="Arial" charset="0"/>
        <a:buChar char="-"/>
        <a:defRPr lang="en-US" sz="1600" kern="1200" dirty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draft-</a:t>
            </a:r>
            <a:r>
              <a:rPr lang="en-US" cap="none" dirty="0" err="1" smtClean="0"/>
              <a:t>kompella</a:t>
            </a:r>
            <a:r>
              <a:rPr lang="en-US" cap="none" dirty="0" smtClean="0"/>
              <a:t>-</a:t>
            </a:r>
            <a:r>
              <a:rPr lang="en-US" cap="none" dirty="0" err="1" smtClean="0"/>
              <a:t>mpls-larp</a:t>
            </a: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cap="none" dirty="0" smtClean="0"/>
              <a:t>MPLS RT review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399" y="3623862"/>
            <a:ext cx="6381631" cy="1051560"/>
          </a:xfrm>
        </p:spPr>
        <p:txBody>
          <a:bodyPr/>
          <a:lstStyle/>
          <a:p>
            <a:r>
              <a:rPr lang="en-US" dirty="0" smtClean="0"/>
              <a:t>Kireeti </a:t>
            </a:r>
            <a:r>
              <a:rPr lang="en-US" dirty="0" smtClean="0"/>
              <a:t>Kompella, </a:t>
            </a:r>
            <a:r>
              <a:rPr lang="en-US" dirty="0" err="1" smtClean="0"/>
              <a:t>Balaji</a:t>
            </a:r>
            <a:r>
              <a:rPr lang="en-US" dirty="0" smtClean="0"/>
              <a:t> </a:t>
            </a:r>
            <a:r>
              <a:rPr lang="en-US" dirty="0" err="1" smtClean="0"/>
              <a:t>Rajagopalan</a:t>
            </a:r>
            <a:r>
              <a:rPr lang="en-US" dirty="0" smtClean="0"/>
              <a:t>; George Swallow</a:t>
            </a:r>
            <a:endParaRPr lang="en-US" dirty="0" smtClean="0"/>
          </a:p>
          <a:p>
            <a:r>
              <a:rPr lang="en-US" dirty="0" smtClean="0"/>
              <a:t>IETF 93/Prague 2015</a:t>
            </a:r>
          </a:p>
        </p:txBody>
      </p:sp>
    </p:spTree>
    <p:extLst>
      <p:ext uri="{BB962C8B-B14F-4D97-AF65-F5344CB8AC3E}">
        <p14:creationId xmlns:p14="http://schemas.microsoft.com/office/powerpoint/2010/main" val="143852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MPLS RT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1) Need demonstrable use case for labeled ARP</a:t>
            </a:r>
          </a:p>
          <a:p>
            <a:pPr lvl="1"/>
            <a:r>
              <a:rPr lang="en-US" dirty="0" smtClean="0"/>
              <a:t>MPLS in the data center (MPLS Fabric)</a:t>
            </a:r>
          </a:p>
          <a:p>
            <a:pPr lvl="1"/>
            <a:r>
              <a:rPr lang="en-US" dirty="0" smtClean="0"/>
              <a:t>MPLS in the access</a:t>
            </a:r>
          </a:p>
          <a:p>
            <a:r>
              <a:rPr lang="en-US" dirty="0" smtClean="0"/>
              <a:t>2) Need to fill in more details on restart scenarios</a:t>
            </a:r>
          </a:p>
          <a:p>
            <a:pPr lvl="1"/>
            <a:r>
              <a:rPr lang="en-US" dirty="0" smtClean="0"/>
              <a:t>How should the client and server behave</a:t>
            </a:r>
          </a:p>
          <a:p>
            <a:pPr lvl="1"/>
            <a:r>
              <a:rPr lang="en-US" dirty="0" smtClean="0"/>
              <a:t>What should the client expect from server (and vice versa)</a:t>
            </a:r>
          </a:p>
          <a:p>
            <a:r>
              <a:rPr lang="en-US" dirty="0" smtClean="0"/>
              <a:t>3) </a:t>
            </a:r>
            <a:r>
              <a:rPr lang="en-US" dirty="0"/>
              <a:t>Need bidirectional connectivity to the client</a:t>
            </a:r>
          </a:p>
          <a:p>
            <a:r>
              <a:rPr lang="en-US" dirty="0"/>
              <a:t>4</a:t>
            </a:r>
            <a:r>
              <a:rPr lang="en-US" dirty="0" smtClean="0"/>
              <a:t>) Need to give more details on how L-ARP clients deal with multiple responses for the same target protocol address</a:t>
            </a:r>
          </a:p>
          <a:p>
            <a:pPr lvl="1"/>
            <a:r>
              <a:rPr lang="en-US" dirty="0" smtClean="0"/>
              <a:t>Multi-homed clients</a:t>
            </a:r>
          </a:p>
          <a:p>
            <a:pPr lvl="1"/>
            <a:r>
              <a:rPr lang="en-US" dirty="0" smtClean="0"/>
              <a:t>Clients on a LAN</a:t>
            </a:r>
          </a:p>
        </p:txBody>
      </p:sp>
    </p:spTree>
    <p:extLst>
      <p:ext uri="{BB962C8B-B14F-4D97-AF65-F5344CB8AC3E}">
        <p14:creationId xmlns:p14="http://schemas.microsoft.com/office/powerpoint/2010/main" val="91496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Case/Applicability for L-ARP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se case: MPLS in the data center</a:t>
            </a:r>
          </a:p>
          <a:p>
            <a:pPr lvl="1"/>
            <a:r>
              <a:rPr lang="en-US" dirty="0" smtClean="0"/>
              <a:t>The draft refers to an as-yet-unwritten draft on an “MPLS Fabric”</a:t>
            </a:r>
          </a:p>
          <a:p>
            <a:pPr lvl="1"/>
            <a:r>
              <a:rPr lang="en-US" dirty="0" smtClean="0"/>
              <a:t>Here, the L-ARP client is a compute server participating in an MPLS underlay</a:t>
            </a:r>
          </a:p>
          <a:p>
            <a:pPr lvl="1"/>
            <a:r>
              <a:rPr lang="en-US" dirty="0" smtClean="0"/>
              <a:t>Writing this up would present a use case for L-ARP</a:t>
            </a:r>
          </a:p>
          <a:p>
            <a:pPr lvl="1"/>
            <a:r>
              <a:rPr lang="en-US" dirty="0" smtClean="0"/>
              <a:t>Will be done</a:t>
            </a:r>
          </a:p>
          <a:p>
            <a:r>
              <a:rPr lang="en-US" dirty="0" smtClean="0"/>
              <a:t>Use case: MPLS in the access</a:t>
            </a:r>
          </a:p>
          <a:p>
            <a:pPr lvl="1"/>
            <a:r>
              <a:rPr lang="en-US" dirty="0" smtClean="0"/>
              <a:t>A D-SLAM/OLT/… that wants to participate in an MPLS network can use L-ARP to do so</a:t>
            </a:r>
          </a:p>
          <a:p>
            <a:pPr lvl="1"/>
            <a:r>
              <a:rPr lang="en-US" dirty="0" smtClean="0"/>
              <a:t>This is not unlike the previous use case</a:t>
            </a:r>
          </a:p>
          <a:p>
            <a:pPr lvl="1"/>
            <a:r>
              <a:rPr lang="en-US" dirty="0" smtClean="0"/>
              <a:t>Can be added to the MPLS Fabric 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99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Restart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In “regular” ARP, the protocol-hardware address (i.e., IP-MAC) binding is relatively stable; the hardware address is global</a:t>
            </a:r>
          </a:p>
          <a:p>
            <a:r>
              <a:rPr lang="en-US" dirty="0" smtClean="0"/>
              <a:t>In L-ARP, </a:t>
            </a:r>
            <a:r>
              <a:rPr lang="en-US" smtClean="0"/>
              <a:t>the binding </a:t>
            </a:r>
            <a:r>
              <a:rPr lang="en-US" dirty="0" smtClean="0"/>
              <a:t>could change; the hardware address is local</a:t>
            </a:r>
          </a:p>
          <a:p>
            <a:r>
              <a:rPr lang="en-US" dirty="0" smtClean="0"/>
              <a:t>Thus, care is required to keep the client and server in sync; this is most obvious in restart situations</a:t>
            </a:r>
          </a:p>
          <a:p>
            <a:r>
              <a:rPr lang="en-US" dirty="0" smtClean="0"/>
              <a:t>We will fill in details on this in the next rev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496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MPLS Connectivity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A device X wanting MPLS connectivity to another device Y can use L-ARP to learn the label to use (L1) for sending</a:t>
            </a:r>
          </a:p>
          <a:p>
            <a:pPr lvl="1"/>
            <a:r>
              <a:rPr lang="en-US" dirty="0" smtClean="0"/>
              <a:t>But what label (L2) should X expect to receive packets?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previous hop (T) needs to allocate a label for X</a:t>
            </a:r>
          </a:p>
          <a:p>
            <a:pPr lvl="1"/>
            <a:r>
              <a:rPr lang="en-US" dirty="0" smtClean="0"/>
              <a:t>The label that X receives may be NULL (PHP) or not (UHP)</a:t>
            </a:r>
          </a:p>
          <a:p>
            <a:pPr lvl="1"/>
            <a:r>
              <a:rPr lang="en-US" dirty="0" smtClean="0"/>
              <a:t>In the former case, X doesn’t need to know</a:t>
            </a:r>
          </a:p>
          <a:p>
            <a:pPr lvl="1"/>
            <a:r>
              <a:rPr lang="en-US" dirty="0" smtClean="0"/>
              <a:t>The latter case can be handled by Labeled DHCP</a:t>
            </a:r>
          </a:p>
          <a:p>
            <a:pPr lvl="2"/>
            <a:r>
              <a:rPr lang="en-US" dirty="0" smtClean="0"/>
              <a:t>There was a short discussion of this on the mailing list a year ago</a:t>
            </a:r>
          </a:p>
          <a:p>
            <a:pPr lvl="1"/>
            <a:r>
              <a:rPr lang="en-US" dirty="0" smtClean="0"/>
              <a:t>We’ll add text to lay out the issue and discuss solutions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116203" y="4504067"/>
            <a:ext cx="4609090" cy="1627403"/>
            <a:chOff x="1868934" y="3906020"/>
            <a:chExt cx="4609090" cy="1627403"/>
          </a:xfrm>
        </p:grpSpPr>
        <p:sp>
          <p:nvSpPr>
            <p:cNvPr id="4" name="Oval 3"/>
            <p:cNvSpPr>
              <a:spLocks noChangeAspect="1"/>
            </p:cNvSpPr>
            <p:nvPr/>
          </p:nvSpPr>
          <p:spPr>
            <a:xfrm>
              <a:off x="1868934" y="4457176"/>
              <a:ext cx="503175" cy="50317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>
            <a:xfrm>
              <a:off x="5974849" y="4457176"/>
              <a:ext cx="503175" cy="50317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087585" y="4457176"/>
              <a:ext cx="503175" cy="503175"/>
            </a:xfrm>
            <a:prstGeom prst="ellipse">
              <a:avLst/>
            </a:prstGeom>
            <a:solidFill>
              <a:srgbClr val="660066"/>
            </a:solid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4" idx="6"/>
              <a:endCxn id="6" idx="2"/>
            </p:cNvCxnSpPr>
            <p:nvPr/>
          </p:nvCxnSpPr>
          <p:spPr>
            <a:xfrm>
              <a:off x="2372109" y="4708764"/>
              <a:ext cx="71547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4420748" y="4505103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cxnSp>
          <p:nvCxnSpPr>
            <p:cNvPr id="11" name="Straight Connector 10"/>
            <p:cNvCxnSpPr>
              <a:stCxn id="6" idx="6"/>
            </p:cNvCxnSpPr>
            <p:nvPr/>
          </p:nvCxnSpPr>
          <p:spPr>
            <a:xfrm>
              <a:off x="3590760" y="4708764"/>
              <a:ext cx="4945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5" idx="2"/>
            </p:cNvCxnSpPr>
            <p:nvPr/>
          </p:nvCxnSpPr>
          <p:spPr>
            <a:xfrm>
              <a:off x="5283333" y="4708764"/>
              <a:ext cx="6915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2372109" y="4301417"/>
              <a:ext cx="71547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479932" y="3906020"/>
              <a:ext cx="6211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L1</a:t>
              </a:r>
              <a:endParaRPr lang="en-US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385583" y="5112808"/>
              <a:ext cx="715476" cy="0"/>
            </a:xfrm>
            <a:prstGeom prst="straightConnector1">
              <a:avLst/>
            </a:prstGeom>
            <a:ln>
              <a:solidFill>
                <a:srgbClr val="660066"/>
              </a:solidFill>
              <a:headEnd type="triangle" w="lg" len="lg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586976" y="5164091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?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81281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Multiple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An L-ARP client may receive multiple responses to L-ARP requests for a particular protocol address (IP)</a:t>
            </a:r>
          </a:p>
          <a:p>
            <a:pPr lvl="1"/>
            <a:r>
              <a:rPr lang="en-US" dirty="0" smtClean="0"/>
              <a:t>This can happen if the client is on a LAN with multiple servers that have MPLS reachability to the target IP</a:t>
            </a:r>
          </a:p>
          <a:p>
            <a:pPr lvl="1"/>
            <a:r>
              <a:rPr lang="en-US" dirty="0" smtClean="0"/>
              <a:t>This can also happen if the client is multi-homed</a:t>
            </a:r>
          </a:p>
          <a:p>
            <a:r>
              <a:rPr lang="en-US" dirty="0" smtClean="0"/>
              <a:t>The paradigm used in L-ARP is that of “proxy ARP”</a:t>
            </a:r>
          </a:p>
          <a:p>
            <a:pPr lvl="1"/>
            <a:r>
              <a:rPr lang="en-US" dirty="0" smtClean="0"/>
              <a:t>Thus, the L-ARP server is usually not the target</a:t>
            </a:r>
          </a:p>
          <a:p>
            <a:r>
              <a:rPr lang="en-US" dirty="0" smtClean="0"/>
              <a:t>The “attribute” TLV contains a metric for the client to make an intelligent choice in this situation</a:t>
            </a:r>
          </a:p>
          <a:p>
            <a:pPr lvl="1"/>
            <a:r>
              <a:rPr lang="en-US" dirty="0" smtClean="0"/>
              <a:t>The authors assumed that the use of metrics was obvious; it appears this isn’t quite so obvious</a:t>
            </a:r>
          </a:p>
          <a:p>
            <a:pPr lvl="1"/>
            <a:r>
              <a:rPr lang="en-US" dirty="0" smtClean="0"/>
              <a:t>We’ll add verbiage to explain this in more detail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27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1) New revision of the draft addressing these issues</a:t>
            </a:r>
          </a:p>
          <a:p>
            <a:pPr lvl="1"/>
            <a:r>
              <a:rPr lang="en-US" dirty="0" smtClean="0"/>
              <a:t>Couple of weeks post-IETF93</a:t>
            </a:r>
          </a:p>
          <a:p>
            <a:r>
              <a:rPr lang="en-US" dirty="0" smtClean="0"/>
              <a:t>2) MPLS Fabric draft describing use cases</a:t>
            </a:r>
          </a:p>
          <a:p>
            <a:pPr lvl="1"/>
            <a:r>
              <a:rPr lang="en-US" dirty="0" smtClean="0"/>
              <a:t>Similar time frame, possibly slightly longer</a:t>
            </a:r>
          </a:p>
          <a:p>
            <a:r>
              <a:rPr lang="en-US" dirty="0" smtClean="0"/>
              <a:t>Hopefully, these two actions will satisfy the reviews</a:t>
            </a:r>
          </a:p>
          <a:p>
            <a:pPr lvl="1"/>
            <a:r>
              <a:rPr lang="en-US" dirty="0" smtClean="0"/>
              <a:t>With the reviewers’ sign-off, we will republish as a WG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681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Juniper themes">
      <a:dk1>
        <a:srgbClr val="333333"/>
      </a:dk1>
      <a:lt1>
        <a:srgbClr val="FFFFFF"/>
      </a:lt1>
      <a:dk2>
        <a:srgbClr val="93220B"/>
      </a:dk2>
      <a:lt2>
        <a:srgbClr val="5C852D"/>
      </a:lt2>
      <a:accent1>
        <a:srgbClr val="0067AC"/>
      </a:accent1>
      <a:accent2>
        <a:srgbClr val="BFC16B"/>
      </a:accent2>
      <a:accent3>
        <a:srgbClr val="F26649"/>
      </a:accent3>
      <a:accent4>
        <a:srgbClr val="2F8D7D"/>
      </a:accent4>
      <a:accent5>
        <a:srgbClr val="7EB0CC"/>
      </a:accent5>
      <a:accent6>
        <a:srgbClr val="807F83"/>
      </a:accent6>
      <a:hlink>
        <a:srgbClr val="5D87A1"/>
      </a:hlink>
      <a:folHlink>
        <a:srgbClr val="F79646"/>
      </a:folHlink>
    </a:clrScheme>
    <a:fontScheme name="JuniperTemplate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presenter title">
      <a:srgbClr val="4D4D4D"/>
    </a:custClr>
    <a:custClr name="text title">
      <a:srgbClr val="292929"/>
    </a:custClr>
    <a:custClr name="subtitle blue">
      <a:srgbClr val="5D87A1"/>
    </a:custClr>
    <a:custClr name="axis">
      <a:srgbClr val="807F83"/>
    </a:custClr>
  </a:custClr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68</TotalTime>
  <Words>612</Words>
  <Application>Microsoft Macintosh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Theme</vt:lpstr>
      <vt:lpstr>draft-kompella-mpls-larp MPLS RT review</vt:lpstr>
      <vt:lpstr>Summary of MPLS RT Review</vt:lpstr>
      <vt:lpstr>Use Case/Applicability for L-ARP</vt:lpstr>
      <vt:lpstr>Restart Scenarios</vt:lpstr>
      <vt:lpstr>Bidirectional MPLS Connectivity</vt:lpstr>
      <vt:lpstr>Handling Multiple Responses</vt:lpstr>
      <vt:lpstr>Next Steps</vt:lpstr>
    </vt:vector>
  </TitlesOfParts>
  <Company>Contrail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draft-kompella-mpls-larp MPLS RT review</dc:title>
  <dc:creator>Kireeti Kompella</dc:creator>
  <cp:lastModifiedBy>Kireeti Kompella</cp:lastModifiedBy>
  <cp:revision>14</cp:revision>
  <dcterms:created xsi:type="dcterms:W3CDTF">2015-07-18T12:31:47Z</dcterms:created>
  <dcterms:modified xsi:type="dcterms:W3CDTF">2015-07-18T13:47:04Z</dcterms:modified>
</cp:coreProperties>
</file>