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9" r:id="rId2"/>
    <p:sldId id="258" r:id="rId3"/>
    <p:sldId id="261" r:id="rId4"/>
    <p:sldId id="278" r:id="rId5"/>
    <p:sldId id="285" r:id="rId6"/>
    <p:sldId id="288" r:id="rId7"/>
    <p:sldId id="287" r:id="rId8"/>
    <p:sldId id="292" r:id="rId9"/>
    <p:sldId id="294" r:id="rId10"/>
    <p:sldId id="290" r:id="rId11"/>
    <p:sldId id="289" r:id="rId12"/>
    <p:sldId id="295" r:id="rId13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35" autoAdjust="0"/>
    <p:restoredTop sz="86441" autoAdjust="0"/>
  </p:normalViewPr>
  <p:slideViewPr>
    <p:cSldViewPr showGuides="1">
      <p:cViewPr varScale="1">
        <p:scale>
          <a:sx n="94" d="100"/>
          <a:sy n="94" d="100"/>
        </p:scale>
        <p:origin x="-114" y="-570"/>
      </p:cViewPr>
      <p:guideLst>
        <p:guide orient="horz" pos="2160"/>
        <p:guide pos="3744"/>
      </p:guideLst>
    </p:cSldViewPr>
  </p:slideViewPr>
  <p:outlineViewPr>
    <p:cViewPr>
      <p:scale>
        <a:sx n="33" d="100"/>
        <a:sy n="33" d="100"/>
      </p:scale>
      <p:origin x="0" y="8412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BF3C-9635-4E97-9AA7-0A3790E3F916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685800"/>
            <a:ext cx="5943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216B4-0A9C-4F0B-A419-DB087F0AA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6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5FCE6F07-0ACB-4637-9840-ACA8BEB505C5}" type="slidenum">
              <a:rPr lang="en-GB" smtClean="0">
                <a:solidFill>
                  <a:srgbClr val="000000"/>
                </a:solidFill>
              </a:rPr>
              <a:pPr eaLnBrk="1" hangingPunct="1"/>
              <a:t>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1013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72EFAA44-DDFB-4A61-B84E-762F70DF301E}" type="slidenum">
              <a:rPr lang="en-GB" smtClean="0">
                <a:solidFill>
                  <a:srgbClr val="000000"/>
                </a:solidFill>
              </a:rPr>
              <a:pPr eaLnBrk="1" hangingPunct="1"/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085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fld id="{DA32DA88-A9C5-4032-AB09-1502B3D56BF9}" type="slidenum">
              <a:rPr lang="en-GB" smtClean="0">
                <a:solidFill>
                  <a:srgbClr val="000000"/>
                </a:solidFill>
              </a:rPr>
              <a:pPr eaLnBrk="1" hangingPunct="1"/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028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fld id="{6CA2DFE2-1B7A-4804-AB1A-2C8C6735B51D}" type="slidenum">
              <a:rPr lang="en-US" smtClean="0">
                <a:solidFill>
                  <a:srgbClr val="000000"/>
                </a:solidFill>
              </a:rPr>
              <a:pPr eaLnBrk="1" hangingPunct="1"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685800"/>
            <a:ext cx="59436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64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609601"/>
            <a:ext cx="1010412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4953000"/>
            <a:ext cx="832104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272352" y="6477000"/>
            <a:ext cx="2711768" cy="365125"/>
          </a:xfrm>
        </p:spPr>
        <p:txBody>
          <a:bodyPr/>
          <a:lstStyle/>
          <a:p>
            <a:fld id="{5282D176-92ED-4013-8278-563EC213D44D}" type="datetime1">
              <a:rPr lang="en-US" smtClean="0"/>
              <a:t>10/28/2015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1106262" y="6477000"/>
            <a:ext cx="730568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574260" y="6477000"/>
            <a:ext cx="3702368" cy="365125"/>
          </a:xfrm>
        </p:spPr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0A13-F4E3-4549-A381-1AC9ED7A2564}" type="datetime1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39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39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6D85-9F91-4713-B857-43C57BF88FE4}" type="datetime1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7744-6783-4849-88B7-E7F81DCFF042}" type="datetime1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1371601"/>
            <a:ext cx="1010412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4068764"/>
            <a:ext cx="1010412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02F-26C3-4A11-A1B5-59E802BCBA64}" type="datetime1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844540" y="3924300"/>
            <a:ext cx="110204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104572" y="3924300"/>
            <a:ext cx="110204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585746" y="3924300"/>
            <a:ext cx="110204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11277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14400"/>
            <a:ext cx="5638800" cy="5562600"/>
          </a:xfrm>
        </p:spPr>
        <p:txBody>
          <a:bodyPr/>
          <a:lstStyle>
            <a:lvl1pPr marL="169863" indent="-169863">
              <a:defRPr sz="2400"/>
            </a:lvl1pPr>
            <a:lvl2pPr marL="339725" indent="-169863">
              <a:defRPr sz="1600"/>
            </a:lvl2pPr>
            <a:lvl3pPr marL="461963" indent="-122238">
              <a:defRPr sz="1600"/>
            </a:lvl3pPr>
            <a:lvl4pPr marL="631825" indent="-169863">
              <a:defRPr sz="1600"/>
            </a:lvl4pPr>
            <a:lvl5pPr marL="744538" indent="-112713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DB8F-E411-472E-8210-8C49F5F0B95A}" type="datetime1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943600" y="914400"/>
            <a:ext cx="5638800" cy="5562600"/>
          </a:xfrm>
        </p:spPr>
        <p:txBody>
          <a:bodyPr/>
          <a:lstStyle>
            <a:lvl1pPr marL="112713" marR="0" indent="-1127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1pPr>
            <a:lvl2pPr marL="742950" marR="0" indent="-6302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600200"/>
            <a:ext cx="5252244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42660" y="1600200"/>
            <a:ext cx="525430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4AFF8-B1A9-4B8C-902B-7DB081744253}" type="datetime1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594360" y="2212848"/>
            <a:ext cx="5254142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074359" y="2212849"/>
            <a:ext cx="5254142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0421-CC57-40C3-BE2C-373BF59AFFFD}" type="datetime1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7AAC-F537-4096-86DA-4E3371A3CF97}" type="datetime1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4" y="266700"/>
            <a:ext cx="3910807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4879" y="273051"/>
            <a:ext cx="649462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9214" y="2438401"/>
            <a:ext cx="3910807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8F47-F80B-47D0-B8CF-D52372C55DA7}" type="datetime1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449" y="228600"/>
            <a:ext cx="7425371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0564" y="1143000"/>
            <a:ext cx="7871141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3449" y="5810250"/>
            <a:ext cx="7425371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249-5788-4A86-926B-D935CDC6AFB0}" type="datetime1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0"/>
            <a:ext cx="1069848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914400"/>
            <a:ext cx="10698480" cy="5562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2352" y="6477000"/>
            <a:ext cx="2711768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3B45B6F-BF7D-48ED-A304-2C777F8B1523}" type="datetime1">
              <a:rPr lang="en-US" smtClean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4260" y="6477000"/>
            <a:ext cx="370236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6262" y="6477000"/>
            <a:ext cx="730568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0995088" y="6617176"/>
            <a:ext cx="110204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57200" y="6617176"/>
            <a:ext cx="110204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227013" indent="-22701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1963" indent="-234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1825" indent="-169863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1688" indent="-1698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71550" indent="-169863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tools.ietf.org/wg/ccamp" TargetMode="External"/><Relationship Id="rId3" Type="http://schemas.openxmlformats.org/officeDocument/2006/relationships/hyperlink" Target="mailto:lberger@labn.net" TargetMode="External"/><Relationship Id="rId7" Type="http://schemas.openxmlformats.org/officeDocument/2006/relationships/hyperlink" Target="http://trac.tools.ietf.org/bof/trac/wiki/Det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atatracker.ietf.org/meeting/93/materials.html#detnet" TargetMode="External"/><Relationship Id="rId5" Type="http://schemas.openxmlformats.org/officeDocument/2006/relationships/hyperlink" Target="mailto:jouni.korhonen@broadcom.com" TargetMode="External"/><Relationship Id="rId4" Type="http://schemas.openxmlformats.org/officeDocument/2006/relationships/hyperlink" Target="mailto:pthaler@broadcom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about/note-well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therpad.tools.ietf.org:9000/p/notes-ietf-93-detne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tracker.ietf.org/meeting/93/materials.html#detnet" TargetMode="External"/><Relationship Id="rId5" Type="http://schemas.openxmlformats.org/officeDocument/2006/relationships/hyperlink" Target="https://www.ietf.org/proceedings/94/agenda/agenda-94-detnet" TargetMode="External"/><Relationship Id="rId4" Type="http://schemas.openxmlformats.org/officeDocument/2006/relationships/hyperlink" Target="xmpp:teas@jabber.ietf.org?join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tf.org/proceedings/94/slides/slides-94-detnet-3.pptx" TargetMode="External"/><Relationship Id="rId3" Type="http://schemas.openxmlformats.org/officeDocument/2006/relationships/hyperlink" Target="http://tools.ietf.org/html/draft-grossman-detnet-use-cases" TargetMode="External"/><Relationship Id="rId7" Type="http://schemas.openxmlformats.org/officeDocument/2006/relationships/hyperlink" Target="http://tools.ietf.org/html/draft-finn-detnet-architecture" TargetMode="External"/><Relationship Id="rId2" Type="http://schemas.openxmlformats.org/officeDocument/2006/relationships/hyperlink" Target="http://www.ietf.org/proceedings/94/slides/slides-94-detnet-0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tf.org/proceedings/94/slides/slides-94-detnet-2.pptx" TargetMode="External"/><Relationship Id="rId5" Type="http://schemas.openxmlformats.org/officeDocument/2006/relationships/hyperlink" Target="http://tools.ietf.org/html/draft-finn-detnet-problem-statement" TargetMode="External"/><Relationship Id="rId4" Type="http://schemas.openxmlformats.org/officeDocument/2006/relationships/hyperlink" Target="http://www.ietf.org/proceedings/94/slides/slides-94-detnet-1.pptx" TargetMode="External"/><Relationship Id="rId9" Type="http://schemas.openxmlformats.org/officeDocument/2006/relationships/hyperlink" Target="http://www.ietf.org/proceedings/94/slides/slides-94-detnet-4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charter-ietf-detnet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wg/detnet/" TargetMode="External"/><Relationship Id="rId2" Type="http://schemas.openxmlformats.org/officeDocument/2006/relationships/hyperlink" Target="https://datatracker.ietf.org/wg/det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ilarchive.ietf.org/arch/search/?email_list=detnet" TargetMode="External"/><Relationship Id="rId5" Type="http://schemas.openxmlformats.org/officeDocument/2006/relationships/hyperlink" Target="https://www.ietf.org/mailman/listinfo/detnet" TargetMode="External"/><Relationship Id="rId4" Type="http://schemas.openxmlformats.org/officeDocument/2006/relationships/hyperlink" Target="mailto:detnet@ietf.or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about/process-docs.html" TargetMode="External"/><Relationship Id="rId2" Type="http://schemas.openxmlformats.org/officeDocument/2006/relationships/hyperlink" Target="https://www.ietf.org/about/standards-proces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7282" TargetMode="External"/><Relationship Id="rId2" Type="http://schemas.openxmlformats.org/officeDocument/2006/relationships/hyperlink" Target="http://tools.ietf.org/html/rfc241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ols.ietf.org/html/rfc48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38200" y="457201"/>
            <a:ext cx="10104120" cy="1523999"/>
          </a:xfrm>
        </p:spPr>
        <p:txBody>
          <a:bodyPr/>
          <a:lstStyle/>
          <a:p>
            <a:r>
              <a:rPr lang="en-US" dirty="0" err="1" smtClean="0"/>
              <a:t>DetNet</a:t>
            </a:r>
            <a:r>
              <a:rPr lang="en-US" dirty="0"/>
              <a:t> WG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r>
              <a:rPr lang="en-US" sz="3200" dirty="0"/>
              <a:t>Meeting</a:t>
            </a:r>
            <a:endParaRPr lang="en-US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286000"/>
            <a:ext cx="9829800" cy="4419600"/>
          </a:xfrm>
        </p:spPr>
        <p:txBody>
          <a:bodyPr>
            <a:noAutofit/>
          </a:bodyPr>
          <a:lstStyle/>
          <a:p>
            <a:pPr algn="l"/>
            <a:r>
              <a:rPr lang="en-US" sz="2800" dirty="0"/>
              <a:t>Chairs:</a:t>
            </a:r>
          </a:p>
          <a:p>
            <a:pPr algn="l"/>
            <a:r>
              <a:rPr lang="en-US" sz="2800" dirty="0" smtClean="0"/>
              <a:t>		Lou </a:t>
            </a:r>
            <a:r>
              <a:rPr lang="en-US" sz="2800" dirty="0"/>
              <a:t>Berger </a:t>
            </a:r>
            <a:r>
              <a:rPr lang="en-US" sz="2800" dirty="0" smtClean="0">
                <a:hlinkClick r:id="rId3"/>
              </a:rPr>
              <a:t>lberger@labn.net</a:t>
            </a:r>
            <a:endParaRPr lang="en-US" sz="2800" dirty="0" smtClean="0"/>
          </a:p>
          <a:p>
            <a:pPr algn="l"/>
            <a:r>
              <a:rPr lang="en-US" sz="2800" dirty="0"/>
              <a:t>		Pat </a:t>
            </a:r>
            <a:r>
              <a:rPr lang="en-US" sz="2800" dirty="0" err="1"/>
              <a:t>Thaler</a:t>
            </a:r>
            <a:r>
              <a:rPr lang="en-US" sz="2800" dirty="0"/>
              <a:t> </a:t>
            </a:r>
            <a:r>
              <a:rPr lang="en-US" sz="2800" dirty="0" smtClean="0">
                <a:hlinkClick r:id="rId4"/>
              </a:rPr>
              <a:t>pthaler@broadcom.com</a:t>
            </a:r>
            <a:endParaRPr lang="en-US" sz="2800" dirty="0" smtClean="0"/>
          </a:p>
          <a:p>
            <a:pPr algn="l"/>
            <a:r>
              <a:rPr lang="en-US" sz="2800" dirty="0" smtClean="0"/>
              <a:t>Secretary:</a:t>
            </a:r>
            <a:endParaRPr lang="en-US" sz="2800" dirty="0"/>
          </a:p>
          <a:p>
            <a:pPr algn="l"/>
            <a:r>
              <a:rPr lang="en-US" sz="2800" dirty="0"/>
              <a:t>		</a:t>
            </a:r>
            <a:r>
              <a:rPr lang="en-US" sz="2800" dirty="0" err="1"/>
              <a:t>Jouni</a:t>
            </a:r>
            <a:r>
              <a:rPr lang="en-US" sz="2800" dirty="0"/>
              <a:t> </a:t>
            </a:r>
            <a:r>
              <a:rPr lang="en-US" sz="2800" dirty="0" err="1" smtClean="0"/>
              <a:t>Korhonen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5"/>
              </a:rPr>
              <a:t>jouni.korhonen@broadcom.com</a:t>
            </a:r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Online </a:t>
            </a:r>
            <a:r>
              <a:rPr lang="en-US" sz="2800" dirty="0" smtClean="0"/>
              <a:t>Agenda and Slides at: </a:t>
            </a:r>
            <a:r>
              <a:rPr lang="en-US" sz="2800" dirty="0" smtClean="0">
                <a:hlinkClick r:id="rId6"/>
              </a:rPr>
              <a:t>https://</a:t>
            </a:r>
            <a:r>
              <a:rPr lang="en-US" sz="2800" dirty="0" smtClean="0">
                <a:hlinkClick r:id="rId6"/>
              </a:rPr>
              <a:t>datatracker.ietf.org/meeting/94/materials.html#detnet</a:t>
            </a:r>
            <a:endParaRPr lang="en-US" sz="2800" dirty="0" smtClean="0"/>
          </a:p>
          <a:p>
            <a:pPr algn="l"/>
            <a:r>
              <a:rPr lang="en-US" sz="2800" dirty="0" smtClean="0"/>
              <a:t>WG </a:t>
            </a:r>
            <a:r>
              <a:rPr lang="en-US" sz="2800" dirty="0" smtClean="0"/>
              <a:t>Information: </a:t>
            </a:r>
            <a:r>
              <a:rPr lang="en-US" sz="2800" dirty="0" smtClean="0">
                <a:hlinkClick r:id="rId7"/>
              </a:rPr>
              <a:t>http://</a:t>
            </a:r>
            <a:r>
              <a:rPr lang="en-US" sz="2800" dirty="0" smtClean="0">
                <a:hlinkClick r:id="rId7"/>
              </a:rPr>
              <a:t>trac.tools.ietf.org/WG/trac/wiki/DetNet</a:t>
            </a:r>
            <a:endParaRPr lang="en-US" sz="2800" dirty="0" smtClean="0"/>
          </a:p>
          <a:p>
            <a:endParaRPr lang="en-US" sz="2800" dirty="0" smtClean="0">
              <a:hlinkClick r:id="rId8"/>
            </a:endParaRPr>
          </a:p>
          <a:p>
            <a:endParaRPr lang="en-US" sz="2800" dirty="0" smtClean="0">
              <a:hlinkClick r:id="rId8"/>
            </a:endParaRPr>
          </a:p>
        </p:txBody>
      </p:sp>
    </p:spTree>
    <p:extLst>
      <p:ext uri="{BB962C8B-B14F-4D97-AF65-F5344CB8AC3E}">
        <p14:creationId xmlns:p14="http://schemas.microsoft.com/office/powerpoint/2010/main" val="2678067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Utilizing The Mailing List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Group consensus is determined on the mailing list</a:t>
            </a:r>
          </a:p>
          <a:p>
            <a:r>
              <a:rPr lang="en-GB" dirty="0" smtClean="0"/>
              <a:t>Mailing list is to be used for WG decision making and discussions</a:t>
            </a:r>
          </a:p>
          <a:p>
            <a:pPr lvl="1"/>
            <a:r>
              <a:rPr lang="en-GB" dirty="0" smtClean="0"/>
              <a:t>Resolving open issues</a:t>
            </a:r>
          </a:p>
          <a:p>
            <a:pPr lvl="1"/>
            <a:r>
              <a:rPr lang="en-GB" dirty="0" smtClean="0"/>
              <a:t>Reviewing changes to WG documents</a:t>
            </a:r>
            <a:endParaRPr lang="en-GB" dirty="0" smtClean="0"/>
          </a:p>
          <a:p>
            <a:pPr lvl="1"/>
            <a:r>
              <a:rPr lang="en-GB" dirty="0" smtClean="0"/>
              <a:t>Introducing new drafts</a:t>
            </a:r>
          </a:p>
          <a:p>
            <a:pPr lvl="1"/>
            <a:r>
              <a:rPr lang="en-GB" dirty="0" smtClean="0"/>
              <a:t>Potential new Working Group topics</a:t>
            </a:r>
          </a:p>
          <a:p>
            <a:r>
              <a:rPr lang="en-GB" dirty="0" smtClean="0"/>
              <a:t>Meeting time will be scheduled relative to mailing list discussion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627490" y="6476999"/>
            <a:ext cx="370236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94th IETF </a:t>
            </a:r>
            <a:r>
              <a:rPr lang="en-US" dirty="0" err="1"/>
              <a:t>DetNet</a:t>
            </a:r>
            <a:r>
              <a:rPr lang="en-US" dirty="0"/>
              <a:t>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8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IPR Disclosure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propose to follow process </a:t>
            </a:r>
            <a:r>
              <a:rPr lang="en-US" dirty="0" smtClean="0"/>
              <a:t>put in place </a:t>
            </a:r>
            <a:r>
              <a:rPr lang="en-US" dirty="0" smtClean="0"/>
              <a:t>in other groups as </a:t>
            </a:r>
            <a:r>
              <a:rPr lang="en-US" dirty="0" smtClean="0"/>
              <a:t>a result of very late IPR </a:t>
            </a:r>
            <a:r>
              <a:rPr lang="en-US" dirty="0" smtClean="0"/>
              <a:t>disclosures</a:t>
            </a:r>
          </a:p>
          <a:p>
            <a:pPr lvl="1"/>
            <a:r>
              <a:rPr lang="en-US" dirty="0" smtClean="0"/>
              <a:t>This is not a required IETF process</a:t>
            </a:r>
            <a:endParaRPr lang="en-US" dirty="0" smtClean="0"/>
          </a:p>
          <a:p>
            <a:r>
              <a:rPr lang="en-US" dirty="0" smtClean="0"/>
              <a:t>Includes</a:t>
            </a:r>
          </a:p>
          <a:p>
            <a:pPr marL="227013" lvl="1" indent="0">
              <a:buNone/>
            </a:pPr>
            <a:r>
              <a:rPr lang="en-US" dirty="0" smtClean="0"/>
              <a:t>Polling of draft </a:t>
            </a:r>
            <a:r>
              <a:rPr lang="en-US" dirty="0"/>
              <a:t>authors &amp; </a:t>
            </a:r>
            <a:r>
              <a:rPr lang="en-US" dirty="0" smtClean="0"/>
              <a:t>contributors:</a:t>
            </a:r>
            <a:endParaRPr lang="en-US" dirty="0" smtClean="0"/>
          </a:p>
          <a:p>
            <a:pPr marL="684213" lvl="1" indent="-457200">
              <a:buFont typeface="+mj-lt"/>
              <a:buAutoNum type="arabicPeriod"/>
            </a:pPr>
            <a:r>
              <a:rPr lang="en-US" dirty="0" smtClean="0"/>
              <a:t>Prior to moving to next step in WG process</a:t>
            </a:r>
          </a:p>
          <a:p>
            <a:pPr marL="1147762" lvl="2" indent="-457200">
              <a:buFont typeface="+mj-lt"/>
              <a:buAutoNum type="alphaLcPeriod"/>
            </a:pPr>
            <a:r>
              <a:rPr lang="en-US" dirty="0" smtClean="0"/>
              <a:t>Before </a:t>
            </a:r>
            <a:r>
              <a:rPr lang="en-US" dirty="0" smtClean="0"/>
              <a:t>an individual draft becomes a WG document </a:t>
            </a:r>
            <a:r>
              <a:rPr lang="en-US" dirty="0" smtClean="0"/>
              <a:t>and </a:t>
            </a:r>
          </a:p>
          <a:p>
            <a:pPr marL="1147762" lvl="2" indent="-457200">
              <a:buFont typeface="+mj-lt"/>
              <a:buAutoNum type="alphaLcPeriod"/>
            </a:pPr>
            <a:r>
              <a:rPr lang="en-US" dirty="0" smtClean="0"/>
              <a:t>Before </a:t>
            </a:r>
            <a:r>
              <a:rPr lang="en-US" dirty="0" smtClean="0"/>
              <a:t>a WG document goes to last call</a:t>
            </a:r>
          </a:p>
          <a:p>
            <a:pPr marL="684213" lvl="1" indent="-457200">
              <a:buFont typeface="+mj-lt"/>
              <a:buAutoNum type="arabicPeriod"/>
            </a:pPr>
            <a:r>
              <a:rPr lang="en-US" dirty="0" smtClean="0"/>
              <a:t>Requires IPR compliance statement from </a:t>
            </a:r>
            <a:r>
              <a:rPr lang="en-US" b="1" i="1" dirty="0" smtClean="0"/>
              <a:t>all</a:t>
            </a:r>
            <a:r>
              <a:rPr lang="en-US" dirty="0" smtClean="0"/>
              <a:t> listed in 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94360" y="6476999"/>
            <a:ext cx="370236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94th IETF </a:t>
            </a:r>
            <a:r>
              <a:rPr lang="en-US" dirty="0" err="1"/>
              <a:t>DetNet</a:t>
            </a:r>
            <a:r>
              <a:rPr lang="en-US" dirty="0"/>
              <a:t>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9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94th IETF DetNet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8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IETF Note Well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idx="1"/>
          </p:nvPr>
        </p:nvSpPr>
        <p:spPr>
          <a:xfrm>
            <a:off x="198120" y="990600"/>
            <a:ext cx="11391900" cy="5486399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/>
              <a:t>This summary is only meant to point you in the right direction, and doesn't have all the nuances. The IETF's IPR Policy is set forth in BCP 79; please read it carefully.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b="1" dirty="0" smtClean="0">
                <a:cs typeface="Arial"/>
              </a:rPr>
              <a:t>The </a:t>
            </a:r>
            <a:r>
              <a:rPr lang="en-US" sz="2000" b="1" dirty="0">
                <a:cs typeface="Arial"/>
              </a:rPr>
              <a:t>brief summary: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By participating with the IETF, you agree to follow IETF processes.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If you are aware that a contribution of yours (something you write, say, or discuss in any IETF context) is covered by patents or patent applications, you need to disclose that fact.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charset="2"/>
              <a:buChar char="v"/>
              <a:defRPr/>
            </a:pPr>
            <a:r>
              <a:rPr lang="en-US" sz="2000" b="1" dirty="0">
                <a:cs typeface="Arial"/>
              </a:rPr>
              <a:t>You understand that meetings might be recorded, broadcast, and publicly archived.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 smtClean="0">
                <a:cs typeface="Arial"/>
              </a:rPr>
              <a:t>For </a:t>
            </a:r>
            <a:r>
              <a:rPr lang="en-US" sz="1800" dirty="0">
                <a:cs typeface="Arial"/>
              </a:rPr>
              <a:t>further information, talk to a chair, ask an Area Director, or review the following: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9 (on the Internet Standards Process)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25 (on the </a:t>
            </a:r>
            <a:r>
              <a:rPr lang="en-US" sz="1800" dirty="0" smtClean="0">
                <a:cs typeface="Arial"/>
              </a:rPr>
              <a:t>WG </a:t>
            </a:r>
            <a:r>
              <a:rPr lang="en-US" sz="1800" dirty="0">
                <a:cs typeface="Arial"/>
              </a:rPr>
              <a:t>processes)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78 (on the IETF Trust)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en-US" sz="1800" dirty="0">
                <a:cs typeface="Arial"/>
              </a:rPr>
              <a:t>BCP 79 (on Intellectual Property Rights in the IETF)</a:t>
            </a:r>
          </a:p>
          <a:p>
            <a:pPr marL="0" indent="0">
              <a:buNone/>
            </a:pPr>
            <a:r>
              <a:rPr lang="en-US" sz="2000" dirty="0" smtClean="0"/>
              <a:t>Also see: </a:t>
            </a:r>
            <a:r>
              <a:rPr lang="en-US" sz="2000" dirty="0">
                <a:hlinkClick r:id="rId3"/>
              </a:rPr>
              <a:t>http://www.ietf.org/about/note-well.html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" pitchFamily="34" charset="2"/>
                <a:cs typeface="DejaVu Sans" pitchFamily="34" charset="2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94th </a:t>
            </a:r>
            <a:r>
              <a:rPr lang="en-US" dirty="0" smtClean="0">
                <a:solidFill>
                  <a:srgbClr val="000000"/>
                </a:solidFill>
              </a:rPr>
              <a:t>IETF </a:t>
            </a:r>
            <a:r>
              <a:rPr lang="en-US" dirty="0" err="1" smtClean="0">
                <a:solidFill>
                  <a:srgbClr val="000000"/>
                </a:solidFill>
              </a:rPr>
              <a:t>DetNet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WG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5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</a:t>
            </a:r>
            <a:r>
              <a:rPr lang="en-GB" dirty="0" err="1" smtClean="0"/>
              <a:t>Administrativia</a:t>
            </a:r>
            <a:endParaRPr lang="en-GB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Audio Streaming/Recording</a:t>
            </a:r>
          </a:p>
          <a:p>
            <a:pPr lvl="1"/>
            <a:r>
              <a:rPr lang="en-GB" dirty="0" smtClean="0"/>
              <a:t>Please speak only using the microphones</a:t>
            </a:r>
          </a:p>
          <a:p>
            <a:pPr lvl="1"/>
            <a:r>
              <a:rPr lang="en-GB" dirty="0" smtClean="0"/>
              <a:t>Please state your name before speaking</a:t>
            </a:r>
          </a:p>
          <a:p>
            <a:r>
              <a:rPr lang="en-GB" dirty="0" smtClean="0"/>
              <a:t>Joint minute taking 					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 Please contribute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etherpad.tools.ietf.org:9000/p/notes-ietf-94-detnet</a:t>
            </a:r>
            <a:endParaRPr lang="en-GB" dirty="0" smtClean="0"/>
          </a:p>
          <a:p>
            <a:r>
              <a:rPr lang="en-GB" dirty="0" smtClean="0"/>
              <a:t>Jabber:</a:t>
            </a:r>
          </a:p>
          <a:p>
            <a:pPr lvl="1"/>
            <a:r>
              <a:rPr lang="en-GB" dirty="0" smtClean="0">
                <a:hlinkClick r:id="rId4"/>
              </a:rPr>
              <a:t>detnet@jabber.ietf.org</a:t>
            </a:r>
            <a:endParaRPr lang="en-GB" dirty="0" smtClean="0"/>
          </a:p>
          <a:p>
            <a:r>
              <a:rPr lang="en-US" dirty="0" smtClean="0"/>
              <a:t>Online Agenda and Slides at:</a:t>
            </a:r>
          </a:p>
          <a:p>
            <a:pPr lvl="1"/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www.ietf.org/proceedings/94/agenda/agenda-94-detnet</a:t>
            </a:r>
            <a:r>
              <a:rPr lang="en-GB" dirty="0" smtClean="0"/>
              <a:t> or</a:t>
            </a:r>
          </a:p>
          <a:p>
            <a:pPr lvl="1"/>
            <a:r>
              <a:rPr lang="en-US" dirty="0">
                <a:hlinkClick r:id="rId6"/>
              </a:rPr>
              <a:t>https://datatracker.ietf.org/meeting/94/materials.html#detnet</a:t>
            </a:r>
            <a:endParaRPr lang="en-GB" dirty="0" smtClean="0"/>
          </a:p>
          <a:p>
            <a:r>
              <a:rPr lang="en-GB" dirty="0" smtClean="0"/>
              <a:t>Blue </a:t>
            </a:r>
            <a:r>
              <a:rPr lang="en-GB" dirty="0" smtClean="0"/>
              <a:t>sheets</a:t>
            </a:r>
          </a:p>
          <a:p>
            <a:pPr lvl="1"/>
            <a:r>
              <a:rPr lang="en-GB" dirty="0" smtClean="0"/>
              <a:t>Please add your name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74260" y="6477000"/>
            <a:ext cx="3702368" cy="365125"/>
          </a:xfrm>
          <a:noFill/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DejaVu Sans"/>
                <a:cs typeface="DejaVu Sans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94th </a:t>
            </a:r>
            <a:r>
              <a:rPr lang="en-US" dirty="0" smtClean="0">
                <a:solidFill>
                  <a:srgbClr val="000000"/>
                </a:solidFill>
              </a:rPr>
              <a:t>IETF </a:t>
            </a:r>
            <a:r>
              <a:rPr lang="en-US" dirty="0" err="1" smtClean="0">
                <a:solidFill>
                  <a:srgbClr val="000000"/>
                </a:solidFill>
              </a:rPr>
              <a:t>DetNet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WG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97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</a:t>
            </a:r>
            <a:r>
              <a:rPr lang="en-US" dirty="0" smtClean="0"/>
              <a:t>IETF </a:t>
            </a:r>
            <a:r>
              <a:rPr lang="en-US" dirty="0" err="1" smtClean="0"/>
              <a:t>DetNet</a:t>
            </a:r>
            <a:r>
              <a:rPr lang="en-US" dirty="0" smtClean="0"/>
              <a:t> </a:t>
            </a:r>
            <a:r>
              <a:rPr lang="en-US" dirty="0" smtClean="0"/>
              <a:t>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363744"/>
              </p:ext>
            </p:extLst>
          </p:nvPr>
        </p:nvGraphicFramePr>
        <p:xfrm>
          <a:off x="1905000" y="685800"/>
          <a:ext cx="8991600" cy="5960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1192"/>
                <a:gridCol w="7050408"/>
              </a:tblGrid>
              <a:tr h="55245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Administrivia &amp; Intro, WG organization &amp; milestones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Presenter: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Chairs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Slides: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2"/>
                        </a:rPr>
                        <a:t>http://www.ietf.org/proceedings/94/slides/slides-94-detnet-0.pptx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Consolidated Use Cases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Presenter: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Ethan Grossman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Draft: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3"/>
                        </a:rPr>
                        <a:t>http://tools.ietf.org/html/draft-grossman-detnet-use-cases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Slides: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4"/>
                        </a:rPr>
                        <a:t>http://www.ietf.org/proceedings/94/slides/slides-94-detnet-1.pptx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Problem Statement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Presenter: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Pascal </a:t>
                      </a:r>
                      <a:r>
                        <a:rPr lang="en-US" sz="1800" u="none" strike="noStrike" dirty="0" err="1">
                          <a:effectLst/>
                        </a:rPr>
                        <a:t>Thubert</a:t>
                      </a:r>
                      <a:r>
                        <a:rPr lang="en-US" sz="1800" u="none" strike="noStrike" dirty="0">
                          <a:effectLst/>
                        </a:rPr>
                        <a:t>/Norman Finn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Draft: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5"/>
                        </a:rPr>
                        <a:t>http://tools.ietf.org/html/draft-finn-detnet-problem-statement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Slides: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6"/>
                        </a:rPr>
                        <a:t>http://www.ietf.org/proceedings/94/slides/slides-94-detnet-2.pptx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Architecture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Presenter: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Norman </a:t>
                      </a:r>
                      <a:r>
                        <a:rPr lang="en-US" sz="1800" u="none" strike="noStrike" dirty="0" smtClean="0">
                          <a:effectLst/>
                        </a:rPr>
                        <a:t>Finn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Draft: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7"/>
                        </a:rPr>
                        <a:t>http://tools.ietf.org/html/draft-finn-detnet-architecture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Slides: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8"/>
                        </a:rPr>
                        <a:t>http://www.ietf.org/proceedings/94/slides/slides-94-detnet-3.pptx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Data Plane Kickoff Discussion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Presenter: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 err="1">
                          <a:effectLst/>
                        </a:rPr>
                        <a:t>Jouni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Korhonen</a:t>
                      </a:r>
                      <a:r>
                        <a:rPr lang="en-US" sz="1800" u="none" strike="noStrike" dirty="0" smtClean="0">
                          <a:effectLst/>
                        </a:rPr>
                        <a:t>/</a:t>
                      </a:r>
                      <a:r>
                        <a:rPr lang="en-US" dirty="0" err="1" smtClean="0"/>
                        <a:t>Shahram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Davari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Draft: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Slides: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strike="noStrike">
                          <a:effectLst/>
                          <a:hlinkClick r:id="rId9"/>
                        </a:rPr>
                        <a:t>http://www.ietf.org/proceedings/94/slides/slides-94-detnet-4.pptx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Title: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Discussion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6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04800" y="838200"/>
            <a:ext cx="11430000" cy="5715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Chartered to do work in the following areas:</a:t>
            </a:r>
          </a:p>
          <a:p>
            <a:pPr lvl="1"/>
            <a:r>
              <a:rPr lang="en-US" sz="1800" dirty="0" smtClean="0"/>
              <a:t>See </a:t>
            </a:r>
            <a:r>
              <a:rPr lang="en-US" sz="1800" dirty="0" smtClean="0">
                <a:hlinkClick r:id="rId2"/>
              </a:rPr>
              <a:t>https://datatracker.ietf.org/doc/charter-ietf-detnet/</a:t>
            </a:r>
            <a:endParaRPr lang="en-US" sz="1800" dirty="0" smtClean="0"/>
          </a:p>
          <a:p>
            <a:r>
              <a:rPr lang="en-US" dirty="0" smtClean="0"/>
              <a:t>Overall </a:t>
            </a:r>
            <a:r>
              <a:rPr lang="en-US" dirty="0"/>
              <a:t>architecture:</a:t>
            </a:r>
          </a:p>
          <a:p>
            <a:pPr lvl="1"/>
            <a:r>
              <a:rPr lang="en-US" dirty="0" smtClean="0"/>
              <a:t>encompasses </a:t>
            </a:r>
            <a:r>
              <a:rPr lang="en-US" dirty="0"/>
              <a:t>the data plane, </a:t>
            </a:r>
            <a:r>
              <a:rPr lang="en-US" dirty="0" smtClean="0"/>
              <a:t>OAM</a:t>
            </a:r>
            <a:r>
              <a:rPr lang="en-US" dirty="0"/>
              <a:t>, </a:t>
            </a:r>
            <a:r>
              <a:rPr lang="en-US" dirty="0" smtClean="0"/>
              <a:t>time </a:t>
            </a:r>
            <a:br>
              <a:rPr lang="en-US" dirty="0" smtClean="0"/>
            </a:br>
            <a:r>
              <a:rPr lang="en-US" dirty="0" smtClean="0"/>
              <a:t>synchronization</a:t>
            </a:r>
            <a:r>
              <a:rPr lang="en-US" dirty="0"/>
              <a:t>, management, control,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security aspects. </a:t>
            </a:r>
          </a:p>
          <a:p>
            <a:r>
              <a:rPr lang="en-US" dirty="0" smtClean="0"/>
              <a:t>Data </a:t>
            </a:r>
            <a:r>
              <a:rPr lang="en-US" dirty="0"/>
              <a:t>plane:</a:t>
            </a:r>
          </a:p>
          <a:p>
            <a:pPr lvl="1"/>
            <a:r>
              <a:rPr lang="en-US" dirty="0" smtClean="0"/>
              <a:t>document </a:t>
            </a:r>
            <a:r>
              <a:rPr lang="en-US" dirty="0"/>
              <a:t>how to use  </a:t>
            </a:r>
            <a:r>
              <a:rPr lang="en-US" dirty="0" smtClean="0"/>
              <a:t>IP </a:t>
            </a:r>
            <a:r>
              <a:rPr lang="en-US" dirty="0"/>
              <a:t>and/or </a:t>
            </a:r>
            <a:r>
              <a:rPr lang="en-US" dirty="0" smtClean="0"/>
              <a:t>MPLS </a:t>
            </a:r>
            <a:r>
              <a:rPr lang="en-US" dirty="0"/>
              <a:t>to support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data </a:t>
            </a:r>
            <a:r>
              <a:rPr lang="en-US" dirty="0" smtClean="0"/>
              <a:t>plane of </a:t>
            </a:r>
            <a:r>
              <a:rPr lang="en-US" dirty="0"/>
              <a:t>flow identification </a:t>
            </a:r>
            <a:r>
              <a:rPr lang="en-US" dirty="0" smtClean="0"/>
              <a:t>and </a:t>
            </a:r>
            <a:r>
              <a:rPr lang="en-US" dirty="0"/>
              <a:t>packet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forwarding over </a:t>
            </a:r>
            <a:r>
              <a:rPr lang="en-US" dirty="0"/>
              <a:t>Layer 3. </a:t>
            </a:r>
          </a:p>
          <a:p>
            <a:r>
              <a:rPr lang="en-US" dirty="0"/>
              <a:t>Data flow information model: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the information needed </a:t>
            </a:r>
            <a:r>
              <a:rPr lang="en-US" dirty="0" smtClean="0"/>
              <a:t> for </a:t>
            </a:r>
            <a:r>
              <a:rPr lang="en-US" dirty="0"/>
              <a:t>flow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establishment </a:t>
            </a:r>
            <a:r>
              <a:rPr lang="en-US" dirty="0"/>
              <a:t>and control and be used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/>
              <a:t>reservation protocols and YANG data models.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work will be independent from the protocol(s)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used </a:t>
            </a:r>
            <a:r>
              <a:rPr lang="en-US" dirty="0"/>
              <a:t>to control the flows </a:t>
            </a:r>
          </a:p>
          <a:p>
            <a:pPr lvl="2"/>
            <a:r>
              <a:rPr lang="en-US" sz="1200" dirty="0" smtClean="0"/>
              <a:t>(</a:t>
            </a:r>
            <a:r>
              <a:rPr lang="en-US" sz="1200" dirty="0"/>
              <a:t>e.g. YANG+NETCONF/RESTCONF, PCEP or GMPLS</a:t>
            </a:r>
            <a:r>
              <a:rPr lang="en-US" sz="1200" dirty="0" smtClean="0"/>
              <a:t>).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IETF </a:t>
            </a:r>
            <a:r>
              <a:rPr lang="en-US" dirty="0" err="1" smtClean="0"/>
              <a:t>DetNet</a:t>
            </a:r>
            <a:r>
              <a:rPr lang="en-US" dirty="0" smtClean="0"/>
              <a:t>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943600" y="1676400"/>
            <a:ext cx="5943600" cy="4876800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YANG models:</a:t>
            </a:r>
          </a:p>
          <a:p>
            <a:pPr marL="288925" lvl="1" indent="-176213"/>
            <a:r>
              <a:rPr lang="en-US" sz="1800" dirty="0"/>
              <a:t>This work will document device and link capabilities (feature support) and resources (e.g. buffers, bandwidth) for use in device configuration and status reporting. </a:t>
            </a:r>
            <a:endParaRPr lang="en-US" sz="1800" dirty="0" smtClean="0"/>
          </a:p>
          <a:p>
            <a:r>
              <a:rPr lang="en-US" sz="2000" dirty="0" smtClean="0"/>
              <a:t>Problem statement: (as needed)</a:t>
            </a:r>
          </a:p>
          <a:p>
            <a:pPr marL="288925" lvl="1" indent="-176213"/>
            <a:r>
              <a:rPr lang="en-US" sz="1800" dirty="0" smtClean="0"/>
              <a:t>This </a:t>
            </a:r>
            <a:r>
              <a:rPr lang="en-US" sz="1800" dirty="0"/>
              <a:t>effort will establish the deployment environment and deterministic network requirements. </a:t>
            </a:r>
          </a:p>
          <a:p>
            <a:r>
              <a:rPr lang="en-US" sz="2000" dirty="0" smtClean="0"/>
              <a:t>Vertical </a:t>
            </a:r>
            <a:r>
              <a:rPr lang="en-US" sz="2000" dirty="0"/>
              <a:t>requirements</a:t>
            </a:r>
            <a:r>
              <a:rPr lang="en-US" sz="2000" dirty="0" smtClean="0"/>
              <a:t>:</a:t>
            </a:r>
            <a:r>
              <a:rPr lang="en-US" sz="2000" dirty="0"/>
              <a:t>(as needed)</a:t>
            </a:r>
          </a:p>
          <a:p>
            <a:pPr marL="288925" lvl="1" indent="-176213"/>
            <a:r>
              <a:rPr lang="en-US" sz="1800" dirty="0" smtClean="0"/>
              <a:t>This </a:t>
            </a:r>
            <a:r>
              <a:rPr lang="en-US" sz="1800" dirty="0"/>
              <a:t>effort will detail the requirements for deterministic networks in various industries, for example, professional audio, electrical utilities, building automation systems, wireless for industrial applications. </a:t>
            </a:r>
          </a:p>
          <a:p>
            <a:r>
              <a:rPr lang="en-US" sz="2000" dirty="0" smtClean="0"/>
              <a:t>Encryption:</a:t>
            </a:r>
          </a:p>
          <a:p>
            <a:pPr marL="288925" lvl="1" indent="-176213"/>
            <a:r>
              <a:rPr lang="en-US" sz="1800" dirty="0" smtClean="0"/>
              <a:t>To </a:t>
            </a:r>
            <a:r>
              <a:rPr lang="en-US" sz="1800" dirty="0"/>
              <a:t>investigate whether existing data plane encryption mechanisms can be applied, possibly opportunistically, to improve security and privacy</a:t>
            </a:r>
          </a:p>
        </p:txBody>
      </p:sp>
    </p:spTree>
    <p:extLst>
      <p:ext uri="{BB962C8B-B14F-4D97-AF65-F5344CB8AC3E}">
        <p14:creationId xmlns:p14="http://schemas.microsoft.com/office/powerpoint/2010/main" val="7463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Milestones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896169"/>
              </p:ext>
            </p:extLst>
          </p:nvPr>
        </p:nvGraphicFramePr>
        <p:xfrm>
          <a:off x="381000" y="838199"/>
          <a:ext cx="1104972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9525720"/>
              </a:tblGrid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Milestone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Dec-15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cases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Dec-15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problem statement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(with supported deployments)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Jan-16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architecture document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plane specification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data flow information model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WG adoption of YANG model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Finalize use cases (informational)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Finalize problem statement (informational)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Submit architecture (Standards Track)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Jan-17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Submit data plane specification (Standards Track)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Submit data flow information model (informational)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Apr-17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Submit YANG model (Standards Track)</a:t>
                      </a:r>
                    </a:p>
                  </a:txBody>
                  <a:tcPr marL="9525" marR="9525" marT="9525" marB="0" anchor="b"/>
                </a:tc>
              </a:tr>
              <a:tr h="411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Apr-17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111125"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Re-charter or close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94th IETF DetNet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WG Links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94360" y="914400"/>
            <a:ext cx="10698480" cy="5791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Datatracker</a:t>
            </a:r>
            <a:r>
              <a:rPr lang="en-US" dirty="0" smtClean="0"/>
              <a:t> 	– IETF supported </a:t>
            </a:r>
            <a:r>
              <a:rPr lang="en-US" i="1" dirty="0" smtClean="0"/>
              <a:t>Official</a:t>
            </a:r>
            <a:r>
              <a:rPr lang="en-US" dirty="0" smtClean="0"/>
              <a:t> WG site	</a:t>
            </a:r>
          </a:p>
          <a:p>
            <a:pPr lvl="1"/>
            <a:r>
              <a:rPr lang="en-US" dirty="0">
                <a:hlinkClick r:id="rId2"/>
              </a:rPr>
              <a:t>https://datatracker.ietf.org/wg/detnet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 lvl="1"/>
            <a:r>
              <a:rPr lang="en-US" dirty="0" smtClean="0"/>
              <a:t>Used to support formal process steps, e.g., adoption and publication requests</a:t>
            </a:r>
          </a:p>
          <a:p>
            <a:pPr lvl="8"/>
            <a:endParaRPr lang="en-US" dirty="0" smtClean="0"/>
          </a:p>
          <a:p>
            <a:pPr lvl="0"/>
            <a:r>
              <a:rPr lang="en-US" dirty="0" smtClean="0"/>
              <a:t>Tools 		– Community supported </a:t>
            </a:r>
          </a:p>
          <a:p>
            <a:pPr lvl="1"/>
            <a:r>
              <a:rPr lang="en-US" dirty="0">
                <a:hlinkClick r:id="rId3"/>
              </a:rPr>
              <a:t>https://tools.ietf.org/wg/detnet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Provides some of the same information as </a:t>
            </a:r>
            <a:r>
              <a:rPr lang="en-US" dirty="0" err="1" smtClean="0"/>
              <a:t>datatracker</a:t>
            </a:r>
            <a:r>
              <a:rPr lang="en-US" dirty="0" smtClean="0"/>
              <a:t> + next gen features </a:t>
            </a:r>
          </a:p>
          <a:p>
            <a:pPr lvl="1"/>
            <a:r>
              <a:rPr lang="en-US" b="1" dirty="0" smtClean="0"/>
              <a:t>Wiki</a:t>
            </a:r>
            <a:r>
              <a:rPr lang="en-US" dirty="0" smtClean="0"/>
              <a:t> – Anyone can add information</a:t>
            </a:r>
          </a:p>
          <a:p>
            <a:pPr lvl="1"/>
            <a:r>
              <a:rPr lang="en-US" b="1" dirty="0" err="1" smtClean="0"/>
              <a:t>Trac</a:t>
            </a:r>
            <a:r>
              <a:rPr lang="en-US" dirty="0" smtClean="0"/>
              <a:t> – WG document issue tracking</a:t>
            </a:r>
          </a:p>
          <a:p>
            <a:pPr lvl="1"/>
            <a:r>
              <a:rPr lang="en-US" b="1" dirty="0" smtClean="0"/>
              <a:t>SVN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WG document </a:t>
            </a:r>
            <a:r>
              <a:rPr lang="en-US" dirty="0"/>
              <a:t>issue </a:t>
            </a:r>
            <a:r>
              <a:rPr lang="en-US" dirty="0" smtClean="0"/>
              <a:t>tracking</a:t>
            </a:r>
          </a:p>
          <a:p>
            <a:pPr lvl="5"/>
            <a:endParaRPr lang="en-US" dirty="0"/>
          </a:p>
          <a:p>
            <a:r>
              <a:rPr lang="en-US" dirty="0" smtClean="0"/>
              <a:t>Mailing list information</a:t>
            </a:r>
            <a:endParaRPr lang="en-US" dirty="0"/>
          </a:p>
          <a:p>
            <a:pPr lvl="1"/>
            <a:r>
              <a:rPr lang="en-US" dirty="0" smtClean="0">
                <a:hlinkClick r:id="rId4"/>
              </a:rPr>
              <a:t>detnet@ietf.org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www.ietf.org/mailman/listinfo/detnet</a:t>
            </a:r>
            <a:endParaRPr lang="en-US" dirty="0" smtClean="0"/>
          </a:p>
          <a:p>
            <a:pPr lvl="1"/>
            <a:r>
              <a:rPr lang="en-US" dirty="0" smtClean="0"/>
              <a:t>Archives</a:t>
            </a:r>
          </a:p>
          <a:p>
            <a:pPr lvl="2"/>
            <a:r>
              <a:rPr lang="en-US" dirty="0">
                <a:hlinkClick r:id="rId6"/>
              </a:rPr>
              <a:t>http://www.ietf.org/mail-archive/web/detnet/current/maillist.html</a:t>
            </a:r>
          </a:p>
          <a:p>
            <a:pPr lvl="2"/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://mailarchive.ietf.org/arch/search/?</a:t>
            </a:r>
            <a:r>
              <a:rPr lang="en-US" dirty="0" smtClean="0">
                <a:hlinkClick r:id="rId6"/>
              </a:rPr>
              <a:t>email_list=detnet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94th IETF </a:t>
            </a:r>
            <a:r>
              <a:rPr lang="en-US" dirty="0" err="1" smtClean="0"/>
              <a:t>DetNet</a:t>
            </a:r>
            <a:r>
              <a:rPr lang="en-US" dirty="0" smtClean="0"/>
              <a:t>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11201400" cy="5562599"/>
          </a:xfrm>
        </p:spPr>
        <p:txBody>
          <a:bodyPr>
            <a:normAutofit/>
          </a:bodyPr>
          <a:lstStyle/>
          <a:p>
            <a:r>
              <a:rPr lang="en-US" dirty="0" smtClean="0"/>
              <a:t>As with all IETF WGs, process governed by RFCs</a:t>
            </a:r>
          </a:p>
          <a:p>
            <a:pPr lvl="1"/>
            <a:r>
              <a:rPr lang="en-US" dirty="0"/>
              <a:t>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www.ietf.org/about/standards-process.html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www.ietf.org/about/process-docs.html</a:t>
            </a:r>
            <a:r>
              <a:rPr lang="en-US" dirty="0" smtClean="0"/>
              <a:t> for pointers</a:t>
            </a:r>
          </a:p>
          <a:p>
            <a:r>
              <a:rPr lang="en-US" dirty="0" smtClean="0"/>
              <a:t>The deliverables of a WG are RFCS</a:t>
            </a:r>
          </a:p>
          <a:p>
            <a:pPr lvl="1"/>
            <a:r>
              <a:rPr lang="en-US" b="1" dirty="0" smtClean="0"/>
              <a:t>Informational</a:t>
            </a:r>
            <a:r>
              <a:rPr lang="en-US" dirty="0" smtClean="0"/>
              <a:t> – Background, informative, not a protocol specification</a:t>
            </a:r>
          </a:p>
          <a:p>
            <a:pPr lvl="1"/>
            <a:r>
              <a:rPr lang="en-US" dirty="0" smtClean="0"/>
              <a:t>Experimental – Protocol mechanisms that are not yet ready from prime time</a:t>
            </a:r>
          </a:p>
          <a:p>
            <a:pPr lvl="1"/>
            <a:r>
              <a:rPr lang="en-US" dirty="0" smtClean="0"/>
              <a:t>BCP 		– The best way to do something, </a:t>
            </a:r>
            <a:r>
              <a:rPr lang="en-US" dirty="0"/>
              <a:t>not a protocol specification</a:t>
            </a:r>
            <a:endParaRPr lang="en-US" dirty="0" smtClean="0"/>
          </a:p>
          <a:p>
            <a:pPr lvl="1"/>
            <a:r>
              <a:rPr lang="en-US" b="1" dirty="0" smtClean="0"/>
              <a:t>Standards Track </a:t>
            </a:r>
            <a:r>
              <a:rPr lang="en-US" dirty="0" smtClean="0"/>
              <a:t>– A technical specification, bits on the wire + processing</a:t>
            </a:r>
          </a:p>
          <a:p>
            <a:r>
              <a:rPr lang="en-US" dirty="0" smtClean="0"/>
              <a:t>Normal document life cycle</a:t>
            </a:r>
          </a:p>
          <a:p>
            <a:pPr lvl="1"/>
            <a:r>
              <a:rPr lang="en-US" sz="2000" dirty="0" smtClean="0"/>
              <a:t>Individual Draft </a:t>
            </a:r>
            <a:r>
              <a:rPr lang="en-US" sz="2000" dirty="0">
                <a:sym typeface="Wingdings" panose="05000000000000000000" pitchFamily="2" charset="2"/>
              </a:rPr>
              <a:t> (Adoption </a:t>
            </a:r>
            <a:r>
              <a:rPr lang="en-US" sz="2000" dirty="0" smtClean="0">
                <a:sym typeface="Wingdings" panose="05000000000000000000" pitchFamily="2" charset="2"/>
              </a:rPr>
              <a:t>poll*) </a:t>
            </a:r>
            <a:r>
              <a:rPr lang="en-US" sz="2000" dirty="0">
                <a:sym typeface="Wingdings" panose="05000000000000000000" pitchFamily="2" charset="2"/>
              </a:rPr>
              <a:t>WG Draft  (WG last call) Publication Request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	(IESG Review)  (IETF </a:t>
            </a:r>
            <a:r>
              <a:rPr lang="en-US" sz="2000" dirty="0" smtClean="0">
                <a:sym typeface="Wingdings" panose="05000000000000000000" pitchFamily="2" charset="2"/>
              </a:rPr>
              <a:t>last </a:t>
            </a:r>
            <a:r>
              <a:rPr lang="en-US" sz="2000" dirty="0">
                <a:sym typeface="Wingdings" panose="05000000000000000000" pitchFamily="2" charset="2"/>
              </a:rPr>
              <a:t>call)  </a:t>
            </a:r>
            <a:r>
              <a:rPr lang="en-US" sz="2000" dirty="0" smtClean="0">
                <a:sym typeface="Wingdings" panose="05000000000000000000" pitchFamily="2" charset="2"/>
              </a:rPr>
              <a:t>Publication approved  (</a:t>
            </a:r>
            <a:r>
              <a:rPr lang="en-US" sz="2000" dirty="0" err="1" smtClean="0">
                <a:sym typeface="Wingdings" panose="05000000000000000000" pitchFamily="2" charset="2"/>
              </a:rPr>
              <a:t>RFCeditor</a:t>
            </a:r>
            <a:r>
              <a:rPr lang="en-US" sz="2000" dirty="0" smtClean="0">
                <a:sym typeface="Wingdings" panose="05000000000000000000" pitchFamily="2" charset="2"/>
              </a:rPr>
              <a:t> /IANA)  RFC</a:t>
            </a:r>
          </a:p>
          <a:p>
            <a:pPr marL="801687" lvl="4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* -- At the chairs discretion</a:t>
            </a:r>
          </a:p>
          <a:p>
            <a:pPr lvl="2"/>
            <a:r>
              <a:rPr lang="en-US" dirty="0" smtClean="0"/>
              <a:t>Individual draft,</a:t>
            </a:r>
            <a:r>
              <a:rPr lang="en-US" baseline="0" dirty="0" smtClean="0"/>
              <a:t> controlled by authors; WG draft controlled by WG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94th IETF DetNet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3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10698480" cy="5867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Some things to keep in mind from </a:t>
            </a:r>
            <a:r>
              <a:rPr lang="en-US" dirty="0" smtClean="0">
                <a:hlinkClick r:id="rId2"/>
              </a:rPr>
              <a:t>RFC2418</a:t>
            </a:r>
            <a:r>
              <a:rPr lang="en-US" dirty="0" smtClean="0"/>
              <a:t>:</a:t>
            </a:r>
          </a:p>
          <a:p>
            <a:r>
              <a:rPr lang="en-US" dirty="0" smtClean="0"/>
              <a:t>Working </a:t>
            </a:r>
            <a:r>
              <a:rPr lang="en-US" dirty="0"/>
              <a:t>group </a:t>
            </a:r>
            <a:r>
              <a:rPr lang="en-US" dirty="0" smtClean="0"/>
              <a:t>chair</a:t>
            </a:r>
          </a:p>
          <a:p>
            <a:pPr lvl="1"/>
            <a:r>
              <a:rPr lang="en-US" dirty="0" smtClean="0"/>
              <a:t>Sets/runs </a:t>
            </a:r>
            <a:r>
              <a:rPr lang="en-US" dirty="0"/>
              <a:t>WG </a:t>
            </a:r>
            <a:r>
              <a:rPr lang="en-US" dirty="0" smtClean="0"/>
              <a:t>process; Gages / calls consensus for the WG </a:t>
            </a:r>
          </a:p>
          <a:p>
            <a:pPr lvl="2"/>
            <a:r>
              <a:rPr lang="en-US" dirty="0" smtClean="0"/>
              <a:t>See </a:t>
            </a:r>
            <a:r>
              <a:rPr lang="en-US" dirty="0" smtClean="0">
                <a:hlinkClick r:id="rId3"/>
              </a:rPr>
              <a:t>RFC7282</a:t>
            </a:r>
            <a:r>
              <a:rPr lang="en-US" dirty="0" smtClean="0"/>
              <a:t> on judging consensus</a:t>
            </a:r>
          </a:p>
          <a:p>
            <a:pPr lvl="1"/>
            <a:r>
              <a:rPr lang="en-US" dirty="0" smtClean="0"/>
              <a:t>Appointed by AD; complaints / protests to AD</a:t>
            </a:r>
          </a:p>
          <a:p>
            <a:r>
              <a:rPr lang="en-US" dirty="0" smtClean="0"/>
              <a:t>Secretary </a:t>
            </a:r>
          </a:p>
          <a:p>
            <a:pPr lvl="1"/>
            <a:r>
              <a:rPr lang="en-US" dirty="0" smtClean="0"/>
              <a:t>Facilitates WG operation and process, appointed by chair</a:t>
            </a:r>
          </a:p>
          <a:p>
            <a:r>
              <a:rPr lang="en-US" dirty="0" smtClean="0"/>
              <a:t>Document editor</a:t>
            </a:r>
          </a:p>
          <a:p>
            <a:pPr lvl="1"/>
            <a:r>
              <a:rPr lang="en-US" dirty="0" smtClean="0"/>
              <a:t>Ensures: document forward progress; timely updates; that document reflects WG </a:t>
            </a:r>
            <a:r>
              <a:rPr lang="en-US" i="1" dirty="0" smtClean="0"/>
              <a:t>(not author) </a:t>
            </a:r>
            <a:r>
              <a:rPr lang="en-US" dirty="0" smtClean="0"/>
              <a:t>consensus</a:t>
            </a:r>
          </a:p>
          <a:p>
            <a:r>
              <a:rPr lang="en-US" dirty="0" smtClean="0"/>
              <a:t>Document shepherd</a:t>
            </a:r>
          </a:p>
          <a:p>
            <a:pPr lvl="1"/>
            <a:r>
              <a:rPr lang="en-US" dirty="0" smtClean="0"/>
              <a:t>Manages a document through the post-WG publication process, see </a:t>
            </a:r>
            <a:r>
              <a:rPr lang="en-US" dirty="0" smtClean="0">
                <a:hlinkClick r:id="rId4"/>
              </a:rPr>
              <a:t>RFC4858</a:t>
            </a:r>
            <a:endParaRPr lang="en-US" dirty="0" smtClean="0"/>
          </a:p>
          <a:p>
            <a:r>
              <a:rPr lang="en-US" dirty="0" smtClean="0"/>
              <a:t>WG contributors</a:t>
            </a:r>
          </a:p>
          <a:p>
            <a:pPr lvl="1"/>
            <a:r>
              <a:rPr lang="en-US" dirty="0" smtClean="0"/>
              <a:t>Contribute text to documents, participate in reviews and other WG discussions</a:t>
            </a:r>
          </a:p>
          <a:p>
            <a:pPr lvl="1"/>
            <a:r>
              <a:rPr lang="en-US" dirty="0" smtClean="0"/>
              <a:t>Author candidate WG documents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94th IETF DetNet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3402</TotalTime>
  <Words>867</Words>
  <Application>Microsoft Office PowerPoint</Application>
  <PresentationFormat>Custom</PresentationFormat>
  <Paragraphs>211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DetNet WG  1ST Meeting</vt:lpstr>
      <vt:lpstr>IETF Note Well</vt:lpstr>
      <vt:lpstr>Meeting Administrativia</vt:lpstr>
      <vt:lpstr>Agenda</vt:lpstr>
      <vt:lpstr>WG Charter</vt:lpstr>
      <vt:lpstr>Milestones</vt:lpstr>
      <vt:lpstr>Important WG Links</vt:lpstr>
      <vt:lpstr>WG Process</vt:lpstr>
      <vt:lpstr>WG Roles</vt:lpstr>
      <vt:lpstr>Utilizing The Mailing List</vt:lpstr>
      <vt:lpstr>IPR Disclosure Process</vt:lpstr>
      <vt:lpstr>Questions / Comments?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Status &amp; Intro</dc:title>
  <dc:creator>Lou Berger</dc:creator>
  <cp:lastModifiedBy>Lou Berger</cp:lastModifiedBy>
  <cp:revision>74</cp:revision>
  <dcterms:created xsi:type="dcterms:W3CDTF">2014-12-16T19:54:47Z</dcterms:created>
  <dcterms:modified xsi:type="dcterms:W3CDTF">2015-10-28T18:45:33Z</dcterms:modified>
</cp:coreProperties>
</file>