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879" r:id="rId2"/>
  </p:sldMasterIdLst>
  <p:notesMasterIdLst>
    <p:notesMasterId r:id="rId32"/>
  </p:notesMasterIdLst>
  <p:sldIdLst>
    <p:sldId id="304" r:id="rId3"/>
    <p:sldId id="345" r:id="rId4"/>
    <p:sldId id="367" r:id="rId5"/>
    <p:sldId id="366" r:id="rId6"/>
    <p:sldId id="369" r:id="rId7"/>
    <p:sldId id="368" r:id="rId8"/>
    <p:sldId id="370" r:id="rId9"/>
    <p:sldId id="320" r:id="rId10"/>
    <p:sldId id="322" r:id="rId11"/>
    <p:sldId id="323" r:id="rId12"/>
    <p:sldId id="354" r:id="rId13"/>
    <p:sldId id="352" r:id="rId14"/>
    <p:sldId id="374" r:id="rId15"/>
    <p:sldId id="357" r:id="rId16"/>
    <p:sldId id="377" r:id="rId17"/>
    <p:sldId id="378" r:id="rId18"/>
    <p:sldId id="379" r:id="rId19"/>
    <p:sldId id="380" r:id="rId20"/>
    <p:sldId id="307" r:id="rId21"/>
    <p:sldId id="372" r:id="rId22"/>
    <p:sldId id="309" r:id="rId23"/>
    <p:sldId id="373" r:id="rId24"/>
    <p:sldId id="316" r:id="rId25"/>
    <p:sldId id="317" r:id="rId26"/>
    <p:sldId id="319" r:id="rId27"/>
    <p:sldId id="375" r:id="rId28"/>
    <p:sldId id="364" r:id="rId29"/>
    <p:sldId id="376" r:id="rId30"/>
    <p:sldId id="371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929"/>
    <a:srgbClr val="A2D468"/>
    <a:srgbClr val="FF3300"/>
    <a:srgbClr val="2D3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425" autoAdjust="0"/>
  </p:normalViewPr>
  <p:slideViewPr>
    <p:cSldViewPr>
      <p:cViewPr varScale="1">
        <p:scale>
          <a:sx n="114" d="100"/>
          <a:sy n="114" d="100"/>
        </p:scale>
        <p:origin x="-102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F09EE44-DFEF-4053-B75E-5C79DD52B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9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405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>
                <a:solidFill>
                  <a:srgbClr val="000000"/>
                </a:solidFill>
              </a:rPr>
              <a:pPr/>
              <a:t>16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194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736A-DC4D-484B-BCE3-4FC1068E96B5}" type="slidenum">
              <a:rPr lang="en-US">
                <a:solidFill>
                  <a:srgbClr val="000000"/>
                </a:solidFill>
              </a:rPr>
              <a:pPr/>
              <a:t>18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495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79513" y="674688"/>
            <a:ext cx="4498975" cy="3373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55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79513" y="674688"/>
            <a:ext cx="4498975" cy="33734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55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71800"/>
            <a:ext cx="1524000" cy="871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463DD-8A26-4723-9FAF-4491CB968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892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FD65A-47FB-49B3-9587-74EF526DF8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32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9"/>
            <a:ext cx="2057400" cy="600868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9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1D60F-37F2-4DAC-A027-C3D8CE6A05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03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072BC-BB78-4902-9809-0D2A42DD7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840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9702" y="1339746"/>
            <a:ext cx="402111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88185" y="1339746"/>
            <a:ext cx="4222440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9704" y="432215"/>
            <a:ext cx="8580923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5784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747233" y="1270000"/>
            <a:ext cx="7955221" cy="49414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28855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43" y="1520832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520832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21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55643" y="1520825"/>
            <a:ext cx="3894137" cy="17097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02175" y="1520825"/>
            <a:ext cx="3894138" cy="17097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55643" y="3382970"/>
            <a:ext cx="3894137" cy="170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2175" y="3382970"/>
            <a:ext cx="3894138" cy="170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048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9702" y="1339746"/>
            <a:ext cx="402111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88185" y="1339746"/>
            <a:ext cx="4222440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9705" y="432215"/>
            <a:ext cx="8580923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56493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D4D30-E610-4E2D-84EE-F028BAB98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29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88FC0-D44F-4F7F-B47C-00AD2142E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30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51A2B-FA39-4946-8EEE-28E725DCCE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3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6FE36-E9E3-4B16-B16C-BEDEB7C36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23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43EDC-D99C-4FA2-8BFA-A088E1355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159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3F57C-2C59-4AC9-AA8B-B13DE3CED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38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CF020-A746-4955-812F-4724B09C3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45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5AFB4-DE5D-4EF3-A188-94AD0B873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275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9"/>
            <a:ext cx="6858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+mn-cs"/>
              </a:defRPr>
            </a:lvl1pPr>
          </a:lstStyle>
          <a:p>
            <a:pPr>
              <a:defRPr/>
            </a:pPr>
            <a:fld id="{193D70BD-4B50-4ABC-B01F-1E012BDD3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28600"/>
            <a:ext cx="1524000" cy="871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  <p:sldLayoutId id="2147483878" r:id="rId13"/>
    <p:sldLayoutId id="21474839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ＭＳ Ｐゴシック" charset="-128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ＭＳ Ｐゴシック" charset="-128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1" y="432215"/>
            <a:ext cx="8580924" cy="838200"/>
          </a:xfrm>
          <a:prstGeom prst="rect">
            <a:avLst/>
          </a:prstGeom>
        </p:spPr>
        <p:txBody>
          <a:bodyPr vert="horz" lIns="82296" tIns="45720" rIns="82296" bIns="10800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339750"/>
            <a:ext cx="8580924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20943" y="6580416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Arial"/>
              </a:rPr>
              <a:pPr algn="r" defTabSz="81438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>
              <a:solidFill>
                <a:srgbClr val="C0C0C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884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6" r:id="rId3"/>
  </p:sldLayoutIdLst>
  <p:transition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40000">
                <a:srgbClr val="85F7FD"/>
              </a:gs>
              <a:gs pos="13000">
                <a:srgbClr val="01BBBB"/>
              </a:gs>
              <a:gs pos="100000">
                <a:schemeClr val="accent6">
                  <a:lumMod val="75000"/>
                </a:schemeClr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tf.org/proceedings/93/slides/slides-93-detnet-1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781800" cy="13716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DetNet WG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2000" dirty="0" smtClean="0">
                <a:ea typeface="ＭＳ Ｐゴシック" pitchFamily="34" charset="-128"/>
              </a:rPr>
              <a:t>IETF #94, Yokohama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048000"/>
            <a:ext cx="7086600" cy="2895600"/>
          </a:xfrm>
        </p:spPr>
        <p:txBody>
          <a:bodyPr>
            <a:normAutofit fontScale="85000" lnSpcReduction="20000"/>
          </a:bodyPr>
          <a:lstStyle/>
          <a:p>
            <a:pPr algn="l" eaLnBrk="1" hangingPunct="1">
              <a:defRPr/>
            </a:pPr>
            <a:r>
              <a:rPr lang="en-US" sz="2400" u="sng" dirty="0" smtClean="0"/>
              <a:t>Use Case Authors</a:t>
            </a:r>
            <a:r>
              <a:rPr lang="en-US" sz="2400" dirty="0" smtClean="0"/>
              <a:t> 			</a:t>
            </a:r>
            <a:endParaRPr lang="en-US" sz="2400" u="sng" dirty="0" smtClean="0"/>
          </a:p>
          <a:p>
            <a:pPr algn="l" eaLnBrk="1" hangingPunct="1">
              <a:defRPr/>
            </a:pPr>
            <a:endParaRPr lang="en-US" sz="2400" u="sng" dirty="0" smtClean="0"/>
          </a:p>
          <a:p>
            <a:pPr algn="l" eaLnBrk="1" hangingPunct="1">
              <a:defRPr/>
            </a:pPr>
            <a:r>
              <a:rPr lang="en-US" sz="1800" b="1" dirty="0" smtClean="0"/>
              <a:t>Pascal </a:t>
            </a:r>
            <a:r>
              <a:rPr lang="en-US" sz="1800" b="1" dirty="0" err="1" smtClean="0"/>
              <a:t>Thubert</a:t>
            </a:r>
            <a:r>
              <a:rPr lang="en-US" sz="1800" dirty="0" smtClean="0"/>
              <a:t> 	(Cisco)		(Wireless for Industrial)</a:t>
            </a:r>
          </a:p>
          <a:p>
            <a:pPr algn="l" eaLnBrk="1" hangingPunct="1">
              <a:defRPr/>
            </a:pPr>
            <a:r>
              <a:rPr lang="en-US" sz="1800" b="1" dirty="0"/>
              <a:t>Craig Gunther</a:t>
            </a:r>
            <a:r>
              <a:rPr lang="en-US" sz="1800" dirty="0"/>
              <a:t> </a:t>
            </a:r>
            <a:r>
              <a:rPr lang="en-US" sz="1800" dirty="0" smtClean="0"/>
              <a:t>	(</a:t>
            </a:r>
            <a:r>
              <a:rPr lang="en-US" sz="1800" dirty="0"/>
              <a:t>Harman)		</a:t>
            </a:r>
            <a:r>
              <a:rPr lang="en-US" sz="1800" dirty="0" smtClean="0"/>
              <a:t>(Pro Audio)</a:t>
            </a:r>
          </a:p>
          <a:p>
            <a:pPr algn="l" eaLnBrk="1" hangingPunct="1">
              <a:defRPr/>
            </a:pPr>
            <a:r>
              <a:rPr lang="en-US" sz="1800" b="1" dirty="0" smtClean="0"/>
              <a:t>Ethan Grossman</a:t>
            </a:r>
            <a:r>
              <a:rPr lang="en-US" sz="1800" dirty="0" smtClean="0"/>
              <a:t> 	(Dolby) </a:t>
            </a:r>
            <a:endParaRPr lang="en-US" sz="1800" dirty="0"/>
          </a:p>
          <a:p>
            <a:pPr algn="l" eaLnBrk="1" hangingPunct="1">
              <a:defRPr/>
            </a:pPr>
            <a:r>
              <a:rPr lang="en-US" sz="1800" b="1" dirty="0" smtClean="0"/>
              <a:t>Patrick </a:t>
            </a:r>
            <a:r>
              <a:rPr lang="en-US" sz="1800" b="1" dirty="0" err="1" smtClean="0"/>
              <a:t>Wetterwald</a:t>
            </a:r>
            <a:r>
              <a:rPr lang="en-US" sz="1800" dirty="0" smtClean="0"/>
              <a:t> 	(Cisco)		(Electrical Utilities)</a:t>
            </a:r>
          </a:p>
          <a:p>
            <a:pPr algn="l" eaLnBrk="1" hangingPunct="1">
              <a:defRPr/>
            </a:pPr>
            <a:r>
              <a:rPr lang="en-US" sz="1800" b="1" dirty="0" smtClean="0"/>
              <a:t>Jean Raymond</a:t>
            </a:r>
            <a:r>
              <a:rPr lang="en-US" sz="1800" dirty="0" smtClean="0"/>
              <a:t> 	(Hydro Quebec)	</a:t>
            </a:r>
          </a:p>
          <a:p>
            <a:pPr algn="l" eaLnBrk="1" hangingPunct="1">
              <a:defRPr/>
            </a:pPr>
            <a:r>
              <a:rPr lang="en-US" sz="1800" b="1" dirty="0" smtClean="0"/>
              <a:t>Jouni Korhonen</a:t>
            </a:r>
            <a:r>
              <a:rPr lang="en-US" sz="1800" dirty="0" smtClean="0"/>
              <a:t> 	(Broadcom)	(Cellular Radio Access Networks)</a:t>
            </a:r>
          </a:p>
          <a:p>
            <a:pPr algn="l" eaLnBrk="1" hangingPunct="1">
              <a:defRPr/>
            </a:pPr>
            <a:r>
              <a:rPr lang="en-US" sz="1800" b="1" dirty="0"/>
              <a:t>Subir Das</a:t>
            </a:r>
            <a:r>
              <a:rPr lang="en-US" sz="1800" dirty="0"/>
              <a:t> </a:t>
            </a:r>
            <a:r>
              <a:rPr lang="en-US" sz="1800" dirty="0" smtClean="0"/>
              <a:t>	(</a:t>
            </a:r>
            <a:r>
              <a:rPr lang="en-US" sz="1800" dirty="0"/>
              <a:t>Applied </a:t>
            </a:r>
            <a:r>
              <a:rPr lang="en-US" sz="1800" dirty="0" err="1"/>
              <a:t>Comm</a:t>
            </a:r>
            <a:r>
              <a:rPr lang="en-US" sz="1800" dirty="0"/>
              <a:t> </a:t>
            </a:r>
            <a:r>
              <a:rPr lang="en-US" sz="1800" dirty="0" err="1" smtClean="0"/>
              <a:t>Sci</a:t>
            </a:r>
            <a:r>
              <a:rPr lang="en-US" sz="1800" dirty="0" smtClean="0"/>
              <a:t>)	(Building Automation Systems)</a:t>
            </a:r>
            <a:endParaRPr lang="en-US" sz="1800" dirty="0"/>
          </a:p>
          <a:p>
            <a:pPr algn="l" eaLnBrk="1" hangingPunct="1">
              <a:defRPr/>
            </a:pPr>
            <a:r>
              <a:rPr lang="en-US" sz="1800" b="1" dirty="0" smtClean="0"/>
              <a:t>Yu Kaneko</a:t>
            </a:r>
            <a:r>
              <a:rPr lang="en-US" sz="1800" dirty="0" smtClean="0"/>
              <a:t> 	(Toshiba)</a:t>
            </a:r>
          </a:p>
          <a:p>
            <a:pPr algn="l" eaLnBrk="1" hangingPunct="1">
              <a:defRPr/>
            </a:pPr>
            <a:r>
              <a:rPr lang="en-US" sz="1800" b="1" dirty="0" err="1" smtClean="0"/>
              <a:t>Yiyong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Zha</a:t>
            </a:r>
            <a:r>
              <a:rPr lang="en-US" sz="1800" dirty="0" smtClean="0"/>
              <a:t> 	(Huawei Tech)	(Mobile Networks</a:t>
            </a:r>
            <a:r>
              <a:rPr lang="en-US" sz="1800" dirty="0"/>
              <a:t>, </a:t>
            </a:r>
            <a:r>
              <a:rPr lang="en-US" sz="1800" dirty="0" smtClean="0"/>
              <a:t>Video, </a:t>
            </a:r>
            <a:r>
              <a:rPr lang="en-US" sz="1800" dirty="0"/>
              <a:t>Games</a:t>
            </a:r>
            <a:r>
              <a:rPr lang="en-US" sz="1800" dirty="0" smtClean="0"/>
              <a:t>, VR)</a:t>
            </a:r>
          </a:p>
          <a:p>
            <a:pPr algn="l" eaLnBrk="1" hangingPunct="1">
              <a:defRPr/>
            </a:pPr>
            <a:endParaRPr lang="en-US" sz="2400" dirty="0" smtClean="0"/>
          </a:p>
          <a:p>
            <a:pPr algn="l" eaLnBrk="1" hangingPunct="1">
              <a:defRPr/>
            </a:pPr>
            <a:endParaRPr lang="en-US" sz="24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981200"/>
            <a:ext cx="6858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3600" b="1" kern="0" dirty="0" smtClean="0"/>
              <a:t>Use Cases Consolidated Draft</a:t>
            </a:r>
          </a:p>
          <a:p>
            <a:pPr eaLnBrk="1" hangingPunct="1">
              <a:defRPr/>
            </a:pPr>
            <a:r>
              <a:rPr lang="en-US" sz="2000" kern="0" dirty="0" smtClean="0"/>
              <a:t>Monday, November 2</a:t>
            </a:r>
            <a:r>
              <a:rPr lang="en-US" sz="2000" kern="0" baseline="30000" dirty="0" smtClean="0"/>
              <a:t>nd</a:t>
            </a:r>
            <a:r>
              <a:rPr lang="en-US" sz="2000" kern="0" dirty="0" smtClean="0"/>
              <a:t>, 2015</a:t>
            </a:r>
            <a:endParaRPr lang="en-US" sz="3600" kern="0" dirty="0" smtClean="0"/>
          </a:p>
          <a:p>
            <a:pPr eaLnBrk="1" hangingPunct="1">
              <a:defRPr/>
            </a:pPr>
            <a:r>
              <a:rPr lang="en-US" sz="2400" kern="0" dirty="0" smtClean="0"/>
              <a:t>Ethan Grossman, editor</a:t>
            </a:r>
          </a:p>
          <a:p>
            <a:pPr eaLnBrk="1" hangingPunct="1">
              <a:defRPr/>
            </a:pPr>
            <a:endParaRPr lang="en-US" sz="2400" kern="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463DD-8A26-4723-9FAF-4491CB968F2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 Audio asks from IETF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Campus/Enterprise-wide </a:t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i="1" dirty="0" smtClean="0"/>
              <a:t>think size of San Francisco</a:t>
            </a:r>
            <a:r>
              <a:rPr lang="en-US" sz="2800" dirty="0" smtClean="0"/>
              <a:t>) </a:t>
            </a:r>
          </a:p>
          <a:p>
            <a:r>
              <a:rPr lang="en-US" sz="2800" dirty="0" smtClean="0"/>
              <a:t>Layer 3 routing on top of AVB </a:t>
            </a:r>
            <a:r>
              <a:rPr lang="en-US" sz="2800" dirty="0" err="1" smtClean="0"/>
              <a:t>QoS</a:t>
            </a:r>
            <a:r>
              <a:rPr lang="en-US" sz="2800" dirty="0" smtClean="0"/>
              <a:t> networks</a:t>
            </a:r>
          </a:p>
          <a:p>
            <a:pPr lvl="1"/>
            <a:r>
              <a:rPr lang="en-US" sz="2000" dirty="0" smtClean="0"/>
              <a:t>Content delivery with bounded, lowest possible latency</a:t>
            </a:r>
          </a:p>
          <a:p>
            <a:pPr lvl="1"/>
            <a:r>
              <a:rPr lang="en-US" sz="2000" dirty="0" smtClean="0"/>
              <a:t>Intranet</a:t>
            </a:r>
            <a:r>
              <a:rPr lang="en-US" sz="2000" dirty="0"/>
              <a:t>, i.e. not the whole Internet (yet…) </a:t>
            </a:r>
            <a:endParaRPr lang="en-US" sz="2000" dirty="0" smtClean="0"/>
          </a:p>
          <a:p>
            <a:pPr lvl="1"/>
            <a:r>
              <a:rPr lang="en-US" sz="2000" dirty="0" err="1"/>
              <a:t>IntServ</a:t>
            </a:r>
            <a:r>
              <a:rPr lang="en-US" sz="2000" dirty="0"/>
              <a:t> and </a:t>
            </a:r>
            <a:r>
              <a:rPr lang="en-US" sz="2000" dirty="0" err="1"/>
              <a:t>DiffServ</a:t>
            </a:r>
            <a:r>
              <a:rPr lang="en-US" sz="2000" dirty="0"/>
              <a:t> integration with </a:t>
            </a:r>
            <a:r>
              <a:rPr lang="en-US" sz="2000" dirty="0" smtClean="0"/>
              <a:t>AVB (where practical)</a:t>
            </a:r>
            <a:endParaRPr lang="en-US" sz="2000" dirty="0"/>
          </a:p>
          <a:p>
            <a:r>
              <a:rPr lang="en-US" dirty="0" smtClean="0"/>
              <a:t>Single network for A/V and IT traffic</a:t>
            </a:r>
          </a:p>
          <a:p>
            <a:pPr lvl="1"/>
            <a:r>
              <a:rPr lang="en-US" sz="2000" dirty="0" smtClean="0"/>
              <a:t>Standards-based, interoperable, multi-vendor</a:t>
            </a:r>
          </a:p>
          <a:p>
            <a:pPr lvl="1"/>
            <a:r>
              <a:rPr lang="en-US" sz="2000" dirty="0" smtClean="0"/>
              <a:t>IT department friendly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072BC-BB78-4902-9809-0D2A42DD7A8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9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229702" y="838200"/>
            <a:ext cx="4647098" cy="5467246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CA" b="1" dirty="0" smtClean="0">
                <a:solidFill>
                  <a:srgbClr val="00264D"/>
                </a:solidFill>
              </a:rPr>
              <a:t>Example - Quebec</a:t>
            </a:r>
          </a:p>
          <a:p>
            <a:pPr marL="381000" indent="-381000">
              <a:buSzPct val="100000"/>
            </a:pPr>
            <a:r>
              <a:rPr lang="en-CA" b="1" dirty="0" smtClean="0">
                <a:solidFill>
                  <a:srgbClr val="00264D"/>
                </a:solidFill>
              </a:rPr>
              <a:t>514 </a:t>
            </a:r>
            <a:r>
              <a:rPr lang="en-CA" b="1" dirty="0" smtClean="0">
                <a:solidFill>
                  <a:srgbClr val="0070C0"/>
                </a:solidFill>
              </a:rPr>
              <a:t>substations </a:t>
            </a:r>
          </a:p>
          <a:p>
            <a:pPr marL="730250" lvl="1" indent="-381000">
              <a:buSzPct val="100000"/>
            </a:pPr>
            <a:r>
              <a:rPr lang="en-US" dirty="0" smtClean="0"/>
              <a:t>Max </a:t>
            </a:r>
            <a:r>
              <a:rPr lang="en-US" dirty="0"/>
              <a:t>280 km between </a:t>
            </a:r>
            <a:r>
              <a:rPr lang="en-US" dirty="0" smtClean="0"/>
              <a:t>substations</a:t>
            </a:r>
            <a:endParaRPr lang="en-US" dirty="0"/>
          </a:p>
          <a:p>
            <a:pPr marL="381000" indent="-381000">
              <a:buSzPct val="100000"/>
            </a:pPr>
            <a:r>
              <a:rPr lang="en-CA" b="1" dirty="0" smtClean="0">
                <a:solidFill>
                  <a:srgbClr val="00264D"/>
                </a:solidFill>
              </a:rPr>
              <a:t>60 </a:t>
            </a:r>
            <a:r>
              <a:rPr lang="en-CA" b="1" dirty="0">
                <a:solidFill>
                  <a:srgbClr val="0070C0"/>
                </a:solidFill>
              </a:rPr>
              <a:t>generating stations</a:t>
            </a:r>
          </a:p>
          <a:p>
            <a:pPr marL="381000" indent="-381000">
              <a:buSzPct val="100000"/>
            </a:pPr>
            <a:r>
              <a:rPr lang="en-CA" b="1" dirty="0">
                <a:solidFill>
                  <a:srgbClr val="00264D"/>
                </a:solidFill>
              </a:rPr>
              <a:t>143 administrative </a:t>
            </a:r>
            <a:r>
              <a:rPr lang="en-CA" b="1" dirty="0">
                <a:solidFill>
                  <a:srgbClr val="0070C0"/>
                </a:solidFill>
              </a:rPr>
              <a:t>buildings</a:t>
            </a:r>
          </a:p>
          <a:p>
            <a:pPr marL="381000" indent="-381000">
              <a:buSzPct val="100000"/>
            </a:pPr>
            <a:r>
              <a:rPr lang="en-CA" b="1" dirty="0">
                <a:solidFill>
                  <a:srgbClr val="00264D"/>
                </a:solidFill>
              </a:rPr>
              <a:t>10,500 km of </a:t>
            </a:r>
            <a:r>
              <a:rPr lang="en-CA" b="1" dirty="0">
                <a:solidFill>
                  <a:srgbClr val="0070C0"/>
                </a:solidFill>
              </a:rPr>
              <a:t>optical fibre</a:t>
            </a:r>
          </a:p>
          <a:p>
            <a:pPr marL="381000" indent="-381000">
              <a:buSzPct val="100000"/>
            </a:pPr>
            <a:r>
              <a:rPr lang="en-CA" b="1" dirty="0">
                <a:solidFill>
                  <a:srgbClr val="00264D"/>
                </a:solidFill>
              </a:rPr>
              <a:t>315 </a:t>
            </a:r>
            <a:r>
              <a:rPr lang="en-CA" b="1" dirty="0">
                <a:solidFill>
                  <a:srgbClr val="0070C0"/>
                </a:solidFill>
              </a:rPr>
              <a:t>microwave links </a:t>
            </a:r>
            <a:endParaRPr lang="en-CA" b="1" dirty="0" smtClean="0">
              <a:solidFill>
                <a:srgbClr val="0070C0"/>
              </a:solidFill>
            </a:endParaRPr>
          </a:p>
          <a:p>
            <a:pPr marL="730250" lvl="1" indent="-381000">
              <a:buSzPct val="100000"/>
            </a:pPr>
            <a:r>
              <a:rPr lang="en-CA" dirty="0"/>
              <a:t>Covering 10,000 km</a:t>
            </a:r>
          </a:p>
          <a:p>
            <a:pPr marL="381000" indent="-381000">
              <a:buSzPct val="100000"/>
            </a:pPr>
            <a:r>
              <a:rPr lang="en-CA" b="1" dirty="0">
                <a:solidFill>
                  <a:srgbClr val="00264D"/>
                </a:solidFill>
              </a:rPr>
              <a:t>205 </a:t>
            </a:r>
            <a:r>
              <a:rPr lang="en-CA" b="1" dirty="0">
                <a:solidFill>
                  <a:srgbClr val="0070C0"/>
                </a:solidFill>
              </a:rPr>
              <a:t>mobile radio </a:t>
            </a:r>
            <a:r>
              <a:rPr lang="en-CA" b="1" dirty="0">
                <a:solidFill>
                  <a:srgbClr val="00264D"/>
                </a:solidFill>
              </a:rPr>
              <a:t>repeater </a:t>
            </a:r>
            <a:r>
              <a:rPr lang="en-CA" b="1" dirty="0" smtClean="0">
                <a:solidFill>
                  <a:srgbClr val="00264D"/>
                </a:solidFill>
              </a:rPr>
              <a:t>sites</a:t>
            </a:r>
          </a:p>
          <a:p>
            <a:r>
              <a:rPr lang="en-US" sz="1600" dirty="0" smtClean="0"/>
              <a:t>Carries </a:t>
            </a:r>
            <a:r>
              <a:rPr lang="en-US" sz="1600" dirty="0"/>
              <a:t>instantaneous electrical information</a:t>
            </a:r>
          </a:p>
          <a:p>
            <a:pPr marL="638175" lvl="2" indent="-342900">
              <a:buClr>
                <a:schemeClr val="tx2"/>
              </a:buClr>
            </a:pPr>
            <a:r>
              <a:rPr lang="en-US" sz="1400" dirty="0"/>
              <a:t>Currents, voltages, phases, active and reactive power…</a:t>
            </a:r>
          </a:p>
          <a:p>
            <a:r>
              <a:rPr lang="en-US" sz="1600" dirty="0" smtClean="0"/>
              <a:t>Carries </a:t>
            </a:r>
            <a:r>
              <a:rPr lang="en-US" sz="1600" dirty="0"/>
              <a:t>real-time commands</a:t>
            </a:r>
          </a:p>
          <a:p>
            <a:pPr lvl="1"/>
            <a:r>
              <a:rPr lang="en-US" dirty="0"/>
              <a:t>Trip, open/close relay…</a:t>
            </a:r>
          </a:p>
          <a:p>
            <a:pPr marL="381000" indent="-381000">
              <a:buSzPct val="100000"/>
            </a:pPr>
            <a:endParaRPr lang="en-CA" b="1" dirty="0">
              <a:solidFill>
                <a:srgbClr val="00264D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</p:spPr>
        <p:txBody>
          <a:bodyPr/>
          <a:lstStyle/>
          <a:p>
            <a:fld id="{0FD4211C-0095-46B3-80D7-D7A0AC439153}" type="slidenum">
              <a:rPr lang="fr-CA" altLang="fr-FR" smtClean="0"/>
              <a:pPr/>
              <a:t>11</a:t>
            </a:fld>
            <a:endParaRPr lang="fr-CA" altLang="fr-FR"/>
          </a:p>
        </p:txBody>
      </p:sp>
      <p:pic>
        <p:nvPicPr>
          <p:cNvPr id="7" name="Picture 8" descr="réseau-200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314119"/>
            <a:ext cx="4267200" cy="554388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468313" y="76200"/>
            <a:ext cx="6923087" cy="136842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fr-CA" altLang="fr-FR" sz="3600" dirty="0" smtClean="0">
                <a:solidFill>
                  <a:schemeClr val="tx2"/>
                </a:solidFill>
                <a:ea typeface="ＭＳ Ｐゴシック" charset="-128"/>
                <a:cs typeface="ＭＳ Ｐゴシック" charset="-128"/>
              </a:rPr>
              <a:t>Utility Networks</a:t>
            </a:r>
            <a:endParaRPr lang="fr-CA" sz="3600" dirty="0">
              <a:solidFill>
                <a:schemeClr val="tx2"/>
              </a:solidFill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590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Utility Networks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72317"/>
            <a:ext cx="8466915" cy="4525963"/>
          </a:xfrm>
        </p:spPr>
        <p:txBody>
          <a:bodyPr>
            <a:normAutofit/>
          </a:bodyPr>
          <a:lstStyle/>
          <a:p>
            <a:r>
              <a:rPr lang="en-US" dirty="0"/>
              <a:t>Use of TDM </a:t>
            </a:r>
            <a:r>
              <a:rPr lang="en-US" dirty="0" smtClean="0"/>
              <a:t>networks</a:t>
            </a:r>
            <a:endParaRPr lang="en-US" dirty="0"/>
          </a:p>
          <a:p>
            <a:pPr lvl="1"/>
            <a:r>
              <a:rPr lang="en-US" dirty="0"/>
              <a:t>Dedicated application </a:t>
            </a:r>
            <a:r>
              <a:rPr lang="en-US" dirty="0" smtClean="0"/>
              <a:t>network</a:t>
            </a:r>
            <a:endParaRPr lang="en-US" dirty="0"/>
          </a:p>
          <a:p>
            <a:pPr lvl="1"/>
            <a:r>
              <a:rPr lang="en-US" dirty="0"/>
              <a:t>Specific calibration </a:t>
            </a:r>
            <a:r>
              <a:rPr lang="en-US" dirty="0" smtClean="0"/>
              <a:t>of </a:t>
            </a:r>
            <a:r>
              <a:rPr lang="en-US" dirty="0"/>
              <a:t>the full </a:t>
            </a:r>
            <a:r>
              <a:rPr lang="en-US" dirty="0" smtClean="0"/>
              <a:t>chain </a:t>
            </a:r>
            <a:r>
              <a:rPr lang="en-US" dirty="0"/>
              <a:t>(costly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No mixing of OT and IT applications on the same </a:t>
            </a:r>
            <a:r>
              <a:rPr lang="en-US" dirty="0" smtClean="0"/>
              <a:t>network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4D30-E610-4E2D-84EE-F028BAB98C5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5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Utility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72317"/>
            <a:ext cx="8466915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Increase electric grid reliability / optimization</a:t>
            </a:r>
          </a:p>
          <a:p>
            <a:r>
              <a:rPr lang="en-US" sz="2800" dirty="0" smtClean="0">
                <a:sym typeface="Wingdings"/>
              </a:rPr>
              <a:t>Support distributed energy resources</a:t>
            </a:r>
          </a:p>
          <a:p>
            <a:r>
              <a:rPr lang="en-US" sz="2800" dirty="0" smtClean="0"/>
              <a:t>Move </a:t>
            </a:r>
            <a:r>
              <a:rPr lang="en-US" sz="2800" dirty="0"/>
              <a:t>f</a:t>
            </a:r>
            <a:r>
              <a:rPr lang="en-US" sz="2800" dirty="0" smtClean="0"/>
              <a:t>rom TDM </a:t>
            </a:r>
            <a:r>
              <a:rPr lang="en-US" sz="2800" dirty="0" smtClean="0">
                <a:sym typeface="Wingdings"/>
              </a:rPr>
              <a:t>to Multi-Services network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4D30-E610-4E2D-84EE-F028BAB98C5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57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6858000" cy="1600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Utility asks from IETF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Mixed L2 and L3 topologies</a:t>
            </a:r>
          </a:p>
          <a:p>
            <a:pPr lvl="1"/>
            <a:r>
              <a:rPr lang="en-US" sz="2400" dirty="0" smtClean="0"/>
              <a:t>Deterministic </a:t>
            </a:r>
            <a:r>
              <a:rPr lang="en-US" sz="2400" dirty="0"/>
              <a:t>behavior</a:t>
            </a:r>
          </a:p>
          <a:p>
            <a:pPr lvl="2"/>
            <a:r>
              <a:rPr lang="en-US" sz="2100" dirty="0"/>
              <a:t>Bounded latency and jitter</a:t>
            </a:r>
          </a:p>
          <a:p>
            <a:pPr lvl="2"/>
            <a:r>
              <a:rPr lang="en-US" sz="2100" dirty="0" smtClean="0"/>
              <a:t>High </a:t>
            </a:r>
            <a:r>
              <a:rPr lang="en-US" sz="2100" dirty="0"/>
              <a:t>availability, low recovery time</a:t>
            </a:r>
          </a:p>
          <a:p>
            <a:pPr lvl="2"/>
            <a:r>
              <a:rPr lang="en-US" sz="2100" dirty="0"/>
              <a:t>Redundancy, low packet loss</a:t>
            </a:r>
          </a:p>
          <a:p>
            <a:pPr lvl="2"/>
            <a:r>
              <a:rPr lang="en-US" sz="2100" dirty="0"/>
              <a:t>Precise </a:t>
            </a:r>
            <a:r>
              <a:rPr lang="en-US" sz="2100" dirty="0" smtClean="0"/>
              <a:t>timing</a:t>
            </a:r>
          </a:p>
          <a:p>
            <a:pPr lvl="1"/>
            <a:r>
              <a:rPr lang="en-US" dirty="0"/>
              <a:t>Centralized computing of deterministic paths</a:t>
            </a:r>
          </a:p>
          <a:p>
            <a:pPr lvl="2"/>
            <a:r>
              <a:rPr lang="en-US" sz="2100" dirty="0"/>
              <a:t>Distributed configuration may also be useful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4D30-E610-4E2D-84EE-F028BAB98C5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5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6858000" cy="1295400"/>
          </a:xfrm>
        </p:spPr>
        <p:txBody>
          <a:bodyPr/>
          <a:lstStyle/>
          <a:p>
            <a:r>
              <a:rPr lang="en-US" dirty="0">
                <a:solidFill>
                  <a:srgbClr val="4B4B4B"/>
                </a:solidFill>
              </a:rPr>
              <a:t>Building Automation Systems (BAS)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8458200" cy="1017906"/>
          </a:xfrm>
        </p:spPr>
        <p:txBody>
          <a:bodyPr/>
          <a:lstStyle/>
          <a:p>
            <a:r>
              <a:rPr lang="en-US" sz="2200" dirty="0" smtClean="0"/>
              <a:t>Monitor and control the states of various devices</a:t>
            </a:r>
            <a:endParaRPr lang="en-US" altLang="ja-JP" sz="1800" dirty="0" smtClean="0"/>
          </a:p>
          <a:p>
            <a:pPr lvl="1"/>
            <a:r>
              <a:rPr lang="en-US" altLang="ja-JP" sz="1800" dirty="0" smtClean="0"/>
              <a:t>sensors (temperature, humidity), room lights, doors, HVAC, Fans, valves...</a:t>
            </a:r>
            <a:endParaRPr lang="en-US" sz="1000" dirty="0" smtClean="0"/>
          </a:p>
          <a:p>
            <a:endParaRPr lang="en-US" sz="1800" dirty="0" smtClean="0"/>
          </a:p>
        </p:txBody>
      </p:sp>
      <p:sp>
        <p:nvSpPr>
          <p:cNvPr id="94" name="正方形/長方形 93"/>
          <p:cNvSpPr/>
          <p:nvPr/>
        </p:nvSpPr>
        <p:spPr>
          <a:xfrm>
            <a:off x="457200" y="2743200"/>
            <a:ext cx="5029200" cy="3048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639211" y="2801321"/>
            <a:ext cx="1150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Building</a:t>
            </a:r>
            <a:endParaRPr kumimoji="1" lang="ja-JP" alt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97" name="直線コネクタ 96"/>
          <p:cNvCxnSpPr/>
          <p:nvPr/>
        </p:nvCxnSpPr>
        <p:spPr>
          <a:xfrm>
            <a:off x="751954" y="4066496"/>
            <a:ext cx="2866416" cy="0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直線コネクタ 97"/>
          <p:cNvCxnSpPr/>
          <p:nvPr/>
        </p:nvCxnSpPr>
        <p:spPr>
          <a:xfrm>
            <a:off x="1333166" y="4066496"/>
            <a:ext cx="0" cy="348926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>
            <a:off x="2391434" y="4994980"/>
            <a:ext cx="1189966" cy="0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正方形/長方形 102"/>
          <p:cNvSpPr/>
          <p:nvPr/>
        </p:nvSpPr>
        <p:spPr>
          <a:xfrm>
            <a:off x="2391362" y="3396400"/>
            <a:ext cx="678817" cy="3258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000000"/>
                </a:solidFill>
                <a:latin typeface="Arial"/>
              </a:rPr>
              <a:t>HMI</a:t>
            </a:r>
            <a:endParaRPr kumimoji="1" lang="ja-JP" alt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正方形/長方形 103"/>
          <p:cNvSpPr/>
          <p:nvPr/>
        </p:nvSpPr>
        <p:spPr>
          <a:xfrm>
            <a:off x="1332370" y="3396399"/>
            <a:ext cx="719286" cy="3246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000000"/>
                </a:solidFill>
                <a:latin typeface="Arial"/>
              </a:rPr>
              <a:t>BMS</a:t>
            </a:r>
            <a:endParaRPr kumimoji="1" lang="ja-JP" altLang="en-US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8" name="直線コネクタ 107"/>
          <p:cNvCxnSpPr/>
          <p:nvPr/>
        </p:nvCxnSpPr>
        <p:spPr>
          <a:xfrm>
            <a:off x="3073670" y="4066496"/>
            <a:ext cx="0" cy="348926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3" name="正方形/長方形 112"/>
          <p:cNvSpPr/>
          <p:nvPr/>
        </p:nvSpPr>
        <p:spPr>
          <a:xfrm>
            <a:off x="751954" y="5343486"/>
            <a:ext cx="656616" cy="295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D</a:t>
            </a:r>
            <a:r>
              <a:rPr kumimoji="1" lang="en-US" altLang="ja-JP" dirty="0" smtClean="0">
                <a:solidFill>
                  <a:srgbClr val="000000"/>
                </a:solidFill>
                <a:latin typeface="Arial"/>
              </a:rPr>
              <a:t>ev</a:t>
            </a:r>
            <a:endParaRPr kumimoji="1" lang="ja-JP" altLang="en-US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4" name="直線コネクタ 113"/>
          <p:cNvCxnSpPr/>
          <p:nvPr/>
        </p:nvCxnSpPr>
        <p:spPr>
          <a:xfrm>
            <a:off x="751954" y="4994980"/>
            <a:ext cx="1415062" cy="0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直線コネクタ 114"/>
          <p:cNvCxnSpPr/>
          <p:nvPr/>
        </p:nvCxnSpPr>
        <p:spPr>
          <a:xfrm>
            <a:off x="1315725" y="4731623"/>
            <a:ext cx="0" cy="263357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スマイル 118"/>
          <p:cNvSpPr/>
          <p:nvPr/>
        </p:nvSpPr>
        <p:spPr>
          <a:xfrm>
            <a:off x="2536143" y="2940867"/>
            <a:ext cx="335732" cy="335732"/>
          </a:xfrm>
          <a:prstGeom prst="smileyFac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2877191" y="2895599"/>
            <a:ext cx="1092945" cy="266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Operator</a:t>
            </a:r>
            <a:endParaRPr kumimoji="1" lang="ja-JP" alt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1" name="正方形/長方形 120"/>
          <p:cNvSpPr/>
          <p:nvPr/>
        </p:nvSpPr>
        <p:spPr>
          <a:xfrm>
            <a:off x="2362200" y="5343486"/>
            <a:ext cx="656616" cy="295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D</a:t>
            </a:r>
            <a:r>
              <a:rPr kumimoji="1" lang="en-US" altLang="ja-JP" dirty="0" smtClean="0">
                <a:solidFill>
                  <a:srgbClr val="000000"/>
                </a:solidFill>
                <a:latin typeface="Arial"/>
              </a:rPr>
              <a:t>ev</a:t>
            </a:r>
            <a:endParaRPr kumimoji="1" lang="ja-JP" alt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角丸四角形 123"/>
          <p:cNvSpPr/>
          <p:nvPr/>
        </p:nvSpPr>
        <p:spPr>
          <a:xfrm>
            <a:off x="643829" y="3819858"/>
            <a:ext cx="4461572" cy="689887"/>
          </a:xfrm>
          <a:prstGeom prst="roundRect">
            <a:avLst>
              <a:gd name="adj" fmla="val 2735"/>
            </a:avLst>
          </a:prstGeom>
          <a:noFill/>
          <a:ln w="12700" cmpd="sng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角丸四角形 124"/>
          <p:cNvSpPr/>
          <p:nvPr/>
        </p:nvSpPr>
        <p:spPr>
          <a:xfrm>
            <a:off x="643828" y="4614640"/>
            <a:ext cx="4461572" cy="642535"/>
          </a:xfrm>
          <a:prstGeom prst="roundRect">
            <a:avLst>
              <a:gd name="adj" fmla="val 2735"/>
            </a:avLst>
          </a:prstGeom>
          <a:noFill/>
          <a:ln w="12700" cmpd="sng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3733800" y="3844684"/>
            <a:ext cx="1445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Management</a:t>
            </a:r>
          </a:p>
          <a:p>
            <a:r>
              <a:rPr kumimoji="1" lang="en-US" altLang="ja-JP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Network</a:t>
            </a:r>
            <a:endParaRPr kumimoji="1" lang="ja-JP" alt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3733800" y="4673025"/>
            <a:ext cx="1226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Field</a:t>
            </a:r>
          </a:p>
          <a:p>
            <a:r>
              <a:rPr kumimoji="1" lang="en-US" altLang="ja-JP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Network</a:t>
            </a:r>
            <a:endParaRPr kumimoji="1" lang="ja-JP" altLang="en-US" sz="16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129" name="直線コネクタ 128"/>
          <p:cNvCxnSpPr/>
          <p:nvPr/>
        </p:nvCxnSpPr>
        <p:spPr>
          <a:xfrm>
            <a:off x="1075474" y="4994980"/>
            <a:ext cx="0" cy="342719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直線コネクタ 129"/>
          <p:cNvCxnSpPr/>
          <p:nvPr/>
        </p:nvCxnSpPr>
        <p:spPr>
          <a:xfrm>
            <a:off x="2667000" y="4994980"/>
            <a:ext cx="0" cy="342719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直線コネクタ 131"/>
          <p:cNvCxnSpPr/>
          <p:nvPr/>
        </p:nvCxnSpPr>
        <p:spPr>
          <a:xfrm>
            <a:off x="2715057" y="3721196"/>
            <a:ext cx="0" cy="335044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直線コネクタ 139"/>
          <p:cNvCxnSpPr/>
          <p:nvPr/>
        </p:nvCxnSpPr>
        <p:spPr>
          <a:xfrm>
            <a:off x="1713370" y="3731452"/>
            <a:ext cx="0" cy="335044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直線コネクタ 142"/>
          <p:cNvCxnSpPr/>
          <p:nvPr/>
        </p:nvCxnSpPr>
        <p:spPr>
          <a:xfrm>
            <a:off x="3129538" y="4731623"/>
            <a:ext cx="0" cy="263357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1" name="正方形/長方形 150"/>
          <p:cNvSpPr/>
          <p:nvPr/>
        </p:nvSpPr>
        <p:spPr>
          <a:xfrm>
            <a:off x="1547476" y="5340157"/>
            <a:ext cx="656616" cy="295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D</a:t>
            </a:r>
            <a:r>
              <a:rPr kumimoji="1" lang="en-US" altLang="ja-JP" dirty="0" smtClean="0">
                <a:solidFill>
                  <a:srgbClr val="000000"/>
                </a:solidFill>
                <a:latin typeface="Arial"/>
              </a:rPr>
              <a:t>ev</a:t>
            </a:r>
            <a:endParaRPr kumimoji="1" lang="ja-JP" altLang="en-US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52" name="直線コネクタ 151"/>
          <p:cNvCxnSpPr/>
          <p:nvPr/>
        </p:nvCxnSpPr>
        <p:spPr>
          <a:xfrm>
            <a:off x="1833920" y="4989193"/>
            <a:ext cx="0" cy="342719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直線コネクタ 153"/>
          <p:cNvCxnSpPr/>
          <p:nvPr/>
        </p:nvCxnSpPr>
        <p:spPr>
          <a:xfrm>
            <a:off x="3429000" y="4989193"/>
            <a:ext cx="0" cy="342719"/>
          </a:xfrm>
          <a:prstGeom prst="line">
            <a:avLst/>
          </a:prstGeom>
          <a:ln w="190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6" name="正方形/長方形 155"/>
          <p:cNvSpPr/>
          <p:nvPr/>
        </p:nvSpPr>
        <p:spPr>
          <a:xfrm>
            <a:off x="3145324" y="5343734"/>
            <a:ext cx="656616" cy="295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000000"/>
                </a:solidFill>
                <a:latin typeface="Arial"/>
              </a:rPr>
              <a:t>D</a:t>
            </a:r>
            <a:r>
              <a:rPr kumimoji="1" lang="en-US" altLang="ja-JP" dirty="0" smtClean="0">
                <a:solidFill>
                  <a:srgbClr val="000000"/>
                </a:solidFill>
                <a:latin typeface="Arial"/>
              </a:rPr>
              <a:t>ev</a:t>
            </a:r>
            <a:endParaRPr kumimoji="1" lang="ja-JP" alt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533400" y="5882814"/>
            <a:ext cx="4199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BMS = Building Management Server</a:t>
            </a:r>
            <a:endParaRPr kumimoji="1" lang="ja-JP" altLang="en-US" sz="16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533400" y="6165753"/>
            <a:ext cx="4199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HMI = Human Machine Interface</a:t>
            </a:r>
            <a:endParaRPr kumimoji="1" lang="ja-JP" altLang="en-US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533400" y="6443246"/>
            <a:ext cx="25082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LC = Local Controller</a:t>
            </a:r>
            <a:endParaRPr kumimoji="1" lang="ja-JP" altLang="en-US" sz="16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6" name="正方形/長方形 95"/>
          <p:cNvSpPr/>
          <p:nvPr/>
        </p:nvSpPr>
        <p:spPr>
          <a:xfrm>
            <a:off x="1010925" y="4421589"/>
            <a:ext cx="702445" cy="3120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000000"/>
                </a:solidFill>
                <a:latin typeface="Arial"/>
              </a:rPr>
              <a:t>LC</a:t>
            </a:r>
            <a:endParaRPr kumimoji="1" lang="ja-JP" alt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2778316" y="4419599"/>
            <a:ext cx="702445" cy="3120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  <a:latin typeface="Arial"/>
              </a:rPr>
              <a:t>LC</a:t>
            </a:r>
            <a:endParaRPr kumimoji="1" lang="ja-JP" alt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15000" y="41148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LC needs to communicate devices at each </a:t>
            </a:r>
            <a:r>
              <a:rPr kumimoji="1" lang="en-US" altLang="ja-JP" b="1" dirty="0" smtClean="0">
                <a:solidFill>
                  <a:srgbClr val="FF3300"/>
                </a:solidFill>
              </a:rPr>
              <a:t>10ms~100ms with 99.9999% availability </a:t>
            </a:r>
            <a:r>
              <a:rPr kumimoji="1" lang="en-US" altLang="ja-JP" dirty="0" smtClean="0"/>
              <a:t>for feedback control and emergency control</a:t>
            </a:r>
          </a:p>
          <a:p>
            <a:r>
              <a:rPr kumimoji="1" lang="en-US" altLang="ja-JP" dirty="0" smtClean="0"/>
              <a:t>(e.g., fire detection)</a:t>
            </a:r>
            <a:endParaRPr kumimoji="1" lang="ja-JP" altLang="en-US" dirty="0"/>
          </a:p>
        </p:txBody>
      </p:sp>
      <p:sp>
        <p:nvSpPr>
          <p:cNvPr id="9" name="左矢印 8"/>
          <p:cNvSpPr/>
          <p:nvPr/>
        </p:nvSpPr>
        <p:spPr>
          <a:xfrm>
            <a:off x="4876800" y="4724400"/>
            <a:ext cx="762000" cy="3048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005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Automation Today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46314" y="1524000"/>
            <a:ext cx="8229600" cy="5029200"/>
          </a:xfrm>
        </p:spPr>
        <p:txBody>
          <a:bodyPr/>
          <a:lstStyle/>
          <a:p>
            <a:r>
              <a:rPr lang="en-US" sz="2400" dirty="0" smtClean="0"/>
              <a:t>There are many protocols in the field network</a:t>
            </a:r>
          </a:p>
          <a:p>
            <a:pPr lvl="1"/>
            <a:r>
              <a:rPr lang="en-US" sz="2000" dirty="0"/>
              <a:t>Different </a:t>
            </a:r>
            <a:r>
              <a:rPr lang="en-US" sz="2000" dirty="0" smtClean="0"/>
              <a:t>MAC</a:t>
            </a:r>
            <a:r>
              <a:rPr lang="en-US" sz="2000" dirty="0"/>
              <a:t>/PHY </a:t>
            </a:r>
            <a:r>
              <a:rPr lang="en-US" sz="2000" dirty="0" smtClean="0"/>
              <a:t>specifications</a:t>
            </a:r>
          </a:p>
          <a:p>
            <a:pPr lvl="2"/>
            <a:r>
              <a:rPr lang="en-US" sz="1600" dirty="0" smtClean="0"/>
              <a:t>Some proprietary, some standards-based</a:t>
            </a:r>
            <a:endParaRPr lang="en-US" sz="1600" dirty="0"/>
          </a:p>
          <a:p>
            <a:pPr marL="0" indent="0">
              <a:buNone/>
            </a:pPr>
            <a:endParaRPr lang="en-US" sz="2400" dirty="0" smtClean="0"/>
          </a:p>
          <a:p>
            <a:pPr lvl="1"/>
            <a:r>
              <a:rPr lang="en-US" sz="2000" dirty="0" smtClean="0"/>
              <a:t>Low interoperability</a:t>
            </a:r>
          </a:p>
          <a:p>
            <a:pPr lvl="2"/>
            <a:r>
              <a:rPr lang="en-US" sz="1600" dirty="0" smtClean="0"/>
              <a:t>Vendor lock in</a:t>
            </a:r>
          </a:p>
          <a:p>
            <a:pPr lvl="2"/>
            <a:r>
              <a:rPr lang="en-US" sz="1600" dirty="0" smtClean="0"/>
              <a:t>High development cost for Local Controllers</a:t>
            </a:r>
          </a:p>
          <a:p>
            <a:pPr lvl="2"/>
            <a:r>
              <a:rPr lang="en-US" sz="1600" dirty="0"/>
              <a:t>N</a:t>
            </a:r>
            <a:r>
              <a:rPr lang="en-US" sz="1600" dirty="0" smtClean="0"/>
              <a:t>eed protocol translation gateways</a:t>
            </a:r>
            <a:endParaRPr lang="en-US" sz="2000" dirty="0"/>
          </a:p>
          <a:p>
            <a:pPr marL="0" indent="0">
              <a:buNone/>
            </a:pPr>
            <a:endParaRPr lang="en-US" sz="2400" dirty="0" smtClean="0"/>
          </a:p>
          <a:p>
            <a:pPr lvl="1"/>
            <a:r>
              <a:rPr lang="en-US" sz="2000" dirty="0" smtClean="0"/>
              <a:t>Expensive BAS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Some field network protocols do not have security</a:t>
            </a:r>
          </a:p>
          <a:p>
            <a:pPr lvl="1"/>
            <a:r>
              <a:rPr lang="en-US" sz="2000" dirty="0" smtClean="0"/>
              <a:t>Not so bad when isolated but now things have changed </a:t>
            </a:r>
          </a:p>
          <a:p>
            <a:pPr lvl="2"/>
            <a:r>
              <a:rPr lang="en-US" sz="1700" dirty="0" smtClean="0"/>
              <a:t>IT and OT are on the same internal network </a:t>
            </a:r>
          </a:p>
        </p:txBody>
      </p:sp>
      <p:sp>
        <p:nvSpPr>
          <p:cNvPr id="4" name="下矢印 3"/>
          <p:cNvSpPr/>
          <p:nvPr/>
        </p:nvSpPr>
        <p:spPr>
          <a:xfrm>
            <a:off x="1899557" y="2743200"/>
            <a:ext cx="381000" cy="3048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下矢印 4"/>
          <p:cNvSpPr/>
          <p:nvPr/>
        </p:nvSpPr>
        <p:spPr>
          <a:xfrm>
            <a:off x="1899557" y="4419600"/>
            <a:ext cx="381000" cy="3048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27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Building Automation Future 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953000"/>
          </a:xfrm>
        </p:spPr>
        <p:txBody>
          <a:bodyPr/>
          <a:lstStyle/>
          <a:p>
            <a:r>
              <a:rPr kumimoji="1" lang="en-US" altLang="ja-JP" sz="2800" dirty="0" smtClean="0"/>
              <a:t>More and more sensors, devices </a:t>
            </a:r>
          </a:p>
          <a:p>
            <a:pPr lvl="1"/>
            <a:r>
              <a:rPr kumimoji="1" lang="en-US" altLang="ja-JP" sz="2400" dirty="0" smtClean="0"/>
              <a:t>Large and complex networks </a:t>
            </a:r>
          </a:p>
          <a:p>
            <a:pPr lvl="1"/>
            <a:r>
              <a:rPr kumimoji="1" lang="en-US" altLang="ja-JP" sz="2400" dirty="0" smtClean="0"/>
              <a:t>Fine grain environmental monitoring and control</a:t>
            </a:r>
            <a:br>
              <a:rPr kumimoji="1" lang="en-US" altLang="ja-JP" sz="2400" dirty="0" smtClean="0"/>
            </a:br>
            <a:r>
              <a:rPr kumimoji="1" lang="en-US" altLang="ja-JP" sz="2400" dirty="0" smtClean="0"/>
              <a:t>&gt;&gt; Reduction of energy consumption</a:t>
            </a:r>
          </a:p>
          <a:p>
            <a:pPr lvl="1"/>
            <a:endParaRPr kumimoji="1" lang="en-US" altLang="ja-JP" sz="2400" dirty="0" smtClean="0"/>
          </a:p>
          <a:p>
            <a:r>
              <a:rPr kumimoji="1" lang="en-US" altLang="ja-JP" sz="2800" dirty="0" smtClean="0"/>
              <a:t>Connected to other networks (e.g., Enterprise network, Home network, Internet)</a:t>
            </a:r>
          </a:p>
          <a:p>
            <a:pPr lvl="1"/>
            <a:r>
              <a:rPr kumimoji="1" lang="en-US" altLang="ja-JP" sz="2400" dirty="0" smtClean="0"/>
              <a:t>Better management of network to improve residents and operator’s convenience and comfort </a:t>
            </a:r>
          </a:p>
          <a:p>
            <a:pPr lvl="2"/>
            <a:r>
              <a:rPr kumimoji="1" lang="en-US" altLang="ja-JP" sz="2000" dirty="0"/>
              <a:t>C</a:t>
            </a:r>
            <a:r>
              <a:rPr kumimoji="1" lang="en-US" altLang="ja-JP" sz="2000" dirty="0" smtClean="0"/>
              <a:t>ontrol room lights or HVAC from desktop PC in office, Phone apps and so on</a:t>
            </a:r>
          </a:p>
          <a:p>
            <a:pPr lvl="2"/>
            <a:r>
              <a:rPr kumimoji="1" lang="en-US" altLang="ja-JP" sz="2000" dirty="0"/>
              <a:t>M</a:t>
            </a:r>
            <a:r>
              <a:rPr kumimoji="1" lang="en-US" altLang="ja-JP" sz="2000" dirty="0" smtClean="0"/>
              <a:t>onitor and control device status via the internet </a:t>
            </a:r>
          </a:p>
        </p:txBody>
      </p:sp>
    </p:spTree>
    <p:extLst>
      <p:ext uri="{BB962C8B-B14F-4D97-AF65-F5344CB8AC3E}">
        <p14:creationId xmlns:p14="http://schemas.microsoft.com/office/powerpoint/2010/main" val="381336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 asks from IETF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382000" cy="4071937"/>
          </a:xfrm>
        </p:spPr>
        <p:txBody>
          <a:bodyPr/>
          <a:lstStyle/>
          <a:p>
            <a:r>
              <a:rPr lang="en-US" sz="2800" dirty="0"/>
              <a:t>An architecture that can guarantee</a:t>
            </a:r>
          </a:p>
          <a:p>
            <a:pPr lvl="1"/>
            <a:r>
              <a:rPr lang="en-US" sz="2000" dirty="0" smtClean="0"/>
              <a:t>Communication delay &lt; 10ms~100ms </a:t>
            </a:r>
            <a:r>
              <a:rPr lang="en-US" sz="2000" dirty="0"/>
              <a:t>with several </a:t>
            </a:r>
            <a:r>
              <a:rPr lang="en-US" sz="2000" dirty="0" smtClean="0"/>
              <a:t>hundreds of  devices</a:t>
            </a:r>
          </a:p>
          <a:p>
            <a:pPr lvl="1"/>
            <a:r>
              <a:rPr lang="en-US" sz="2000" dirty="0" smtClean="0"/>
              <a:t>99.9999% network availability</a:t>
            </a:r>
          </a:p>
          <a:p>
            <a:pPr lvl="2"/>
            <a:r>
              <a:rPr lang="en-US" altLang="ja-JP" sz="1700" dirty="0" smtClean="0"/>
              <a:t>detailed requirements depends upon BAS functions (environmental monitoring, fire detection, feedback control and so on)</a:t>
            </a:r>
          </a:p>
          <a:p>
            <a:pPr marL="987425" lvl="3" indent="0">
              <a:buNone/>
            </a:pPr>
            <a:endParaRPr lang="en-US" sz="1500" dirty="0" smtClean="0"/>
          </a:p>
          <a:p>
            <a:r>
              <a:rPr lang="en-US" sz="2800" dirty="0" smtClean="0"/>
              <a:t>An interoperable protocol specification </a:t>
            </a:r>
            <a:r>
              <a:rPr lang="en-US" sz="2800" dirty="0"/>
              <a:t>that </a:t>
            </a:r>
            <a:r>
              <a:rPr lang="en-US" sz="2800" dirty="0" smtClean="0"/>
              <a:t>satisfies the above timing </a:t>
            </a:r>
            <a:r>
              <a:rPr lang="en-US" sz="2800" dirty="0"/>
              <a:t>and QoS </a:t>
            </a:r>
            <a:r>
              <a:rPr lang="en-US" sz="2800" dirty="0" smtClean="0"/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405912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1371600"/>
          </a:xfrm>
        </p:spPr>
        <p:txBody>
          <a:bodyPr/>
          <a:lstStyle/>
          <a:p>
            <a:r>
              <a:rPr lang="en-US" sz="3600" dirty="0">
                <a:solidFill>
                  <a:srgbClr val="4B4B4B"/>
                </a:solidFill>
              </a:rPr>
              <a:t>Wireless for I</a:t>
            </a:r>
            <a:r>
              <a:rPr lang="en-US" sz="3600" dirty="0" smtClean="0">
                <a:solidFill>
                  <a:srgbClr val="4B4B4B"/>
                </a:solidFill>
              </a:rPr>
              <a:t>ndustrial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	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1066800" y="1143000"/>
            <a:ext cx="5638800" cy="5324476"/>
          </a:xfrm>
        </p:spPr>
        <p:txBody>
          <a:bodyPr lIns="68587" tIns="34294" rIns="68587" bIns="34294"/>
          <a:lstStyle/>
          <a:p>
            <a:pPr marL="0" indent="0">
              <a:buNone/>
            </a:pPr>
            <a:r>
              <a:rPr lang="en-US" altLang="en-US" sz="2000" b="1" dirty="0" smtClean="0"/>
              <a:t>Where wired is not an option</a:t>
            </a:r>
          </a:p>
          <a:p>
            <a:pPr lvl="1" indent="-342900"/>
            <a:r>
              <a:rPr lang="en-US" altLang="en-US" sz="1800" b="1" dirty="0" smtClean="0"/>
              <a:t>Rotating, portable, or fast moving </a:t>
            </a:r>
            <a:r>
              <a:rPr lang="en-US" altLang="en-US" sz="1800" b="1" dirty="0"/>
              <a:t>objects</a:t>
            </a:r>
            <a:endParaRPr lang="en-US" altLang="en-US" sz="1800" b="1" dirty="0" smtClean="0"/>
          </a:p>
          <a:p>
            <a:pPr lvl="1" indent="-342900"/>
            <a:r>
              <a:rPr lang="en-US" altLang="en-US" sz="1800" b="1" dirty="0" smtClean="0"/>
              <a:t>Resource-constrained (</a:t>
            </a:r>
            <a:r>
              <a:rPr lang="en-US" altLang="en-US" sz="1800" b="1" dirty="0" err="1" smtClean="0"/>
              <a:t>IoT</a:t>
            </a:r>
            <a:r>
              <a:rPr lang="en-US" altLang="en-US" sz="1800" b="1" dirty="0" smtClean="0"/>
              <a:t>) devices</a:t>
            </a:r>
          </a:p>
          <a:p>
            <a:r>
              <a:rPr lang="en-US" altLang="en-US" sz="2000" b="1" dirty="0" smtClean="0"/>
              <a:t>Real-time </a:t>
            </a:r>
            <a:r>
              <a:rPr lang="en-US" altLang="en-US" sz="2000" b="1" dirty="0" err="1" smtClean="0"/>
              <a:t>QoS</a:t>
            </a:r>
            <a:r>
              <a:rPr lang="en-US" altLang="en-US" sz="2000" b="1" dirty="0" smtClean="0"/>
              <a:t> required</a:t>
            </a:r>
          </a:p>
          <a:p>
            <a:pPr lvl="1"/>
            <a:r>
              <a:rPr lang="en-US" altLang="en-US" sz="1800" b="1" dirty="0" smtClean="0"/>
              <a:t>Sensors </a:t>
            </a:r>
            <a:r>
              <a:rPr lang="en-US" altLang="en-US" sz="1800" b="1" dirty="0"/>
              <a:t>and </a:t>
            </a:r>
            <a:r>
              <a:rPr lang="en-US" altLang="en-US" sz="1800" b="1" dirty="0" smtClean="0"/>
              <a:t>actuators</a:t>
            </a:r>
          </a:p>
          <a:p>
            <a:pPr lvl="1"/>
            <a:r>
              <a:rPr lang="en-US" altLang="en-US" sz="1800" b="1" dirty="0" smtClean="0"/>
              <a:t>Control loops</a:t>
            </a:r>
          </a:p>
          <a:p>
            <a:r>
              <a:rPr lang="en-US" altLang="en-US" sz="2000" b="1" dirty="0" smtClean="0"/>
              <a:t>Huge networks, real-time big data</a:t>
            </a:r>
          </a:p>
          <a:p>
            <a:pPr lvl="1"/>
            <a:r>
              <a:rPr lang="en-US" altLang="en-US" sz="1800" b="1" dirty="0" err="1" smtClean="0"/>
              <a:t>IoT</a:t>
            </a:r>
            <a:r>
              <a:rPr lang="en-US" altLang="en-US" sz="1800" b="1" dirty="0" smtClean="0"/>
              <a:t>, Factories</a:t>
            </a:r>
          </a:p>
          <a:p>
            <a:pPr lvl="1"/>
            <a:r>
              <a:rPr lang="en-US" altLang="en-US" sz="1800" b="1" dirty="0" smtClean="0"/>
              <a:t>Distributed sensing and analytics</a:t>
            </a:r>
          </a:p>
          <a:p>
            <a:r>
              <a:rPr lang="en-US" altLang="en-US" sz="2000" b="1" dirty="0" smtClean="0"/>
              <a:t>Reliability, redundancy</a:t>
            </a:r>
          </a:p>
          <a:p>
            <a:r>
              <a:rPr lang="en-US" altLang="en-US" sz="2000" b="1" dirty="0" smtClean="0"/>
              <a:t>Security</a:t>
            </a:r>
            <a:endParaRPr lang="en-US" altLang="en-US" sz="2000" b="1" dirty="0"/>
          </a:p>
          <a:p>
            <a:r>
              <a:rPr lang="en-US" altLang="en-US" sz="2000" b="1" dirty="0" smtClean="0"/>
              <a:t>Huge, cost sensitive market</a:t>
            </a:r>
          </a:p>
          <a:p>
            <a:pPr lvl="1"/>
            <a:r>
              <a:rPr lang="en-US" altLang="en-US" sz="1800" b="1" dirty="0" smtClean="0"/>
              <a:t>1% cost reduction could save $100B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A43EDC-D99C-4FA2-8BFA-A088E135522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3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430212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B4B4B"/>
                </a:solidFill>
              </a:rPr>
              <a:t>Consolidated use case draft</a:t>
            </a:r>
          </a:p>
          <a:p>
            <a:pPr lvl="2"/>
            <a:r>
              <a:rPr lang="en-US" dirty="0" smtClean="0">
                <a:solidFill>
                  <a:srgbClr val="4B4B4B"/>
                </a:solidFill>
              </a:rPr>
              <a:t>draft-grossman-detnet-use-cases-00</a:t>
            </a:r>
          </a:p>
          <a:p>
            <a:pPr lvl="1"/>
            <a:r>
              <a:rPr lang="en-US" dirty="0">
                <a:solidFill>
                  <a:srgbClr val="4B4B4B"/>
                </a:solidFill>
              </a:rPr>
              <a:t>Goals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Origin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Current Status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Future Direction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Brief overview of use cases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Use case common themes</a:t>
            </a:r>
            <a:endParaRPr lang="en-US" dirty="0">
              <a:solidFill>
                <a:srgbClr val="4B4B4B"/>
              </a:solidFill>
            </a:endParaRP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Open </a:t>
            </a:r>
            <a:r>
              <a:rPr lang="en-US" dirty="0">
                <a:solidFill>
                  <a:srgbClr val="4B4B4B"/>
                </a:solidFill>
              </a:rPr>
              <a:t>discussion</a:t>
            </a:r>
          </a:p>
          <a:p>
            <a:endParaRPr lang="en-US" dirty="0" smtClean="0">
              <a:solidFill>
                <a:srgbClr val="4B4B4B"/>
              </a:solidFill>
            </a:endParaRPr>
          </a:p>
          <a:p>
            <a:endParaRPr lang="en-US" dirty="0">
              <a:solidFill>
                <a:srgbClr val="4B4B4B"/>
              </a:solidFill>
            </a:endParaRPr>
          </a:p>
          <a:p>
            <a:endParaRPr lang="en-US" dirty="0" smtClean="0">
              <a:solidFill>
                <a:srgbClr val="4B4B4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4D30-E610-4E2D-84EE-F028BAB98C5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44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914400"/>
          </a:xfrm>
        </p:spPr>
        <p:txBody>
          <a:bodyPr/>
          <a:lstStyle/>
          <a:p>
            <a:r>
              <a:rPr lang="en-US" sz="2800" dirty="0">
                <a:solidFill>
                  <a:srgbClr val="4B4B4B"/>
                </a:solidFill>
              </a:rPr>
              <a:t>Wireless </a:t>
            </a:r>
            <a:r>
              <a:rPr lang="en-US" sz="2800" dirty="0" smtClean="0">
                <a:solidFill>
                  <a:srgbClr val="4B4B4B"/>
                </a:solidFill>
              </a:rPr>
              <a:t>Industrial Today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04800" y="1219200"/>
            <a:ext cx="6781800" cy="685800"/>
          </a:xfrm>
        </p:spPr>
        <p:txBody>
          <a:bodyPr lIns="68587" tIns="34294" rIns="68587" bIns="34294"/>
          <a:lstStyle/>
          <a:p>
            <a:pPr marL="344487" lvl="1" indent="0">
              <a:buNone/>
            </a:pPr>
            <a:r>
              <a:rPr lang="en-US" altLang="en-US" sz="2000" b="1" dirty="0" smtClean="0"/>
              <a:t>Multiple deterministic wireless buses &amp; networks</a:t>
            </a:r>
          </a:p>
          <a:p>
            <a:pPr marL="925512" lvl="2" indent="-285750"/>
            <a:r>
              <a:rPr lang="en-US" altLang="en-US" sz="1800" b="1" dirty="0" smtClean="0"/>
              <a:t>Incompatible with each other and with IP traffic</a:t>
            </a:r>
            <a:endParaRPr lang="en-US" altLang="en-US" sz="17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30638" y="3505200"/>
            <a:ext cx="20088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4B4B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 &amp;</a:t>
            </a:r>
          </a:p>
          <a:p>
            <a:r>
              <a:rPr lang="en-US" sz="2000" b="1" dirty="0" smtClean="0">
                <a:solidFill>
                  <a:srgbClr val="4B4B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</a:t>
            </a:r>
            <a:endParaRPr lang="en-US" sz="2000" b="1" dirty="0">
              <a:solidFill>
                <a:srgbClr val="4B4B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8445" y="2461620"/>
            <a:ext cx="1580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4B4B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</a:t>
            </a:r>
            <a:endParaRPr lang="en-US" sz="2000" b="1" dirty="0">
              <a:solidFill>
                <a:srgbClr val="4B4B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4792287"/>
            <a:ext cx="1196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4B4B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Network</a:t>
            </a:r>
            <a:endParaRPr lang="en-US" sz="2000" b="1" dirty="0">
              <a:solidFill>
                <a:srgbClr val="4B4B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162624" y="2139148"/>
            <a:ext cx="3011110" cy="3347252"/>
            <a:chOff x="1438136" y="1841451"/>
            <a:chExt cx="3011110" cy="3347252"/>
          </a:xfrm>
        </p:grpSpPr>
        <p:sp>
          <p:nvSpPr>
            <p:cNvPr id="4" name="Flowchart: Magnetic Disk 3"/>
            <p:cNvSpPr/>
            <p:nvPr/>
          </p:nvSpPr>
          <p:spPr>
            <a:xfrm>
              <a:off x="2532466" y="3012565"/>
              <a:ext cx="814286" cy="1058620"/>
            </a:xfrm>
            <a:prstGeom prst="flowChartMagneticDisk">
              <a:avLst/>
            </a:prstGeom>
            <a:solidFill>
              <a:srgbClr val="C00000"/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rgbClr val="FFFFFF"/>
                  </a:solidFill>
                </a:rPr>
                <a:t>Wi</a:t>
              </a:r>
              <a:r>
                <a:rPr lang="en-US" sz="1200" dirty="0" err="1" smtClean="0">
                  <a:solidFill>
                    <a:srgbClr val="FFFFFF"/>
                  </a:solidFill>
                </a:rPr>
                <a:t>HART</a:t>
              </a:r>
              <a:endParaRPr lang="en-US" sz="120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" name="Flowchart: Magnetic Disk 4"/>
            <p:cNvSpPr/>
            <p:nvPr/>
          </p:nvSpPr>
          <p:spPr>
            <a:xfrm>
              <a:off x="3634960" y="3012565"/>
              <a:ext cx="814286" cy="1058620"/>
            </a:xfrm>
            <a:prstGeom prst="flowChartMagneticDisk">
              <a:avLst/>
            </a:prstGeom>
            <a:solidFill>
              <a:srgbClr val="0096D6"/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smtClean="0">
                  <a:solidFill>
                    <a:srgbClr val="FFFFFF"/>
                  </a:solidFill>
                </a:rPr>
                <a:t>WIA-PA</a:t>
              </a:r>
              <a:endParaRPr lang="en-US" sz="1400">
                <a:solidFill>
                  <a:srgbClr val="FFFFFF"/>
                </a:solidFill>
              </a:endParaRPr>
            </a:p>
          </p:txBody>
        </p:sp>
        <p:sp>
          <p:nvSpPr>
            <p:cNvPr id="6" name="Flowchart: Magnetic Disk 5"/>
            <p:cNvSpPr/>
            <p:nvPr/>
          </p:nvSpPr>
          <p:spPr>
            <a:xfrm>
              <a:off x="1438138" y="3012565"/>
              <a:ext cx="814286" cy="1058620"/>
            </a:xfrm>
            <a:prstGeom prst="flowChartMagneticDisk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</a:rPr>
                <a:t>ISA100</a:t>
              </a:r>
            </a:p>
          </p:txBody>
        </p:sp>
        <p:sp>
          <p:nvSpPr>
            <p:cNvPr id="7" name="Flowchart: Magnetic Disk 6"/>
            <p:cNvSpPr/>
            <p:nvPr/>
          </p:nvSpPr>
          <p:spPr>
            <a:xfrm>
              <a:off x="2532466" y="1841451"/>
              <a:ext cx="814286" cy="1058620"/>
            </a:xfrm>
            <a:prstGeom prst="flowChartMagneticDisk">
              <a:avLst/>
            </a:prstGeom>
            <a:solidFill>
              <a:srgbClr val="C00000"/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smtClean="0">
                  <a:solidFill>
                    <a:srgbClr val="FFFFFF"/>
                  </a:solidFill>
                </a:rPr>
                <a:t>HART</a:t>
              </a:r>
            </a:p>
          </p:txBody>
        </p:sp>
        <p:sp>
          <p:nvSpPr>
            <p:cNvPr id="8" name="Flowchart: Magnetic Disk 7"/>
            <p:cNvSpPr/>
            <p:nvPr/>
          </p:nvSpPr>
          <p:spPr>
            <a:xfrm>
              <a:off x="3634960" y="1841451"/>
              <a:ext cx="814286" cy="1058620"/>
            </a:xfrm>
            <a:prstGeom prst="flowChartMagneticDisk">
              <a:avLst/>
            </a:prstGeom>
            <a:solidFill>
              <a:srgbClr val="0096D6"/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smtClean="0">
                  <a:solidFill>
                    <a:srgbClr val="FFFFFF"/>
                  </a:solidFill>
                </a:rPr>
                <a:t>WIA-PA</a:t>
              </a:r>
              <a:endParaRPr lang="en-US" sz="1400">
                <a:solidFill>
                  <a:srgbClr val="FFFFFF"/>
                </a:solidFill>
              </a:endParaRPr>
            </a:p>
          </p:txBody>
        </p:sp>
        <p:sp>
          <p:nvSpPr>
            <p:cNvPr id="9" name="Flowchart: Magnetic Disk 8"/>
            <p:cNvSpPr/>
            <p:nvPr/>
          </p:nvSpPr>
          <p:spPr>
            <a:xfrm>
              <a:off x="1438138" y="1841451"/>
              <a:ext cx="814286" cy="1058620"/>
            </a:xfrm>
            <a:prstGeom prst="flowChartMagneticDisk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</a:rPr>
                <a:t>ISA100</a:t>
              </a:r>
            </a:p>
          </p:txBody>
        </p:sp>
        <p:sp>
          <p:nvSpPr>
            <p:cNvPr id="13" name="Flowchart: Magnetic Disk 12"/>
            <p:cNvSpPr/>
            <p:nvPr/>
          </p:nvSpPr>
          <p:spPr>
            <a:xfrm>
              <a:off x="3634960" y="4217661"/>
              <a:ext cx="814286" cy="971042"/>
            </a:xfrm>
            <a:prstGeom prst="flowChartMagneticDisk">
              <a:avLst/>
            </a:prstGeom>
            <a:solidFill>
              <a:srgbClr val="7F7F7F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            </a:t>
              </a:r>
              <a:r>
                <a:rPr lang="en-US" sz="1400" dirty="0" smtClean="0">
                  <a:solidFill>
                    <a:srgbClr val="FFFFFF"/>
                  </a:solidFill>
                </a:rPr>
                <a:t>WIA-PA</a:t>
              </a:r>
              <a:r>
                <a:rPr lang="en-US" dirty="0" smtClean="0">
                  <a:solidFill>
                    <a:srgbClr val="FFFFFF"/>
                  </a:solidFill>
                </a:rPr>
                <a:t>    </a:t>
              </a:r>
            </a:p>
          </p:txBody>
        </p:sp>
        <p:sp>
          <p:nvSpPr>
            <p:cNvPr id="14" name="Flowchart: Magnetic Disk 13"/>
            <p:cNvSpPr/>
            <p:nvPr/>
          </p:nvSpPr>
          <p:spPr>
            <a:xfrm>
              <a:off x="1438136" y="4217661"/>
              <a:ext cx="875976" cy="894842"/>
            </a:xfrm>
            <a:prstGeom prst="flowChartMagneticDisk">
              <a:avLst/>
            </a:prstGeom>
            <a:solidFill>
              <a:srgbClr val="7F7F7F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  </a:t>
              </a:r>
              <a:r>
                <a:rPr lang="en-US" sz="1600" dirty="0" smtClean="0">
                  <a:solidFill>
                    <a:srgbClr val="FFFFFF"/>
                  </a:solidFill>
                </a:rPr>
                <a:t>ISA100</a:t>
              </a:r>
              <a:r>
                <a:rPr lang="en-US" dirty="0" smtClean="0">
                  <a:solidFill>
                    <a:srgbClr val="FFFFFF"/>
                  </a:solidFill>
                </a:rPr>
                <a:t>       </a:t>
              </a:r>
            </a:p>
          </p:txBody>
        </p:sp>
        <p:sp>
          <p:nvSpPr>
            <p:cNvPr id="16" name="Flowchart: Magnetic Disk 15"/>
            <p:cNvSpPr/>
            <p:nvPr/>
          </p:nvSpPr>
          <p:spPr>
            <a:xfrm>
              <a:off x="2466972" y="4217661"/>
              <a:ext cx="1066339" cy="971042"/>
            </a:xfrm>
            <a:prstGeom prst="flowChartMagneticDisk">
              <a:avLst/>
            </a:prstGeom>
            <a:solidFill>
              <a:srgbClr val="7F7F7F">
                <a:alpha val="74000"/>
              </a:srgb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Wireless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HART</a:t>
              </a:r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A43EDC-D99C-4FA2-8BFA-A088E135522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4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0999"/>
            <a:ext cx="6858000" cy="685801"/>
          </a:xfrm>
        </p:spPr>
        <p:txBody>
          <a:bodyPr/>
          <a:lstStyle/>
          <a:p>
            <a:r>
              <a:rPr lang="en-US" sz="2400" dirty="0" smtClean="0"/>
              <a:t>Wireless Industrial future using 6TiSCH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6863"/>
            <a:ext cx="7924800" cy="498633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Unified network and management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 deterministic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best-effort traffic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Wide Area, IP routing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Reduce cost – replace multiple buses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Enable innovation – optimize, gather previously unmeasured data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Leverage open protocols (IETF, IEEE and ETSI)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IPv6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reach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non-critical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devices for Industrial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Internet</a:t>
            </a:r>
          </a:p>
          <a:p>
            <a:endParaRPr lang="en-US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6TiSCH for deterministic wireless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Time-Slotted Channel-Hopping Wireless MAC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4D30-E610-4E2D-84EE-F028BAB98C5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1447800"/>
            <a:ext cx="1871317" cy="170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94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0999"/>
            <a:ext cx="6858000" cy="685801"/>
          </a:xfrm>
        </p:spPr>
        <p:txBody>
          <a:bodyPr/>
          <a:lstStyle/>
          <a:p>
            <a:r>
              <a:rPr lang="en-US" sz="3200" dirty="0" smtClean="0"/>
              <a:t>6TiSCH asks from IETF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6863"/>
            <a:ext cx="7924800" cy="4986337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6TiSCH depends on DetNet to define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Configuration (state) and operations for deterministic paths 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End-to-end protocols for deterministic forwarding (tagging, IP)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Protocol for packet replication and elimination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Protocol for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packet automatic retries (ARQ) (specific to wireless)</a:t>
            </a:r>
            <a:endParaRPr lang="en-US" sz="17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4D30-E610-4E2D-84EE-F028BAB98C5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724401" y="3569697"/>
            <a:ext cx="2590800" cy="2830408"/>
            <a:chOff x="5551108" y="1774358"/>
            <a:chExt cx="2892975" cy="3624954"/>
          </a:xfrm>
        </p:grpSpPr>
        <p:sp>
          <p:nvSpPr>
            <p:cNvPr id="6" name="Flowchart: Magnetic Disk 5"/>
            <p:cNvSpPr/>
            <p:nvPr/>
          </p:nvSpPr>
          <p:spPr>
            <a:xfrm>
              <a:off x="5551108" y="3775945"/>
              <a:ext cx="2892975" cy="1623367"/>
            </a:xfrm>
            <a:prstGeom prst="flowChartMagneticDisk">
              <a:avLst/>
            </a:prstGeom>
            <a:solidFill>
              <a:schemeClr val="accent3">
                <a:lumMod val="2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smtClean="0">
                  <a:solidFill>
                    <a:srgbClr val="FF0000"/>
                  </a:solidFill>
                </a:rPr>
                <a:t>6TiSCH</a:t>
              </a:r>
            </a:p>
          </p:txBody>
        </p:sp>
        <p:sp>
          <p:nvSpPr>
            <p:cNvPr id="7" name="Flowchart: Magnetic Disk 6"/>
            <p:cNvSpPr/>
            <p:nvPr/>
          </p:nvSpPr>
          <p:spPr>
            <a:xfrm>
              <a:off x="5551108" y="2568904"/>
              <a:ext cx="2892975" cy="1720035"/>
            </a:xfrm>
            <a:prstGeom prst="flowChartMagneticDisk">
              <a:avLst/>
            </a:prstGeom>
            <a:solidFill>
              <a:schemeClr val="accent3">
                <a:lumMod val="2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Common Network Management and Control</a:t>
              </a:r>
            </a:p>
          </p:txBody>
        </p:sp>
        <p:sp>
          <p:nvSpPr>
            <p:cNvPr id="8" name="Flowchart: Magnetic Disk 7"/>
            <p:cNvSpPr/>
            <p:nvPr/>
          </p:nvSpPr>
          <p:spPr>
            <a:xfrm>
              <a:off x="6590450" y="1841451"/>
              <a:ext cx="814286" cy="1191028"/>
            </a:xfrm>
            <a:prstGeom prst="flowChartMagneticDisk">
              <a:avLst/>
            </a:prstGeom>
            <a:solidFill>
              <a:srgbClr val="C00000"/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FFFFFF"/>
                  </a:solidFill>
                </a:rPr>
                <a:t>HART</a:t>
              </a:r>
            </a:p>
          </p:txBody>
        </p:sp>
        <p:sp>
          <p:nvSpPr>
            <p:cNvPr id="9" name="Flowchart: Magnetic Disk 8"/>
            <p:cNvSpPr/>
            <p:nvPr/>
          </p:nvSpPr>
          <p:spPr>
            <a:xfrm>
              <a:off x="7519264" y="1785245"/>
              <a:ext cx="814286" cy="1191028"/>
            </a:xfrm>
            <a:prstGeom prst="flowChartMagneticDisk">
              <a:avLst/>
            </a:prstGeom>
            <a:solidFill>
              <a:srgbClr val="0096D6"/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smtClean="0">
                  <a:solidFill>
                    <a:srgbClr val="FFFFFF"/>
                  </a:solidFill>
                </a:rPr>
                <a:t>WIA-PA</a:t>
              </a:r>
              <a:endParaRPr 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Flowchart: Magnetic Disk 9"/>
            <p:cNvSpPr/>
            <p:nvPr/>
          </p:nvSpPr>
          <p:spPr>
            <a:xfrm>
              <a:off x="5673606" y="1774358"/>
              <a:ext cx="814286" cy="1191028"/>
            </a:xfrm>
            <a:prstGeom prst="flowChartMagneticDisk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ISA100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544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984" y="4398947"/>
            <a:ext cx="3801292" cy="219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 </a:t>
            </a:r>
            <a:r>
              <a:rPr lang="en-US" dirty="0"/>
              <a:t>A</a:t>
            </a:r>
            <a:r>
              <a:rPr lang="en-US" dirty="0" smtClean="0"/>
              <a:t>ccess Networks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828800"/>
            <a:ext cx="8229600" cy="1404937"/>
          </a:xfrm>
        </p:spPr>
        <p:txBody>
          <a:bodyPr>
            <a:normAutofit/>
          </a:bodyPr>
          <a:lstStyle/>
          <a:p>
            <a:r>
              <a:rPr lang="en-US" dirty="0" smtClean="0"/>
              <a:t>Connectivity between the remote radios and the baseband processing units</a:t>
            </a:r>
          </a:p>
          <a:p>
            <a:endParaRPr lang="en-US" dirty="0"/>
          </a:p>
        </p:txBody>
      </p:sp>
      <p:sp>
        <p:nvSpPr>
          <p:cNvPr id="4" name="Line Callout 1 3"/>
          <p:cNvSpPr/>
          <p:nvPr/>
        </p:nvSpPr>
        <p:spPr>
          <a:xfrm>
            <a:off x="5560267" y="2971800"/>
            <a:ext cx="1447800" cy="1198547"/>
          </a:xfrm>
          <a:prstGeom prst="borderCallout1">
            <a:avLst>
              <a:gd name="adj1" fmla="val 104553"/>
              <a:gd name="adj2" fmla="val 51603"/>
              <a:gd name="adj3" fmla="val 159429"/>
              <a:gd name="adj4" fmla="val 36426"/>
            </a:avLst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mtClean="0">
                <a:solidFill>
                  <a:schemeClr val="tx1"/>
                </a:solidFill>
              </a:rPr>
              <a:t>Base band to radio heads – *</a:t>
            </a:r>
            <a:r>
              <a:rPr lang="en-US" sz="1100" b="1" smtClean="0">
                <a:solidFill>
                  <a:schemeClr val="tx1"/>
                </a:solidFill>
              </a:rPr>
              <a:t>very</a:t>
            </a:r>
            <a:r>
              <a:rPr lang="en-US" sz="1100" smtClean="0">
                <a:solidFill>
                  <a:schemeClr val="tx1"/>
                </a:solidFill>
              </a:rPr>
              <a:t>* *</a:t>
            </a:r>
            <a:r>
              <a:rPr lang="en-US" sz="1100" b="1" smtClean="0">
                <a:solidFill>
                  <a:schemeClr val="tx1"/>
                </a:solidFill>
              </a:rPr>
              <a:t>strict</a:t>
            </a:r>
            <a:r>
              <a:rPr lang="en-US" sz="1100" smtClean="0">
                <a:solidFill>
                  <a:schemeClr val="tx1"/>
                </a:solidFill>
              </a:rPr>
              <a:t>* latency &amp; jitter and BER requirements. High BW needs. Precise synchronization.</a:t>
            </a:r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6" name="Line Callout 1 5"/>
          <p:cNvSpPr/>
          <p:nvPr/>
        </p:nvSpPr>
        <p:spPr>
          <a:xfrm>
            <a:off x="3962400" y="5541947"/>
            <a:ext cx="1600200" cy="962608"/>
          </a:xfrm>
          <a:prstGeom prst="borderCallout1">
            <a:avLst>
              <a:gd name="adj1" fmla="val 36437"/>
              <a:gd name="adj2" fmla="val 108961"/>
              <a:gd name="adj3" fmla="val 14908"/>
              <a:gd name="adj4" fmla="val 170352"/>
            </a:avLst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mtClean="0">
                <a:solidFill>
                  <a:schemeClr val="tx1"/>
                </a:solidFill>
              </a:rPr>
              <a:t>Between base stations – developing towards tighter latency, jitter &amp; synchronization   requirements. </a:t>
            </a:r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 bwMode="auto">
          <a:xfrm>
            <a:off x="381000" y="2819400"/>
            <a:ext cx="4957563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Connectivity between base </a:t>
            </a:r>
            <a:r>
              <a:rPr lang="en-US" dirty="0" smtClean="0"/>
              <a:t>stations</a:t>
            </a:r>
            <a:endParaRPr lang="en-US" dirty="0"/>
          </a:p>
          <a:p>
            <a:r>
              <a:rPr lang="en-US" kern="0" dirty="0" smtClean="0"/>
              <a:t>Connectivity between the base stations &amp; the core network</a:t>
            </a:r>
          </a:p>
          <a:p>
            <a:endParaRPr lang="en-US" kern="0" dirty="0"/>
          </a:p>
        </p:txBody>
      </p:sp>
      <p:sp>
        <p:nvSpPr>
          <p:cNvPr id="8" name="Line Callout 1 7"/>
          <p:cNvSpPr/>
          <p:nvPr/>
        </p:nvSpPr>
        <p:spPr>
          <a:xfrm>
            <a:off x="7286221" y="3229169"/>
            <a:ext cx="1447800" cy="1009262"/>
          </a:xfrm>
          <a:prstGeom prst="borderCallout1">
            <a:avLst>
              <a:gd name="adj1" fmla="val 105825"/>
              <a:gd name="adj2" fmla="val 38713"/>
              <a:gd name="adj3" fmla="val 166832"/>
              <a:gd name="adj4" fmla="val 13224"/>
            </a:avLst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mtClean="0">
                <a:solidFill>
                  <a:schemeClr val="tx1"/>
                </a:solidFill>
              </a:rPr>
              <a:t>Core to base station – business as usual so far. Latency becoming a concern.</a:t>
            </a:r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400" y="9906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072BC-BB78-4902-9809-0D2A42DD7A8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8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Radio Access Networks Today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Front-haul (base band to radio)</a:t>
            </a:r>
          </a:p>
          <a:p>
            <a:pPr lvl="1"/>
            <a:r>
              <a:rPr lang="en-US" dirty="0" smtClean="0"/>
              <a:t>Dedicated point-to-point fiber connection is common</a:t>
            </a:r>
          </a:p>
          <a:p>
            <a:pPr lvl="1"/>
            <a:r>
              <a:rPr lang="en-US" dirty="0" smtClean="0"/>
              <a:t>Proprietary protocols and framings</a:t>
            </a:r>
          </a:p>
          <a:p>
            <a:pPr lvl="1"/>
            <a:r>
              <a:rPr lang="en-US" dirty="0" smtClean="0"/>
              <a:t>Custom equipment and no real networking</a:t>
            </a:r>
          </a:p>
          <a:p>
            <a:endParaRPr lang="en-US" dirty="0" smtClean="0"/>
          </a:p>
          <a:p>
            <a:r>
              <a:rPr lang="en-US" dirty="0" smtClean="0"/>
              <a:t>Mid-haul (between base stations) &amp;</a:t>
            </a:r>
            <a:br>
              <a:rPr lang="en-US" dirty="0" smtClean="0"/>
            </a:br>
            <a:r>
              <a:rPr lang="en-US" dirty="0" smtClean="0"/>
              <a:t>Back-haul (core to base station)</a:t>
            </a:r>
          </a:p>
          <a:p>
            <a:pPr lvl="1"/>
            <a:r>
              <a:rPr lang="en-US" dirty="0" smtClean="0"/>
              <a:t>Mostly normal IP networks, MPLS-TP, etc.</a:t>
            </a:r>
          </a:p>
          <a:p>
            <a:pPr lvl="1"/>
            <a:r>
              <a:rPr lang="en-US" dirty="0" smtClean="0"/>
              <a:t>Clock distribution and sync using 1588 and </a:t>
            </a:r>
            <a:r>
              <a:rPr lang="en-US" dirty="0" err="1" smtClean="0"/>
              <a:t>SyncE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072BC-BB78-4902-9809-0D2A42DD7A8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4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Radio Access Networks </a:t>
            </a:r>
            <a:r>
              <a:rPr lang="en-US" sz="3200" dirty="0" smtClean="0"/>
              <a:t>Future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Unified standards-based </a:t>
            </a:r>
            <a:r>
              <a:rPr lang="en-US" dirty="0"/>
              <a:t>transport protocols and standard networking equipment </a:t>
            </a:r>
            <a:r>
              <a:rPr lang="en-US" dirty="0" smtClean="0"/>
              <a:t>that </a:t>
            </a:r>
            <a:r>
              <a:rPr lang="en-US" dirty="0"/>
              <a:t>can make use of </a:t>
            </a:r>
            <a:r>
              <a:rPr lang="en-US" dirty="0" smtClean="0"/>
              <a:t>underlying </a:t>
            </a:r>
            <a:r>
              <a:rPr lang="en-US" dirty="0"/>
              <a:t>deterministic link-layer </a:t>
            </a:r>
            <a:r>
              <a:rPr lang="en-US" dirty="0" smtClean="0"/>
              <a:t>services</a:t>
            </a:r>
            <a:endParaRPr lang="en-US" dirty="0"/>
          </a:p>
          <a:p>
            <a:r>
              <a:rPr lang="en-US" dirty="0" smtClean="0"/>
              <a:t>Unified </a:t>
            </a:r>
            <a:r>
              <a:rPr lang="en-US" dirty="0"/>
              <a:t>and </a:t>
            </a:r>
            <a:r>
              <a:rPr lang="en-US" dirty="0" smtClean="0"/>
              <a:t>standards-based </a:t>
            </a:r>
            <a:r>
              <a:rPr lang="en-US" dirty="0"/>
              <a:t>network management </a:t>
            </a:r>
            <a:r>
              <a:rPr lang="en-US" dirty="0" smtClean="0"/>
              <a:t>systems and protocols </a:t>
            </a:r>
            <a:r>
              <a:rPr lang="en-US" dirty="0"/>
              <a:t>in all parts of the </a:t>
            </a:r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072BC-BB78-4902-9809-0D2A42DD7A8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4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Radio Access Networks </a:t>
            </a:r>
            <a:r>
              <a:rPr lang="en-US" sz="3200" dirty="0" smtClean="0"/>
              <a:t>asks IETF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A standard for data plane transport specification</a:t>
            </a:r>
          </a:p>
          <a:p>
            <a:pPr lvl="2"/>
            <a:r>
              <a:rPr lang="en-US" dirty="0" smtClean="0"/>
              <a:t>Unified among all *hauls</a:t>
            </a:r>
          </a:p>
          <a:p>
            <a:pPr lvl="2"/>
            <a:r>
              <a:rPr lang="en-US" dirty="0" smtClean="0"/>
              <a:t>Deployed in a highly deterministic network environment</a:t>
            </a:r>
          </a:p>
          <a:p>
            <a:pPr lvl="1"/>
            <a:r>
              <a:rPr lang="en-US" dirty="0" smtClean="0"/>
              <a:t>A standard for data flow information models that</a:t>
            </a:r>
          </a:p>
          <a:p>
            <a:pPr lvl="2"/>
            <a:r>
              <a:rPr lang="en-US" dirty="0" smtClean="0"/>
              <a:t>Are aware of the time sensitivity and constraints of the target networking environment</a:t>
            </a:r>
          </a:p>
          <a:p>
            <a:pPr lvl="2"/>
            <a:r>
              <a:rPr lang="en-US" dirty="0" smtClean="0"/>
              <a:t>Are aware of underlying deterministic networking services (e.g. on the Ethernet layer)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072BC-BB78-4902-9809-0D2A42DD7A8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2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9"/>
            <a:ext cx="6858000" cy="1096961"/>
          </a:xfrm>
        </p:spPr>
        <p:txBody>
          <a:bodyPr/>
          <a:lstStyle/>
          <a:p>
            <a:r>
              <a:rPr lang="en-US" sz="3200" dirty="0" smtClean="0"/>
              <a:t>Use Case Themes (1/2)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458200" cy="4876801"/>
          </a:xfrm>
        </p:spPr>
        <p:txBody>
          <a:bodyPr>
            <a:normAutofit fontScale="92500"/>
          </a:bodyPr>
          <a:lstStyle/>
          <a:p>
            <a:r>
              <a:rPr lang="fi-FI" dirty="0" smtClean="0"/>
              <a:t>Unified, standards-based network</a:t>
            </a:r>
          </a:p>
          <a:p>
            <a:pPr lvl="1"/>
            <a:r>
              <a:rPr lang="fi-FI" dirty="0" smtClean="0"/>
              <a:t>Extensions to Ethernet (not a ”new” network)</a:t>
            </a:r>
          </a:p>
          <a:p>
            <a:pPr lvl="1"/>
            <a:r>
              <a:rPr lang="fi-FI" dirty="0" smtClean="0"/>
              <a:t>Centrally administered (some distributed, plug-and-play)</a:t>
            </a:r>
          </a:p>
          <a:p>
            <a:pPr lvl="1"/>
            <a:r>
              <a:rPr lang="fi-FI" dirty="0" smtClean="0"/>
              <a:t>Standardized data flow information models</a:t>
            </a:r>
          </a:p>
          <a:p>
            <a:pPr lvl="1"/>
            <a:r>
              <a:rPr lang="fi-FI" dirty="0"/>
              <a:t>Integrate L2 (bridged) and L3 (routed</a:t>
            </a:r>
            <a:r>
              <a:rPr lang="fi-FI" dirty="0" smtClean="0"/>
              <a:t>)</a:t>
            </a:r>
          </a:p>
          <a:p>
            <a:pPr lvl="1"/>
            <a:r>
              <a:rPr lang="fi-FI" sz="2800" dirty="0">
                <a:cs typeface="ＭＳ Ｐゴシック" charset="-128"/>
              </a:rPr>
              <a:t>Guaranteed end-to-end delivery</a:t>
            </a:r>
          </a:p>
          <a:p>
            <a:pPr lvl="1"/>
            <a:r>
              <a:rPr lang="fi-FI" dirty="0" smtClean="0"/>
              <a:t>Replace multiple proprietary determinstic networks </a:t>
            </a:r>
          </a:p>
          <a:p>
            <a:pPr lvl="1"/>
            <a:r>
              <a:rPr lang="fi-FI" dirty="0" smtClean="0"/>
              <a:t>Mix of deterministic and best-effort traffic</a:t>
            </a:r>
          </a:p>
          <a:p>
            <a:pPr lvl="1"/>
            <a:r>
              <a:rPr lang="fi-FI" dirty="0" smtClean="0"/>
              <a:t>Unused deterministic BW available to best-effort traffic</a:t>
            </a:r>
          </a:p>
          <a:p>
            <a:pPr lvl="1"/>
            <a:r>
              <a:rPr lang="fi-FI" dirty="0"/>
              <a:t>Lower cost, multi-vendor solutions </a:t>
            </a:r>
          </a:p>
          <a:p>
            <a:pPr marL="931863" lvl="3" indent="-342900"/>
            <a:endParaRPr lang="fi-FI" sz="2400" dirty="0"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072BC-BB78-4902-9809-0D2A42DD7A8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5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9"/>
            <a:ext cx="6858000" cy="1096961"/>
          </a:xfrm>
        </p:spPr>
        <p:txBody>
          <a:bodyPr/>
          <a:lstStyle/>
          <a:p>
            <a:r>
              <a:rPr lang="en-US" sz="3200" dirty="0"/>
              <a:t>Use Case </a:t>
            </a:r>
            <a:r>
              <a:rPr lang="en-US" sz="3200" dirty="0" smtClean="0"/>
              <a:t>Themes (2/2</a:t>
            </a:r>
            <a:r>
              <a:rPr lang="en-US" sz="3200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953001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Clr>
                <a:schemeClr val="tx2"/>
              </a:buClr>
            </a:pPr>
            <a:r>
              <a:rPr lang="fi-FI" sz="3000" dirty="0">
                <a:cs typeface="ＭＳ Ｐゴシック" charset="-128"/>
              </a:rPr>
              <a:t>Scalable size</a:t>
            </a:r>
          </a:p>
          <a:p>
            <a:pPr marL="638175" lvl="2" indent="-342900">
              <a:buClr>
                <a:schemeClr val="tx2"/>
              </a:buClr>
            </a:pPr>
            <a:r>
              <a:rPr lang="fi-FI" sz="2700" dirty="0">
                <a:cs typeface="ＭＳ Ｐゴシック" charset="-128"/>
              </a:rPr>
              <a:t>Long distances </a:t>
            </a:r>
            <a:r>
              <a:rPr lang="fi-FI" sz="2700" dirty="0" smtClean="0">
                <a:cs typeface="ＭＳ Ｐゴシック" charset="-128"/>
              </a:rPr>
              <a:t>(many km</a:t>
            </a:r>
            <a:r>
              <a:rPr lang="fi-FI" sz="2700" dirty="0">
                <a:cs typeface="ＭＳ Ｐゴシック" charset="-128"/>
              </a:rPr>
              <a:t>)</a:t>
            </a:r>
          </a:p>
          <a:p>
            <a:pPr marL="638175" lvl="2" indent="-342900">
              <a:buClr>
                <a:schemeClr val="tx2"/>
              </a:buClr>
            </a:pPr>
            <a:r>
              <a:rPr lang="fi-FI" sz="2700" dirty="0">
                <a:cs typeface="ＭＳ Ｐゴシック" charset="-128"/>
              </a:rPr>
              <a:t>Many hops </a:t>
            </a:r>
            <a:r>
              <a:rPr lang="fi-FI" sz="2700" dirty="0" smtClean="0">
                <a:cs typeface="ＭＳ Ｐゴシック" charset="-128"/>
              </a:rPr>
              <a:t>(</a:t>
            </a:r>
            <a:r>
              <a:rPr lang="fi-FI" sz="2400" dirty="0" smtClean="0">
                <a:cs typeface="ＭＳ Ｐゴシック" charset="-128"/>
              </a:rPr>
              <a:t>radio </a:t>
            </a:r>
            <a:r>
              <a:rPr lang="fi-FI" sz="2400" dirty="0">
                <a:cs typeface="ＭＳ Ｐゴシック" charset="-128"/>
              </a:rPr>
              <a:t>repeaters, microwave links, fiber </a:t>
            </a:r>
            <a:r>
              <a:rPr lang="fi-FI" sz="2400" dirty="0" smtClean="0">
                <a:cs typeface="ＭＳ Ｐゴシック" charset="-128"/>
              </a:rPr>
              <a:t>links...)</a:t>
            </a:r>
            <a:endParaRPr lang="fi-FI" sz="2400" dirty="0">
              <a:cs typeface="ＭＳ Ｐゴシック" charset="-128"/>
            </a:endParaRPr>
          </a:p>
          <a:p>
            <a:r>
              <a:rPr lang="fi-FI" dirty="0" smtClean="0"/>
              <a:t>Scalable timing parameters and accuracy</a:t>
            </a:r>
            <a:endParaRPr lang="fi-FI" dirty="0"/>
          </a:p>
          <a:p>
            <a:pPr lvl="1"/>
            <a:r>
              <a:rPr lang="fi-FI" dirty="0"/>
              <a:t>Bounded </a:t>
            </a:r>
            <a:r>
              <a:rPr lang="fi-FI" dirty="0" smtClean="0"/>
              <a:t>latency, guaranteed worst </a:t>
            </a:r>
            <a:r>
              <a:rPr lang="fi-FI" dirty="0"/>
              <a:t>case maximum, </a:t>
            </a:r>
            <a:r>
              <a:rPr lang="fi-FI" dirty="0" smtClean="0"/>
              <a:t>minimum</a:t>
            </a:r>
          </a:p>
          <a:p>
            <a:pPr lvl="1"/>
            <a:r>
              <a:rPr lang="fi-FI" dirty="0" smtClean="0"/>
              <a:t>Low latency (low enough for e.g. control loops, may be &lt; 1ms)</a:t>
            </a:r>
            <a:endParaRPr lang="fi-FI" dirty="0"/>
          </a:p>
          <a:p>
            <a:r>
              <a:rPr lang="fi-FI" dirty="0" smtClean="0"/>
              <a:t>High </a:t>
            </a:r>
            <a:r>
              <a:rPr lang="fi-FI" dirty="0"/>
              <a:t>availability </a:t>
            </a:r>
            <a:r>
              <a:rPr lang="fi-FI" dirty="0" smtClean="0"/>
              <a:t>(may be 99.9999% up time)</a:t>
            </a:r>
            <a:endParaRPr lang="fi-FI" dirty="0"/>
          </a:p>
          <a:p>
            <a:pPr lvl="1"/>
            <a:r>
              <a:rPr lang="fi-FI" dirty="0" smtClean="0"/>
              <a:t>Reliability, redundancy (lives at stake)</a:t>
            </a:r>
          </a:p>
          <a:p>
            <a:r>
              <a:rPr lang="fi-FI" dirty="0" smtClean="0"/>
              <a:t>Security</a:t>
            </a:r>
          </a:p>
          <a:p>
            <a:pPr lvl="1"/>
            <a:r>
              <a:rPr lang="fi-FI" dirty="0" smtClean="0"/>
              <a:t>From failures, attackers, misbehaving devices</a:t>
            </a:r>
          </a:p>
          <a:p>
            <a:pPr lvl="1"/>
            <a:r>
              <a:rPr lang="fi-FI" dirty="0" smtClean="0"/>
              <a:t>Sensitive to both packet content and arrival time</a:t>
            </a:r>
          </a:p>
          <a:p>
            <a:r>
              <a:rPr lang="fi-FI" dirty="0" smtClean="0"/>
              <a:t>Deterministic flows</a:t>
            </a:r>
          </a:p>
          <a:p>
            <a:pPr lvl="1"/>
            <a:r>
              <a:rPr lang="fi-FI" dirty="0" smtClean="0"/>
              <a:t>Isolated from each other</a:t>
            </a:r>
          </a:p>
          <a:p>
            <a:pPr lvl="1"/>
            <a:r>
              <a:rPr lang="fi-FI" dirty="0" smtClean="0"/>
              <a:t>Immune from best-effort traffic congestion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072BC-BB78-4902-9809-0D2A42DD7A8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0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Discussion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19263"/>
            <a:ext cx="8229600" cy="4605337"/>
          </a:xfrm>
        </p:spPr>
        <p:txBody>
          <a:bodyPr>
            <a:normAutofit/>
          </a:bodyPr>
          <a:lstStyle/>
          <a:p>
            <a:r>
              <a:rPr lang="fi-FI" dirty="0"/>
              <a:t>Is the WG ready to adopt this draft? </a:t>
            </a:r>
          </a:p>
          <a:p>
            <a:r>
              <a:rPr lang="fi-FI" dirty="0" smtClean="0"/>
              <a:t>Input on future direction </a:t>
            </a:r>
            <a:r>
              <a:rPr lang="fi-FI" dirty="0" smtClean="0"/>
              <a:t>for this </a:t>
            </a:r>
            <a:r>
              <a:rPr lang="fi-FI" dirty="0" smtClean="0"/>
              <a:t>draft</a:t>
            </a:r>
            <a:r>
              <a:rPr lang="fi-FI" dirty="0" smtClean="0"/>
              <a:t>?</a:t>
            </a:r>
          </a:p>
          <a:p>
            <a:pPr lvl="1"/>
            <a:r>
              <a:rPr lang="fi-FI" dirty="0" smtClean="0"/>
              <a:t>Relation to formal requirements?</a:t>
            </a:r>
          </a:p>
          <a:p>
            <a:pPr lvl="1"/>
            <a:r>
              <a:rPr lang="fi-FI" dirty="0" smtClean="0"/>
              <a:t>Scope?  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Breadth </a:t>
            </a:r>
            <a:r>
              <a:rPr lang="en-US" dirty="0">
                <a:solidFill>
                  <a:srgbClr val="4B4B4B"/>
                </a:solidFill>
              </a:rPr>
              <a:t>and depth sufficient? </a:t>
            </a:r>
          </a:p>
          <a:p>
            <a:r>
              <a:rPr lang="fi-FI" dirty="0" smtClean="0"/>
              <a:t>Authors for additional use cases?</a:t>
            </a:r>
          </a:p>
          <a:p>
            <a:r>
              <a:rPr lang="fi-FI" dirty="0" smtClean="0"/>
              <a:t>Other</a:t>
            </a:r>
            <a:r>
              <a:rPr lang="fi-FI" dirty="0" smtClean="0"/>
              <a:t>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072BC-BB78-4902-9809-0D2A42DD7A8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1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B4B4B"/>
                </a:solidFill>
              </a:rPr>
              <a:t>Use Case Draft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85000" lnSpcReduction="20000"/>
          </a:bodyPr>
          <a:lstStyle/>
          <a:p>
            <a:endParaRPr lang="en-US" dirty="0" smtClean="0">
              <a:solidFill>
                <a:srgbClr val="4B4B4B"/>
              </a:solidFill>
            </a:endParaRPr>
          </a:p>
          <a:p>
            <a:r>
              <a:rPr lang="en-US" dirty="0" smtClean="0">
                <a:solidFill>
                  <a:srgbClr val="4B4B4B"/>
                </a:solidFill>
              </a:rPr>
              <a:t>Provide Industry context for DetNet goals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What are the use cases? 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How are they addressed today?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What do we want to do differently in the future?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What do we want the IETF to deliver? </a:t>
            </a:r>
          </a:p>
          <a:p>
            <a:endParaRPr lang="en-US" sz="1400" dirty="0" smtClean="0">
              <a:solidFill>
                <a:srgbClr val="4B4B4B"/>
              </a:solidFill>
            </a:endParaRPr>
          </a:p>
          <a:p>
            <a:r>
              <a:rPr lang="en-US" dirty="0" smtClean="0">
                <a:solidFill>
                  <a:srgbClr val="4B4B4B"/>
                </a:solidFill>
              </a:rPr>
              <a:t>Highlight commonalities between use cases</a:t>
            </a:r>
          </a:p>
          <a:p>
            <a:endParaRPr lang="en-US" sz="1400" dirty="0" smtClean="0">
              <a:solidFill>
                <a:srgbClr val="4B4B4B"/>
              </a:solidFill>
            </a:endParaRPr>
          </a:p>
          <a:p>
            <a:r>
              <a:rPr lang="en-US" dirty="0" smtClean="0">
                <a:solidFill>
                  <a:srgbClr val="4B4B4B"/>
                </a:solidFill>
              </a:rPr>
              <a:t>Yardstick </a:t>
            </a:r>
            <a:r>
              <a:rPr lang="en-US" dirty="0">
                <a:solidFill>
                  <a:srgbClr val="4B4B4B"/>
                </a:solidFill>
              </a:rPr>
              <a:t>for </a:t>
            </a:r>
            <a:r>
              <a:rPr lang="en-US" dirty="0" smtClean="0">
                <a:solidFill>
                  <a:srgbClr val="4B4B4B"/>
                </a:solidFill>
              </a:rPr>
              <a:t>functionality of any proposed design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To what extent does it enable these use cases?</a:t>
            </a:r>
          </a:p>
          <a:p>
            <a:endParaRPr lang="en-US" sz="1300" dirty="0" smtClean="0">
              <a:solidFill>
                <a:srgbClr val="4B4B4B"/>
              </a:solidFill>
            </a:endParaRPr>
          </a:p>
          <a:p>
            <a:r>
              <a:rPr lang="en-US" dirty="0" smtClean="0">
                <a:solidFill>
                  <a:srgbClr val="4B4B4B"/>
                </a:solidFill>
              </a:rPr>
              <a:t>This DetNet use case draft explicitly </a:t>
            </a:r>
            <a:r>
              <a:rPr lang="en-US" b="1" dirty="0" smtClean="0">
                <a:solidFill>
                  <a:srgbClr val="4B4B4B"/>
                </a:solidFill>
              </a:rPr>
              <a:t>does not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State specific requirements for DetNet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Suggest specific design, architecture, or protocols</a:t>
            </a:r>
          </a:p>
          <a:p>
            <a:pPr lvl="1"/>
            <a:endParaRPr lang="en-US" dirty="0">
              <a:solidFill>
                <a:srgbClr val="4B4B4B"/>
              </a:solidFill>
            </a:endParaRPr>
          </a:p>
          <a:p>
            <a:endParaRPr lang="en-US" dirty="0" smtClean="0">
              <a:solidFill>
                <a:srgbClr val="4B4B4B"/>
              </a:solidFill>
            </a:endParaRPr>
          </a:p>
          <a:p>
            <a:endParaRPr lang="en-US" dirty="0" smtClean="0">
              <a:solidFill>
                <a:srgbClr val="4B4B4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4D30-E610-4E2D-84EE-F028BAB98C5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60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B4B4B"/>
                </a:solidFill>
              </a:rPr>
              <a:t>Use Case Draft Origin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83126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4B4B4B"/>
                </a:solidFill>
              </a:rPr>
              <a:t>Same use cases presented at IETF93 DetNet BOF</a:t>
            </a:r>
          </a:p>
          <a:p>
            <a:pPr lvl="1"/>
            <a:r>
              <a:rPr lang="en-US" u="sng" dirty="0">
                <a:hlinkClick r:id="rId2"/>
              </a:rPr>
              <a:t>https://www.ietf.org/proceedings/93/slides/slides-93-detnet-1.pptx</a:t>
            </a:r>
            <a:endParaRPr lang="en-US" dirty="0"/>
          </a:p>
          <a:p>
            <a:r>
              <a:rPr lang="en-US" dirty="0" smtClean="0">
                <a:solidFill>
                  <a:srgbClr val="4B4B4B"/>
                </a:solidFill>
              </a:rPr>
              <a:t>Based on IETF93 (and new) drafts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Wireless </a:t>
            </a:r>
            <a:r>
              <a:rPr lang="en-US" dirty="0">
                <a:solidFill>
                  <a:srgbClr val="4B4B4B"/>
                </a:solidFill>
              </a:rPr>
              <a:t>for industrial </a:t>
            </a:r>
            <a:r>
              <a:rPr lang="en-US" dirty="0" smtClean="0">
                <a:solidFill>
                  <a:srgbClr val="4B4B4B"/>
                </a:solidFill>
              </a:rPr>
              <a:t>applications</a:t>
            </a:r>
          </a:p>
          <a:p>
            <a:pPr lvl="2"/>
            <a:r>
              <a:rPr lang="en-US" dirty="0" smtClean="0">
                <a:solidFill>
                  <a:srgbClr val="4B4B4B"/>
                </a:solidFill>
              </a:rPr>
              <a:t>draft-thubert-6tisch-4detnet-01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Professional </a:t>
            </a:r>
            <a:r>
              <a:rPr lang="en-US" dirty="0">
                <a:solidFill>
                  <a:srgbClr val="4B4B4B"/>
                </a:solidFill>
              </a:rPr>
              <a:t>audio </a:t>
            </a:r>
            <a:endParaRPr lang="en-US" dirty="0" smtClean="0">
              <a:solidFill>
                <a:srgbClr val="4B4B4B"/>
              </a:solidFill>
            </a:endParaRPr>
          </a:p>
          <a:p>
            <a:pPr lvl="2"/>
            <a:r>
              <a:rPr lang="en-US" dirty="0" smtClean="0">
                <a:solidFill>
                  <a:srgbClr val="4B4B4B"/>
                </a:solidFill>
              </a:rPr>
              <a:t>draft-gunther-detnet-proaudio-req-01</a:t>
            </a:r>
            <a:endParaRPr lang="en-US" dirty="0">
              <a:solidFill>
                <a:srgbClr val="4B4B4B"/>
              </a:solidFill>
            </a:endParaRPr>
          </a:p>
          <a:p>
            <a:pPr lvl="1"/>
            <a:r>
              <a:rPr lang="en-US" dirty="0">
                <a:solidFill>
                  <a:srgbClr val="4B4B4B"/>
                </a:solidFill>
              </a:rPr>
              <a:t>Electrical </a:t>
            </a:r>
            <a:r>
              <a:rPr lang="en-US" dirty="0" smtClean="0">
                <a:solidFill>
                  <a:srgbClr val="4B4B4B"/>
                </a:solidFill>
              </a:rPr>
              <a:t>utilities</a:t>
            </a:r>
          </a:p>
          <a:p>
            <a:pPr lvl="2"/>
            <a:r>
              <a:rPr lang="en-US" dirty="0">
                <a:solidFill>
                  <a:srgbClr val="4B4B4B"/>
                </a:solidFill>
              </a:rPr>
              <a:t> draft-wetterwald-detnet-utilities-reqs-02</a:t>
            </a:r>
          </a:p>
          <a:p>
            <a:pPr lvl="1"/>
            <a:r>
              <a:rPr lang="en-US" dirty="0">
                <a:solidFill>
                  <a:srgbClr val="4B4B4B"/>
                </a:solidFill>
              </a:rPr>
              <a:t>Building automation systems </a:t>
            </a:r>
            <a:endParaRPr lang="en-US" dirty="0" smtClean="0">
              <a:solidFill>
                <a:srgbClr val="4B4B4B"/>
              </a:solidFill>
            </a:endParaRPr>
          </a:p>
          <a:p>
            <a:pPr lvl="2"/>
            <a:r>
              <a:rPr lang="en-US" dirty="0">
                <a:solidFill>
                  <a:srgbClr val="4B4B4B"/>
                </a:solidFill>
              </a:rPr>
              <a:t>d</a:t>
            </a:r>
            <a:r>
              <a:rPr lang="en-US" dirty="0" smtClean="0">
                <a:solidFill>
                  <a:srgbClr val="4B4B4B"/>
                </a:solidFill>
              </a:rPr>
              <a:t>raft-bas-usecase-detnet-00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Radio/mobile </a:t>
            </a:r>
            <a:r>
              <a:rPr lang="en-US" dirty="0">
                <a:solidFill>
                  <a:srgbClr val="4B4B4B"/>
                </a:solidFill>
              </a:rPr>
              <a:t>access </a:t>
            </a:r>
            <a:r>
              <a:rPr lang="en-US" dirty="0" smtClean="0">
                <a:solidFill>
                  <a:srgbClr val="4B4B4B"/>
                </a:solidFill>
              </a:rPr>
              <a:t>networks</a:t>
            </a:r>
          </a:p>
          <a:p>
            <a:pPr lvl="2"/>
            <a:r>
              <a:rPr lang="en-US" dirty="0">
                <a:solidFill>
                  <a:srgbClr val="4B4B4B"/>
                </a:solidFill>
              </a:rPr>
              <a:t>draft-korhonen-detnet-telreq-00</a:t>
            </a:r>
            <a:endParaRPr lang="en-US" dirty="0" smtClean="0">
              <a:solidFill>
                <a:srgbClr val="4B4B4B"/>
              </a:solidFill>
            </a:endParaRPr>
          </a:p>
          <a:p>
            <a:pPr lvl="1"/>
            <a:r>
              <a:rPr lang="en-US" dirty="0"/>
              <a:t>Mobile Networks, Video, Games, VR 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4B4B4B"/>
                </a:solidFill>
              </a:rPr>
              <a:t>draft-zha-detnet-use-case-00</a:t>
            </a:r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4D30-E610-4E2D-84EE-F028BAB98C5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3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B4B4B"/>
                </a:solidFill>
              </a:rPr>
              <a:t>Use Case Draft Status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8312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B4B4B"/>
                </a:solidFill>
              </a:rPr>
              <a:t>A single Use Case document 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To be owned by the WG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All use cases in one place</a:t>
            </a:r>
          </a:p>
          <a:p>
            <a:r>
              <a:rPr lang="en-US" sz="2800" dirty="0" smtClean="0">
                <a:solidFill>
                  <a:srgbClr val="4B4B4B"/>
                </a:solidFill>
              </a:rPr>
              <a:t>Sufficient detail to show the use cases, not more</a:t>
            </a:r>
          </a:p>
          <a:p>
            <a:r>
              <a:rPr lang="en-US" sz="2800" dirty="0" smtClean="0">
                <a:solidFill>
                  <a:srgbClr val="4B4B4B"/>
                </a:solidFill>
              </a:rPr>
              <a:t>Currently a copy-and-paste </a:t>
            </a:r>
            <a:r>
              <a:rPr lang="en-US" sz="2800" dirty="0">
                <a:solidFill>
                  <a:srgbClr val="4B4B4B"/>
                </a:solidFill>
              </a:rPr>
              <a:t>from individual drafts</a:t>
            </a:r>
          </a:p>
          <a:p>
            <a:r>
              <a:rPr lang="en-US" sz="2800" dirty="0">
                <a:solidFill>
                  <a:srgbClr val="4B4B4B"/>
                </a:solidFill>
              </a:rPr>
              <a:t>Work in progress - does not yet meet </a:t>
            </a:r>
            <a:r>
              <a:rPr lang="en-US" sz="2800" dirty="0" smtClean="0">
                <a:solidFill>
                  <a:srgbClr val="4B4B4B"/>
                </a:solidFill>
              </a:rPr>
              <a:t>goals</a:t>
            </a:r>
            <a:endParaRPr lang="en-US" sz="2800" dirty="0">
              <a:solidFill>
                <a:srgbClr val="4B4B4B"/>
              </a:solidFill>
            </a:endParaRPr>
          </a:p>
          <a:p>
            <a:pPr lvl="1"/>
            <a:endParaRPr lang="en-US" dirty="0">
              <a:solidFill>
                <a:srgbClr val="4B4B4B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4B4B4B"/>
              </a:solidFill>
            </a:endParaRPr>
          </a:p>
          <a:p>
            <a:endParaRPr lang="en-US" dirty="0">
              <a:solidFill>
                <a:srgbClr val="4B4B4B"/>
              </a:solidFill>
            </a:endParaRPr>
          </a:p>
          <a:p>
            <a:endParaRPr lang="en-US" dirty="0" smtClean="0">
              <a:solidFill>
                <a:srgbClr val="4B4B4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4D30-E610-4E2D-84EE-F028BAB98C5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7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4B4B4B"/>
                </a:solidFill>
              </a:rPr>
              <a:t>Use Case Draft Future </a:t>
            </a:r>
            <a:r>
              <a:rPr lang="en-US" dirty="0" smtClean="0">
                <a:solidFill>
                  <a:srgbClr val="4B4B4B"/>
                </a:solidFill>
              </a:rPr>
              <a:t>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8312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B4B4B"/>
                </a:solidFill>
              </a:rPr>
              <a:t>Streamline details to the minimum required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Improve readability, ease of understanding</a:t>
            </a:r>
          </a:p>
          <a:p>
            <a:r>
              <a:rPr lang="en-US" dirty="0" smtClean="0">
                <a:solidFill>
                  <a:srgbClr val="4B4B4B"/>
                </a:solidFill>
              </a:rPr>
              <a:t>Highlight commonalities between use cases</a:t>
            </a:r>
          </a:p>
          <a:p>
            <a:r>
              <a:rPr lang="en-US" dirty="0" smtClean="0">
                <a:solidFill>
                  <a:srgbClr val="4B4B4B"/>
                </a:solidFill>
              </a:rPr>
              <a:t>Add more use case drafts as needed</a:t>
            </a:r>
          </a:p>
          <a:p>
            <a:pPr lvl="1"/>
            <a:r>
              <a:rPr lang="en-US" dirty="0" smtClean="0">
                <a:solidFill>
                  <a:srgbClr val="4B4B4B"/>
                </a:solidFill>
              </a:rPr>
              <a:t>Industrial (in process)</a:t>
            </a:r>
          </a:p>
          <a:p>
            <a:pPr lvl="1"/>
            <a:endParaRPr lang="en-US" dirty="0" smtClean="0">
              <a:solidFill>
                <a:srgbClr val="4B4B4B"/>
              </a:solidFill>
            </a:endParaRPr>
          </a:p>
          <a:p>
            <a:pPr lvl="1"/>
            <a:endParaRPr lang="en-US" dirty="0">
              <a:solidFill>
                <a:srgbClr val="4B4B4B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4B4B4B"/>
              </a:solidFill>
            </a:endParaRPr>
          </a:p>
          <a:p>
            <a:endParaRPr lang="en-US" dirty="0">
              <a:solidFill>
                <a:srgbClr val="4B4B4B"/>
              </a:solidFill>
            </a:endParaRPr>
          </a:p>
          <a:p>
            <a:endParaRPr lang="en-US" dirty="0" smtClean="0">
              <a:solidFill>
                <a:srgbClr val="4B4B4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4D30-E610-4E2D-84EE-F028BAB98C5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9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68312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B4B4B"/>
                </a:solidFill>
              </a:rPr>
              <a:t>As presented at IETF93 DetNet BOF</a:t>
            </a:r>
          </a:p>
          <a:p>
            <a:pPr lvl="2"/>
            <a:r>
              <a:rPr lang="en-US" dirty="0" smtClean="0">
                <a:solidFill>
                  <a:srgbClr val="4B4B4B"/>
                </a:solidFill>
              </a:rPr>
              <a:t>Professional </a:t>
            </a:r>
            <a:r>
              <a:rPr lang="en-US" dirty="0">
                <a:solidFill>
                  <a:srgbClr val="4B4B4B"/>
                </a:solidFill>
              </a:rPr>
              <a:t>audio </a:t>
            </a:r>
          </a:p>
          <a:p>
            <a:pPr lvl="2"/>
            <a:r>
              <a:rPr lang="en-US" dirty="0">
                <a:solidFill>
                  <a:srgbClr val="4B4B4B"/>
                </a:solidFill>
              </a:rPr>
              <a:t>Electrical utilities </a:t>
            </a:r>
          </a:p>
          <a:p>
            <a:pPr lvl="2"/>
            <a:r>
              <a:rPr lang="en-US" dirty="0">
                <a:solidFill>
                  <a:srgbClr val="4B4B4B"/>
                </a:solidFill>
              </a:rPr>
              <a:t>Building automation systems </a:t>
            </a:r>
          </a:p>
          <a:p>
            <a:pPr lvl="2"/>
            <a:r>
              <a:rPr lang="en-US" dirty="0">
                <a:solidFill>
                  <a:srgbClr val="4B4B4B"/>
                </a:solidFill>
              </a:rPr>
              <a:t>Wireless for industrial applications</a:t>
            </a:r>
          </a:p>
          <a:p>
            <a:pPr lvl="2"/>
            <a:r>
              <a:rPr lang="en-US" dirty="0" smtClean="0">
                <a:solidFill>
                  <a:srgbClr val="4B4B4B"/>
                </a:solidFill>
              </a:rPr>
              <a:t>Radio/mobile </a:t>
            </a:r>
            <a:r>
              <a:rPr lang="en-US" dirty="0">
                <a:solidFill>
                  <a:srgbClr val="4B4B4B"/>
                </a:solidFill>
              </a:rPr>
              <a:t>access networks</a:t>
            </a:r>
          </a:p>
          <a:p>
            <a:r>
              <a:rPr lang="en-US" dirty="0" smtClean="0">
                <a:solidFill>
                  <a:srgbClr val="4B4B4B"/>
                </a:solidFill>
              </a:rPr>
              <a:t>Brief summary of each</a:t>
            </a:r>
          </a:p>
          <a:p>
            <a:endParaRPr lang="en-US" dirty="0">
              <a:solidFill>
                <a:srgbClr val="4B4B4B"/>
              </a:solidFill>
            </a:endParaRPr>
          </a:p>
          <a:p>
            <a:endParaRPr lang="en-US" dirty="0" smtClean="0">
              <a:solidFill>
                <a:srgbClr val="4B4B4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D4D30-E610-4E2D-84EE-F028BAB98C5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4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Audio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382000" cy="5334000"/>
          </a:xfrm>
        </p:spPr>
        <p:txBody>
          <a:bodyPr/>
          <a:lstStyle/>
          <a:p>
            <a:r>
              <a:rPr lang="en-US" sz="2000" dirty="0" smtClean="0"/>
              <a:t>Music and Film Production Studios</a:t>
            </a:r>
          </a:p>
          <a:p>
            <a:r>
              <a:rPr lang="en-US" sz="2000" dirty="0" smtClean="0"/>
              <a:t>Broadcast </a:t>
            </a:r>
          </a:p>
          <a:p>
            <a:r>
              <a:rPr lang="en-US" sz="2000" dirty="0" smtClean="0"/>
              <a:t>Cinema</a:t>
            </a:r>
          </a:p>
          <a:p>
            <a:r>
              <a:rPr lang="en-US" sz="2000" dirty="0" smtClean="0"/>
              <a:t>Live (10-15ms worst case latency)</a:t>
            </a:r>
          </a:p>
          <a:p>
            <a:pPr lvl="1"/>
            <a:r>
              <a:rPr lang="en-US" sz="1600" dirty="0" smtClean="0"/>
              <a:t>Stadiums, halls, theme parks</a:t>
            </a:r>
            <a:r>
              <a:rPr lang="en-US" sz="1600" dirty="0"/>
              <a:t>, </a:t>
            </a:r>
            <a:r>
              <a:rPr lang="en-US" sz="1600" dirty="0" smtClean="0"/>
              <a:t>airports</a:t>
            </a:r>
          </a:p>
          <a:p>
            <a:pPr marL="0" indent="0">
              <a:buNone/>
            </a:pPr>
            <a:r>
              <a:rPr lang="en-US" sz="2400" dirty="0" smtClean="0"/>
              <a:t>Today</a:t>
            </a:r>
          </a:p>
          <a:p>
            <a:r>
              <a:rPr lang="en-US" sz="2400" dirty="0" smtClean="0"/>
              <a:t>Expensive </a:t>
            </a:r>
            <a:r>
              <a:rPr lang="en-US" sz="2400" dirty="0"/>
              <a:t>proprietary n</a:t>
            </a:r>
            <a:r>
              <a:rPr lang="en-US" sz="2400" dirty="0" smtClean="0"/>
              <a:t>etworks</a:t>
            </a:r>
            <a:endParaRPr lang="en-US" sz="2400" dirty="0"/>
          </a:p>
          <a:p>
            <a:pPr lvl="1"/>
            <a:r>
              <a:rPr lang="en-US" sz="1800" dirty="0"/>
              <a:t>Intensive manual configuration of entire A/V network</a:t>
            </a:r>
          </a:p>
          <a:p>
            <a:pPr lvl="1"/>
            <a:r>
              <a:rPr lang="en-US" sz="1800" dirty="0"/>
              <a:t>Over provisioned bandwidth requirements</a:t>
            </a:r>
          </a:p>
          <a:p>
            <a:pPr lvl="1"/>
            <a:r>
              <a:rPr lang="en-US" sz="1800" dirty="0" smtClean="0"/>
              <a:t>Separate networks for </a:t>
            </a:r>
            <a:r>
              <a:rPr lang="en-US" sz="1800" dirty="0"/>
              <a:t>Data and </a:t>
            </a:r>
            <a:r>
              <a:rPr lang="en-US" sz="1800" dirty="0" smtClean="0"/>
              <a:t>A/V</a:t>
            </a:r>
            <a:endParaRPr lang="en-US" sz="1800" dirty="0"/>
          </a:p>
          <a:p>
            <a:pPr lvl="1"/>
            <a:r>
              <a:rPr lang="en-US" sz="1800" dirty="0" smtClean="0"/>
              <a:t>Latency due to extra buffering (to avoid underruns)</a:t>
            </a:r>
            <a:endParaRPr lang="en-US" sz="1800" dirty="0"/>
          </a:p>
          <a:p>
            <a:r>
              <a:rPr lang="en-US" sz="2400" dirty="0" smtClean="0"/>
              <a:t>Separate </a:t>
            </a:r>
            <a:r>
              <a:rPr lang="en-US" sz="2400" dirty="0"/>
              <a:t>AVB </a:t>
            </a:r>
            <a:r>
              <a:rPr lang="en-US" sz="2400" dirty="0" smtClean="0"/>
              <a:t>Layer </a:t>
            </a:r>
            <a:r>
              <a:rPr lang="en-US" sz="2400" dirty="0"/>
              <a:t>2 </a:t>
            </a:r>
            <a:r>
              <a:rPr lang="en-US" sz="2400" dirty="0" smtClean="0"/>
              <a:t>LANs</a:t>
            </a:r>
          </a:p>
          <a:p>
            <a:pPr lvl="1"/>
            <a:r>
              <a:rPr lang="en-US" sz="2000" dirty="0" smtClean="0"/>
              <a:t>Can’t route over IP, thus hard to scale up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072BC-BB78-4902-9809-0D2A42DD7A8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71600"/>
            <a:ext cx="2639350" cy="235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16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 Audio Future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Share content between Layer 2 AVB segments within a Layer 3 intranet</a:t>
            </a:r>
          </a:p>
          <a:p>
            <a:pPr lvl="1"/>
            <a:r>
              <a:rPr lang="en-US" sz="2000" dirty="0" smtClean="0"/>
              <a:t>46 </a:t>
            </a:r>
            <a:r>
              <a:rPr lang="en-US" sz="2000" dirty="0" err="1" smtClean="0"/>
              <a:t>Tbps</a:t>
            </a:r>
            <a:r>
              <a:rPr lang="en-US" sz="2000" dirty="0" smtClean="0"/>
              <a:t> for 60,000 signals running across 1,100 miles of fiber</a:t>
            </a:r>
          </a:p>
          <a:p>
            <a:pPr lvl="1"/>
            <a:r>
              <a:rPr lang="en-US" sz="2000" dirty="0" smtClean="0"/>
              <a:t>Geographically distributed</a:t>
            </a:r>
          </a:p>
          <a:p>
            <a:r>
              <a:rPr lang="en-US" sz="2800" dirty="0" smtClean="0"/>
              <a:t>Plug-and-play all the way up the protocol stack</a:t>
            </a:r>
          </a:p>
          <a:p>
            <a:pPr lvl="1"/>
            <a:r>
              <a:rPr lang="en-US" sz="2000" dirty="0" smtClean="0"/>
              <a:t>Reduce manual network setup and admin</a:t>
            </a:r>
          </a:p>
          <a:p>
            <a:pPr lvl="1"/>
            <a:r>
              <a:rPr lang="en-US" sz="2000" dirty="0" smtClean="0"/>
              <a:t>Allow quick changes in network devices and topology</a:t>
            </a:r>
          </a:p>
          <a:p>
            <a:r>
              <a:rPr lang="en-US" sz="2400" dirty="0" smtClean="0"/>
              <a:t>Re-use unused reserved bandwidth for best-effort traffic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072BC-BB78-4902-9809-0D2A42DD7A8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70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isco Arial 16x9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16796</TotalTime>
  <Words>1445</Words>
  <Application>Microsoft Office PowerPoint</Application>
  <PresentationFormat>On-screen Show (4:3)</PresentationFormat>
  <Paragraphs>344</Paragraphs>
  <Slides>29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IETF</vt:lpstr>
      <vt:lpstr>1_Cisco Arial 16x9 template</vt:lpstr>
      <vt:lpstr>DetNet WG IETF #94, Yokohama</vt:lpstr>
      <vt:lpstr>Contents</vt:lpstr>
      <vt:lpstr>Use Case Draft Goals</vt:lpstr>
      <vt:lpstr>Use Case Draft Origin</vt:lpstr>
      <vt:lpstr>Use Case Draft Status</vt:lpstr>
      <vt:lpstr>Use Case Draft Future Plans</vt:lpstr>
      <vt:lpstr>Use Case Overview</vt:lpstr>
      <vt:lpstr>Professional Audio </vt:lpstr>
      <vt:lpstr>Pro Audio Future</vt:lpstr>
      <vt:lpstr>Pro Audio asks from IETF </vt:lpstr>
      <vt:lpstr>PowerPoint Presentation</vt:lpstr>
      <vt:lpstr>Utility Networks Today</vt:lpstr>
      <vt:lpstr>Utility Future</vt:lpstr>
      <vt:lpstr>Utility asks from IETF</vt:lpstr>
      <vt:lpstr>Building Automation Systems (BAS)</vt:lpstr>
      <vt:lpstr>Building Automation Today</vt:lpstr>
      <vt:lpstr>Building Automation Future </vt:lpstr>
      <vt:lpstr>BAS asks from IETF</vt:lpstr>
      <vt:lpstr>Wireless for Industrial   </vt:lpstr>
      <vt:lpstr>Wireless Industrial Today</vt:lpstr>
      <vt:lpstr>Wireless Industrial future using 6TiSCH</vt:lpstr>
      <vt:lpstr>6TiSCH asks from IETF</vt:lpstr>
      <vt:lpstr>Radio Access Networks</vt:lpstr>
      <vt:lpstr>Radio Access Networks Today</vt:lpstr>
      <vt:lpstr>Radio Access Networks Future</vt:lpstr>
      <vt:lpstr>Radio Access Networks asks IETF</vt:lpstr>
      <vt:lpstr>Use Case Themes (1/2)</vt:lpstr>
      <vt:lpstr>Use Case Themes (2/2)</vt:lpstr>
      <vt:lpstr>Open Discussion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DetNet BoF</dc:title>
  <dc:creator>jouni.korhonen@broadcom.com</dc:creator>
  <cp:lastModifiedBy>Grossman, Ethan A.</cp:lastModifiedBy>
  <cp:revision>837</cp:revision>
  <cp:lastPrinted>2010-03-25T15:06:48Z</cp:lastPrinted>
  <dcterms:created xsi:type="dcterms:W3CDTF">2012-07-25T12:02:17Z</dcterms:created>
  <dcterms:modified xsi:type="dcterms:W3CDTF">2015-10-29T21:26:43Z</dcterms:modified>
</cp:coreProperties>
</file>