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74" r:id="rId4"/>
    <p:sldId id="278" r:id="rId5"/>
    <p:sldId id="276" r:id="rId6"/>
    <p:sldId id="275" r:id="rId7"/>
    <p:sldId id="272" r:id="rId8"/>
    <p:sldId id="273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34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B503B-C5B1-4475-ADC0-4DC4C36F196B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CA80B-43B7-4A46-B2D4-8D445938A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5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06721D-7D43-4077-93C4-F4F3957737B9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566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5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65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6">
                  <a:lumMod val="75000"/>
                </a:schemeClr>
              </a:gs>
            </a:gsLst>
            <a:lin ang="48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93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sz="4501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72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  <a:latin typeface="+mj-lt"/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341800" y="304800"/>
            <a:ext cx="631526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8686416" y="6624209"/>
            <a:ext cx="194953" cy="13145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609" tIns="30804" rIns="61609" bIns="30804" anchor="b">
            <a:spAutoFit/>
          </a:bodyPr>
          <a:lstStyle/>
          <a:p>
            <a:pPr algn="r" defTabSz="610954"/>
            <a:fld id="{DFCF27A5-1A5B-48D3-A060-2758FFBB1ADD}" type="slidenum">
              <a:rPr lang="en-US" sz="450">
                <a:solidFill>
                  <a:srgbClr val="FFFFFF"/>
                </a:solidFill>
              </a:rPr>
              <a:pPr algn="r" defTabSz="610954"/>
              <a:t>‹#›</a:t>
            </a:fld>
            <a:endParaRPr lang="en-US" sz="450" dirty="0">
              <a:solidFill>
                <a:srgbClr val="FFFFFF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5" y="4782760"/>
            <a:ext cx="8112650" cy="384175"/>
          </a:xfrm>
        </p:spPr>
        <p:txBody>
          <a:bodyPr/>
          <a:lstStyle>
            <a:lvl1pPr marL="0" indent="0">
              <a:buFontTx/>
              <a:buNone/>
              <a:defRPr lang="en-US" sz="135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5273254"/>
            <a:ext cx="8112650" cy="384175"/>
          </a:xfrm>
        </p:spPr>
        <p:txBody>
          <a:bodyPr/>
          <a:lstStyle>
            <a:lvl1pPr marL="0" indent="0">
              <a:buFontTx/>
              <a:buNone/>
              <a:defRPr lang="en-US" sz="105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1943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3" y="432215"/>
            <a:ext cx="8580923" cy="838200"/>
          </a:xfrm>
        </p:spPr>
        <p:txBody>
          <a:bodyPr/>
          <a:lstStyle>
            <a:lvl1pPr algn="l" defTabSz="68598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1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344168"/>
            <a:ext cx="8570912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65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779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105341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5144"/>
            <a:ext cx="8229600" cy="47110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798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2A68157-B12B-4011-BAC1-F982FA7B9B51}" type="slidenum">
              <a:rPr lang="en-US" smtClean="0">
                <a:solidFill>
                  <a:srgbClr val="0096D6"/>
                </a:solidFill>
              </a:rPr>
              <a:pPr/>
              <a:t>‹#›</a:t>
            </a:fld>
            <a:endParaRPr lang="en-US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53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7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2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81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23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7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6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9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1078D-4076-4906-874B-D6C9B9C87EA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7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432215"/>
            <a:ext cx="8580924" cy="838200"/>
          </a:xfrm>
          <a:prstGeom prst="rect">
            <a:avLst/>
          </a:prstGeom>
        </p:spPr>
        <p:txBody>
          <a:bodyPr vert="horz" lIns="82296" tIns="45720" rIns="82296" bIns="10800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49"/>
            <a:ext cx="8580924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86416" y="6624209"/>
            <a:ext cx="194953" cy="13145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609" tIns="30804" rIns="61609" bIns="30804" anchor="b">
            <a:spAutoFit/>
          </a:bodyPr>
          <a:lstStyle/>
          <a:p>
            <a:pPr algn="r" defTabSz="610954"/>
            <a:fld id="{DFCF27A5-1A5B-48D3-A060-2758FFBB1ADD}" type="slidenum">
              <a:rPr lang="en-US" sz="450">
                <a:solidFill>
                  <a:srgbClr val="C0C0C0"/>
                </a:solidFill>
              </a:rPr>
              <a:pPr algn="r" defTabSz="610954"/>
              <a:t>‹#›</a:t>
            </a:fld>
            <a:endParaRPr lang="en-US" sz="45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7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timing>
    <p:tnLst>
      <p:par>
        <p:cTn id="1" dur="indefinite" restart="never" nodeType="tmRoot"/>
      </p:par>
    </p:tnLst>
  </p:timing>
  <p:hf sldNum="0" hdr="0" dt="0"/>
  <p:txStyles>
    <p:titleStyle>
      <a:lvl1pPr algn="l" defTabSz="685983" rtl="0" eaLnBrk="1" latinLnBrk="0" hangingPunct="1">
        <a:lnSpc>
          <a:spcPct val="80000"/>
        </a:lnSpc>
        <a:spcBef>
          <a:spcPct val="0"/>
        </a:spcBef>
        <a:buNone/>
        <a:defRPr lang="en-US" sz="2701" b="0" kern="1200" spc="0" baseline="0" dirty="0">
          <a:gradFill>
            <a:gsLst>
              <a:gs pos="40000">
                <a:srgbClr val="85F7FD"/>
              </a:gs>
              <a:gs pos="13000">
                <a:srgbClr val="01BBBB"/>
              </a:gs>
              <a:gs pos="100000">
                <a:schemeClr val="accent6">
                  <a:lumMod val="75000"/>
                </a:schemeClr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496" indent="-171496" algn="l" defTabSz="685983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881" indent="0" algn="l" defTabSz="685983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35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739" indent="-1191" algn="l" defTabSz="685983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869" indent="0" algn="l" defTabSz="685983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05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1426" indent="0" algn="l" defTabSz="685983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05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6453" indent="-171496" algn="l" defTabSz="6859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6859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6859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6859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6165304"/>
            <a:ext cx="5216624" cy="4863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IETF 94 Yokohama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61048"/>
            <a:ext cx="8352928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draft-</a:t>
            </a:r>
            <a:r>
              <a:rPr lang="en-US" dirty="0" err="1" smtClean="0"/>
              <a:t>finn</a:t>
            </a:r>
            <a:r>
              <a:rPr lang="en-US" dirty="0" smtClean="0"/>
              <a:t>-</a:t>
            </a:r>
            <a:r>
              <a:rPr lang="en-US" dirty="0" err="1" smtClean="0"/>
              <a:t>detnet</a:t>
            </a:r>
            <a:r>
              <a:rPr lang="en-US" dirty="0" smtClean="0"/>
              <a:t>-problem-statement</a:t>
            </a:r>
          </a:p>
          <a:p>
            <a:r>
              <a:rPr lang="en-US" dirty="0" smtClean="0"/>
              <a:t>Norm </a:t>
            </a:r>
            <a:r>
              <a:rPr lang="en-US" dirty="0" smtClean="0"/>
              <a:t>Finn, </a:t>
            </a:r>
            <a:r>
              <a:rPr lang="en-US" dirty="0" smtClean="0"/>
              <a:t>Pascal </a:t>
            </a:r>
            <a:r>
              <a:rPr lang="en-US" dirty="0" smtClean="0"/>
              <a:t>Thubert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DetNet problem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95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/>
              <a:t>effort will establish </a:t>
            </a:r>
            <a:r>
              <a:rPr lang="en-US" dirty="0" smtClean="0"/>
              <a:t>the deployment </a:t>
            </a:r>
            <a:r>
              <a:rPr lang="en-US" dirty="0"/>
              <a:t>environment and deterministic network requirements. </a:t>
            </a:r>
            <a:endParaRPr lang="en-US" dirty="0" smtClean="0"/>
          </a:p>
          <a:p>
            <a:r>
              <a:rPr lang="en-US" dirty="0"/>
              <a:t>The working group will document which </a:t>
            </a:r>
            <a:r>
              <a:rPr lang="en-US" dirty="0" smtClean="0"/>
              <a:t>deployment </a:t>
            </a:r>
            <a:r>
              <a:rPr lang="en-US" dirty="0"/>
              <a:t>environments and </a:t>
            </a:r>
            <a:r>
              <a:rPr lang="en-US" dirty="0" smtClean="0"/>
              <a:t>types of </a:t>
            </a:r>
            <a:r>
              <a:rPr lang="en-US" dirty="0"/>
              <a:t>topologies are within (or outside) the scope of the </a:t>
            </a:r>
            <a:r>
              <a:rPr lang="en-US" dirty="0" smtClean="0"/>
              <a:t>DetNet architecture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7129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environment(s)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Extending </a:t>
            </a:r>
            <a:r>
              <a:rPr lang="en-US" dirty="0"/>
              <a:t>beyond the </a:t>
            </a:r>
            <a:r>
              <a:rPr lang="en-US" dirty="0" smtClean="0"/>
              <a:t>LAN</a:t>
            </a:r>
          </a:p>
          <a:p>
            <a:r>
              <a:rPr lang="en-US" dirty="0" smtClean="0"/>
              <a:t>Applies to RAN, </a:t>
            </a:r>
            <a:r>
              <a:rPr lang="en-US" dirty="0" err="1" smtClean="0"/>
              <a:t>SmartGrid</a:t>
            </a:r>
            <a:r>
              <a:rPr lang="en-US" dirty="0" smtClean="0"/>
              <a:t>, Pro-Audio, …</a:t>
            </a:r>
          </a:p>
          <a:p>
            <a:r>
              <a:rPr lang="en-US" dirty="0" smtClean="0"/>
              <a:t>Extent of the network TBD (multiple admin, WAN…)</a:t>
            </a:r>
          </a:p>
          <a:p>
            <a:r>
              <a:rPr lang="en-US" dirty="0" smtClean="0"/>
              <a:t>Enable </a:t>
            </a:r>
            <a:r>
              <a:rPr lang="en-US" dirty="0"/>
              <a:t>a fully scheduled operation   orchestrated by a central </a:t>
            </a:r>
            <a:r>
              <a:rPr lang="en-US" dirty="0" smtClean="0"/>
              <a:t>controller</a:t>
            </a:r>
          </a:p>
          <a:p>
            <a:r>
              <a:rPr lang="en-US" dirty="0" smtClean="0"/>
              <a:t>May </a:t>
            </a:r>
            <a:r>
              <a:rPr lang="en-US" dirty="0"/>
              <a:t>support a </a:t>
            </a:r>
            <a:r>
              <a:rPr lang="en-US" dirty="0" smtClean="0"/>
              <a:t>more distributed </a:t>
            </a:r>
            <a:r>
              <a:rPr lang="en-US" dirty="0"/>
              <a:t>operation with probably lesser capabilities</a:t>
            </a:r>
          </a:p>
        </p:txBody>
      </p:sp>
    </p:spTree>
    <p:extLst>
      <p:ext uri="{BB962C8B-B14F-4D97-AF65-F5344CB8AC3E}">
        <p14:creationId xmlns:p14="http://schemas.microsoft.com/office/powerpoint/2010/main" val="1634442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DetNet </a:t>
            </a:r>
            <a:r>
              <a:rPr lang="en-US" sz="2400" dirty="0"/>
              <a:t>should thus produce the complete SDN architecture with   describes at a high level the interaction and data models to:   </a:t>
            </a:r>
            <a:endParaRPr lang="en-US" sz="2400" dirty="0" smtClean="0"/>
          </a:p>
          <a:p>
            <a:r>
              <a:rPr lang="en-US" sz="2400" dirty="0" smtClean="0"/>
              <a:t>report </a:t>
            </a:r>
            <a:r>
              <a:rPr lang="en-US" sz="2400" dirty="0"/>
              <a:t>the topology and device capabilities to the </a:t>
            </a:r>
            <a:r>
              <a:rPr lang="en-US" sz="2400" dirty="0" smtClean="0"/>
              <a:t>central </a:t>
            </a:r>
            <a:r>
              <a:rPr lang="en-US" sz="2400" dirty="0"/>
              <a:t>controller;   </a:t>
            </a:r>
            <a:endParaRPr lang="en-US" sz="2400" dirty="0" smtClean="0"/>
          </a:p>
          <a:p>
            <a:r>
              <a:rPr lang="en-US" sz="2400" dirty="0" smtClean="0"/>
              <a:t>request </a:t>
            </a:r>
            <a:r>
              <a:rPr lang="en-US" sz="2400" dirty="0"/>
              <a:t>a path setup for a new flow with </a:t>
            </a:r>
            <a:r>
              <a:rPr lang="en-US" sz="2400" dirty="0" smtClean="0"/>
              <a:t>particular characteristics </a:t>
            </a:r>
            <a:r>
              <a:rPr lang="en-US" sz="2400" dirty="0"/>
              <a:t>over the service interface and control it </a:t>
            </a:r>
            <a:r>
              <a:rPr lang="en-US" sz="2400" dirty="0" smtClean="0"/>
              <a:t>through its </a:t>
            </a:r>
            <a:r>
              <a:rPr lang="en-US" sz="2400" dirty="0"/>
              <a:t>life cycle;   </a:t>
            </a:r>
            <a:endParaRPr lang="en-US" sz="2400" dirty="0" smtClean="0"/>
          </a:p>
          <a:p>
            <a:r>
              <a:rPr lang="en-US" sz="2400" dirty="0" smtClean="0"/>
              <a:t>signal </a:t>
            </a:r>
            <a:r>
              <a:rPr lang="en-US" sz="2400" dirty="0"/>
              <a:t>the new path to the devices, modify it to cope with various      events such as loss of a link, update it and tear it down;   </a:t>
            </a:r>
            <a:endParaRPr lang="en-US" sz="2400" dirty="0" smtClean="0"/>
          </a:p>
          <a:p>
            <a:r>
              <a:rPr lang="en-US" sz="2400" dirty="0" smtClean="0"/>
              <a:t>expose </a:t>
            </a:r>
            <a:r>
              <a:rPr lang="en-US" sz="2400" dirty="0"/>
              <a:t>the status of the path to the end devices (UNI interface)   </a:t>
            </a:r>
            <a:endParaRPr lang="en-US" sz="2400" dirty="0" smtClean="0"/>
          </a:p>
          <a:p>
            <a:r>
              <a:rPr lang="en-US" sz="2400" dirty="0" smtClean="0"/>
              <a:t>provide </a:t>
            </a:r>
            <a:r>
              <a:rPr lang="en-US" sz="2400" dirty="0"/>
              <a:t>additional reliability through redundancy, in particular      with packet replication and elimination;   </a:t>
            </a:r>
            <a:endParaRPr lang="en-US" sz="2400" dirty="0" smtClean="0"/>
          </a:p>
          <a:p>
            <a:r>
              <a:rPr lang="en-US" sz="2400" dirty="0" smtClean="0"/>
              <a:t>indicate </a:t>
            </a:r>
            <a:r>
              <a:rPr lang="en-US" sz="2400" dirty="0"/>
              <a:t>the flows and packet sequences in-band with the flows;</a:t>
            </a:r>
          </a:p>
        </p:txBody>
      </p:sp>
    </p:spTree>
    <p:extLst>
      <p:ext uri="{BB962C8B-B14F-4D97-AF65-F5344CB8AC3E}">
        <p14:creationId xmlns:p14="http://schemas.microsoft.com/office/powerpoint/2010/main" val="929710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2.  Terminology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. . . . . . . . . . . . . . . . . . . . . . . .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3.  On Deterministic Networking . . . . . . . . . . . . . . . . .   5   4.  Related IETF work . . . . . . . . . . . . . . . . . . . . . .   7  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4.1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 Deterministic PHB . . . . . . . . . . . . . . . . . . . .   7    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4.2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 6TiSCH  . . . . . . . . . . . . . . . . . . . . . . . . .   7   5.  Related work in other standards organizations . . . . . . . .   8    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5.1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 Bridged solutions . . . . . . . . . . . . . . . . . . . .   8    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5.2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 Queuing and shaping . . . . . . . . . . . . . . . . . . .   8   6.  Problem Statement . . . . . . . . . . . . . . . . . . . . . .   9    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6.1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 DetNet architecture . . . . . . . . . . . . . . . . . . .   9  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6.2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 Flow Characterization . . . . . . . . . . . . . . . . . .  11    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6.3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 Centralized Path Computation and Installation . . . . . .  11  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6.4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.  Distributed Path Setup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. . . . . . . . . . . . . . . .  11     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6.5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  Duplicated data format  . . . . . . . . . . . . . . . . .  11</a:t>
            </a:r>
          </a:p>
        </p:txBody>
      </p:sp>
    </p:spTree>
    <p:extLst>
      <p:ext uri="{BB962C8B-B14F-4D97-AF65-F5344CB8AC3E}">
        <p14:creationId xmlns:p14="http://schemas.microsoft.com/office/powerpoint/2010/main" val="1466119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of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Bridging operations</a:t>
            </a:r>
          </a:p>
          <a:p>
            <a:pPr lvl="1"/>
            <a:r>
              <a:rPr lang="en-US" dirty="0"/>
              <a:t>Already defined at </a:t>
            </a:r>
            <a:r>
              <a:rPr lang="en-US" dirty="0" smtClean="0"/>
              <a:t>IEEE 802.1 TSN</a:t>
            </a:r>
            <a:endParaRPr lang="en-US" dirty="0"/>
          </a:p>
          <a:p>
            <a:r>
              <a:rPr lang="en-US" dirty="0" smtClean="0"/>
              <a:t>Time Sync</a:t>
            </a:r>
          </a:p>
          <a:p>
            <a:pPr lvl="1"/>
            <a:r>
              <a:rPr lang="en-US" dirty="0"/>
              <a:t>Already defined at </a:t>
            </a:r>
            <a:r>
              <a:rPr lang="en-US" dirty="0" smtClean="0"/>
              <a:t>IEEE (PTP 802.1AS or 1588)</a:t>
            </a:r>
          </a:p>
          <a:p>
            <a:pPr lvl="1"/>
            <a:r>
              <a:rPr lang="en-US" dirty="0" smtClean="0"/>
              <a:t>Or other groups (TICTOC, NTP)</a:t>
            </a:r>
            <a:endParaRPr lang="en-US" dirty="0"/>
          </a:p>
          <a:p>
            <a:r>
              <a:rPr lang="en-US" dirty="0" smtClean="0"/>
              <a:t>Shapers and queue management</a:t>
            </a:r>
          </a:p>
          <a:p>
            <a:pPr lvl="1"/>
            <a:r>
              <a:rPr lang="en-US" dirty="0" smtClean="0"/>
              <a:t>Already defined at IEEE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05791" y="2708920"/>
            <a:ext cx="3422316" cy="1124727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Network</a:t>
            </a:r>
          </a:p>
          <a:p>
            <a:r>
              <a:rPr lang="en-US" dirty="0" smtClean="0"/>
              <a:t>Controller                         </a:t>
            </a:r>
            <a:r>
              <a:rPr lang="en-US" dirty="0" smtClean="0"/>
              <a:t>(PCE)</a:t>
            </a:r>
            <a:endParaRPr lang="en-US" dirty="0" smtClean="0"/>
          </a:p>
        </p:txBody>
      </p:sp>
      <p:pic>
        <p:nvPicPr>
          <p:cNvPr id="5137" name="Picture 17" descr="https://images.duckduckgo.com/iu/?u=http%3A%2F%2Ftse1.mm.bing.net%2Fth%3Fid%3DOIP.M67c4c92953fdfc4e3f200e8f7183bfa1H0%26pid%3D15.1&amp;f=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r="15972"/>
          <a:stretch/>
        </p:blipFill>
        <p:spPr bwMode="auto">
          <a:xfrm>
            <a:off x="181043" y="4209614"/>
            <a:ext cx="2011395" cy="224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https://images.duckduckgo.com/iu/?u=http%3A%2F%2Ftse1.mm.bing.net%2Fth%3Fid%3DOIP.Mbbc24d7381afe6a812a3338eec0e6483H0%26pid%3D15.1&amp;f=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28" y="4391009"/>
            <a:ext cx="1972189" cy="214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halk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56677" y="4867247"/>
            <a:ext cx="1855744" cy="978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halk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73050" y="4886756"/>
            <a:ext cx="1855744" cy="978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9" name="Group 108"/>
          <p:cNvGrpSpPr/>
          <p:nvPr/>
        </p:nvGrpSpPr>
        <p:grpSpPr>
          <a:xfrm>
            <a:off x="5668670" y="4258810"/>
            <a:ext cx="1244600" cy="658265"/>
            <a:chOff x="2249144" y="5461000"/>
            <a:chExt cx="1244600" cy="684213"/>
          </a:xfrm>
        </p:grpSpPr>
        <p:grpSp>
          <p:nvGrpSpPr>
            <p:cNvPr id="110" name="Group 27"/>
            <p:cNvGrpSpPr>
              <a:grpSpLocks/>
            </p:cNvGrpSpPr>
            <p:nvPr/>
          </p:nvGrpSpPr>
          <p:grpSpPr bwMode="auto">
            <a:xfrm>
              <a:off x="2249144" y="5461000"/>
              <a:ext cx="1244600" cy="684213"/>
              <a:chOff x="5524523" y="4446404"/>
              <a:chExt cx="1243721" cy="684076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5724407" y="4446404"/>
                <a:ext cx="1043837" cy="5047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>
                  <a:solidFill>
                    <a:srgbClr val="FFFFFF"/>
                  </a:solidFill>
                </a:endParaRPr>
              </a:p>
            </p:txBody>
          </p:sp>
          <p:pic>
            <p:nvPicPr>
              <p:cNvPr id="123" name="Picture 2" descr="C:\Users\pthubert\AppData\Local\Microsoft\Windows\Temporary Internet Files\Content.IE5\G3T2J6LK\MC900441504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24523" y="4585526"/>
                <a:ext cx="544954" cy="544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1" name="Group 110"/>
            <p:cNvGrpSpPr/>
            <p:nvPr/>
          </p:nvGrpSpPr>
          <p:grpSpPr>
            <a:xfrm>
              <a:off x="2805721" y="5604048"/>
              <a:ext cx="245386" cy="329825"/>
              <a:chOff x="3155129" y="3976357"/>
              <a:chExt cx="662529" cy="956486"/>
            </a:xfrm>
          </p:grpSpPr>
          <p:sp>
            <p:nvSpPr>
              <p:cNvPr id="117" name="Flowchart: Magnetic Disk 116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118" name="Flowchart: Magnetic Disk 117"/>
              <p:cNvSpPr/>
              <p:nvPr/>
            </p:nvSpPr>
            <p:spPr>
              <a:xfrm>
                <a:off x="3195209" y="4021763"/>
                <a:ext cx="573864" cy="460743"/>
              </a:xfrm>
              <a:prstGeom prst="flowChartMagneticDisk">
                <a:avLst/>
              </a:prstGeom>
              <a:solidFill>
                <a:schemeClr val="accent4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119" name="Flowchart: Magnetic Disk 118"/>
              <p:cNvSpPr/>
              <p:nvPr/>
            </p:nvSpPr>
            <p:spPr>
              <a:xfrm>
                <a:off x="3155129" y="3976357"/>
                <a:ext cx="662529" cy="761851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120" name="Straight Connector 119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 111"/>
            <p:cNvGrpSpPr/>
            <p:nvPr/>
          </p:nvGrpSpPr>
          <p:grpSpPr>
            <a:xfrm>
              <a:off x="3109930" y="5600150"/>
              <a:ext cx="234972" cy="334962"/>
              <a:chOff x="3155129" y="3976357"/>
              <a:chExt cx="662529" cy="956486"/>
            </a:xfrm>
          </p:grpSpPr>
          <p:sp>
            <p:nvSpPr>
              <p:cNvPr id="113" name="Flowchart: Magnetic Disk 112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114" name="Flowchart: Magnetic Disk 113"/>
              <p:cNvSpPr/>
              <p:nvPr/>
            </p:nvSpPr>
            <p:spPr>
              <a:xfrm>
                <a:off x="3155129" y="3976357"/>
                <a:ext cx="662529" cy="761850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" name="Straight Connector 5"/>
          <p:cNvCxnSpPr/>
          <p:nvPr/>
        </p:nvCxnSpPr>
        <p:spPr>
          <a:xfrm>
            <a:off x="719640" y="4075606"/>
            <a:ext cx="79930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9640" y="2539104"/>
            <a:ext cx="79930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7620423" y="5734673"/>
            <a:ext cx="10699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1200" dirty="0">
                <a:solidFill>
                  <a:srgbClr val="FFFFFF"/>
                </a:solidFill>
              </a:rPr>
              <a:t>Sender</a:t>
            </a:r>
          </a:p>
          <a:p>
            <a:pPr algn="ctr"/>
            <a:r>
              <a:rPr lang="en-US" altLang="en-US" sz="1200" dirty="0">
                <a:solidFill>
                  <a:srgbClr val="FFFFFF"/>
                </a:solidFill>
              </a:rPr>
              <a:t>(Talker)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350535" y="5127760"/>
            <a:ext cx="1042988" cy="484153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350" dirty="0">
                <a:solidFill>
                  <a:srgbClr val="FFFFFF"/>
                </a:solidFill>
              </a:rPr>
              <a:t>NIC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33384" y="4637302"/>
            <a:ext cx="1044575" cy="485679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350" dirty="0">
                <a:solidFill>
                  <a:srgbClr val="FFFFFF"/>
                </a:solidFill>
              </a:rPr>
              <a:t>NIC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5215439" y="4567462"/>
            <a:ext cx="552450" cy="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1634041" y="4692511"/>
            <a:ext cx="619125" cy="189358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6812464" y="5422554"/>
            <a:ext cx="820738" cy="51475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3536809" y="4549598"/>
            <a:ext cx="430212" cy="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3672340" y="5418813"/>
            <a:ext cx="1885950" cy="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1654296" y="4924257"/>
            <a:ext cx="829850" cy="36677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 flipV="1">
            <a:off x="6894115" y="4489570"/>
            <a:ext cx="739088" cy="93298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8"/>
          <p:cNvSpPr txBox="1">
            <a:spLocks noChangeArrowheads="1"/>
          </p:cNvSpPr>
          <p:nvPr/>
        </p:nvSpPr>
        <p:spPr bwMode="auto">
          <a:xfrm>
            <a:off x="216402" y="2276872"/>
            <a:ext cx="45354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US" altLang="en-US" sz="1200" dirty="0" smtClean="0">
                <a:solidFill>
                  <a:srgbClr val="4B4B4B"/>
                </a:solidFill>
              </a:rPr>
              <a:t>Service </a:t>
            </a:r>
          </a:p>
          <a:p>
            <a:r>
              <a:rPr lang="en-US" altLang="en-US" sz="1200" dirty="0" smtClean="0">
                <a:solidFill>
                  <a:srgbClr val="4B4B4B"/>
                </a:solidFill>
              </a:rPr>
              <a:t>Interface </a:t>
            </a:r>
            <a:r>
              <a:rPr lang="en-US" altLang="en-US" sz="1200" dirty="0">
                <a:solidFill>
                  <a:srgbClr val="4B4B4B"/>
                </a:solidFill>
              </a:rPr>
              <a:t>(northbound) </a:t>
            </a:r>
          </a:p>
        </p:txBody>
      </p:sp>
      <p:sp>
        <p:nvSpPr>
          <p:cNvPr id="52" name="TextBox 8"/>
          <p:cNvSpPr txBox="1">
            <a:spLocks noChangeArrowheads="1"/>
          </p:cNvSpPr>
          <p:nvPr/>
        </p:nvSpPr>
        <p:spPr bwMode="auto">
          <a:xfrm>
            <a:off x="575209" y="5171970"/>
            <a:ext cx="10699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en-US" altLang="en-US" sz="1200" dirty="0">
                <a:solidFill>
                  <a:srgbClr val="FFFFFF"/>
                </a:solidFill>
              </a:rPr>
              <a:t>Receiver</a:t>
            </a:r>
          </a:p>
          <a:p>
            <a:pPr algn="ctr"/>
            <a:r>
              <a:rPr lang="en-US" altLang="en-US" sz="1200" dirty="0">
                <a:solidFill>
                  <a:srgbClr val="FFFFFF"/>
                </a:solidFill>
              </a:rPr>
              <a:t>(Listener)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357595" y="5111783"/>
            <a:ext cx="1244600" cy="658265"/>
            <a:chOff x="2249144" y="5461000"/>
            <a:chExt cx="1244600" cy="684213"/>
          </a:xfrm>
        </p:grpSpPr>
        <p:grpSp>
          <p:nvGrpSpPr>
            <p:cNvPr id="8205" name="Group 27"/>
            <p:cNvGrpSpPr>
              <a:grpSpLocks/>
            </p:cNvGrpSpPr>
            <p:nvPr/>
          </p:nvGrpSpPr>
          <p:grpSpPr bwMode="auto">
            <a:xfrm>
              <a:off x="2249144" y="5461000"/>
              <a:ext cx="1244600" cy="684213"/>
              <a:chOff x="5524523" y="4446404"/>
              <a:chExt cx="1243721" cy="684076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5724407" y="4446404"/>
                <a:ext cx="1043837" cy="5047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>
                  <a:solidFill>
                    <a:srgbClr val="FFFFFF"/>
                  </a:solidFill>
                </a:endParaRPr>
              </a:p>
            </p:txBody>
          </p:sp>
          <p:pic>
            <p:nvPicPr>
              <p:cNvPr id="8229" name="Picture 2" descr="C:\Users\pthubert\AppData\Local\Microsoft\Windows\Temporary Internet Files\Content.IE5\G3T2J6LK\MC900441504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24523" y="4585526"/>
                <a:ext cx="544954" cy="544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4" name="Group 53"/>
            <p:cNvGrpSpPr/>
            <p:nvPr/>
          </p:nvGrpSpPr>
          <p:grpSpPr>
            <a:xfrm>
              <a:off x="2805721" y="5604048"/>
              <a:ext cx="245386" cy="329825"/>
              <a:chOff x="3155129" y="3976357"/>
              <a:chExt cx="662529" cy="956486"/>
            </a:xfrm>
          </p:grpSpPr>
          <p:sp>
            <p:nvSpPr>
              <p:cNvPr id="56" name="Flowchart: Magnetic Disk 55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58" name="Flowchart: Magnetic Disk 57"/>
              <p:cNvSpPr/>
              <p:nvPr/>
            </p:nvSpPr>
            <p:spPr>
              <a:xfrm>
                <a:off x="3195209" y="4021763"/>
                <a:ext cx="573864" cy="460743"/>
              </a:xfrm>
              <a:prstGeom prst="flowChartMagneticDisk">
                <a:avLst/>
              </a:prstGeom>
              <a:solidFill>
                <a:schemeClr val="accent4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59" name="Flowchart: Magnetic Disk 58"/>
              <p:cNvSpPr/>
              <p:nvPr/>
            </p:nvSpPr>
            <p:spPr>
              <a:xfrm>
                <a:off x="3155129" y="3976357"/>
                <a:ext cx="662529" cy="761851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/>
            <p:cNvGrpSpPr/>
            <p:nvPr/>
          </p:nvGrpSpPr>
          <p:grpSpPr>
            <a:xfrm>
              <a:off x="3109930" y="5600150"/>
              <a:ext cx="234972" cy="334962"/>
              <a:chOff x="3155129" y="3976357"/>
              <a:chExt cx="662529" cy="956486"/>
            </a:xfrm>
          </p:grpSpPr>
          <p:sp>
            <p:nvSpPr>
              <p:cNvPr id="63" name="Flowchart: Magnetic Disk 62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67" name="Flowchart: Magnetic Disk 66"/>
              <p:cNvSpPr/>
              <p:nvPr/>
            </p:nvSpPr>
            <p:spPr>
              <a:xfrm>
                <a:off x="3155129" y="3976357"/>
                <a:ext cx="662529" cy="761850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Group 72"/>
          <p:cNvGrpSpPr/>
          <p:nvPr/>
        </p:nvGrpSpPr>
        <p:grpSpPr>
          <a:xfrm>
            <a:off x="2232180" y="4247461"/>
            <a:ext cx="1244600" cy="658265"/>
            <a:chOff x="2249144" y="5461000"/>
            <a:chExt cx="1244600" cy="684213"/>
          </a:xfrm>
        </p:grpSpPr>
        <p:grpSp>
          <p:nvGrpSpPr>
            <p:cNvPr id="75" name="Group 27"/>
            <p:cNvGrpSpPr>
              <a:grpSpLocks/>
            </p:cNvGrpSpPr>
            <p:nvPr/>
          </p:nvGrpSpPr>
          <p:grpSpPr bwMode="auto">
            <a:xfrm>
              <a:off x="2249144" y="5461000"/>
              <a:ext cx="1244600" cy="684213"/>
              <a:chOff x="5524523" y="4446404"/>
              <a:chExt cx="1243721" cy="684076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5724407" y="4446404"/>
                <a:ext cx="1043837" cy="5047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>
                  <a:solidFill>
                    <a:srgbClr val="FFFFFF"/>
                  </a:solidFill>
                </a:endParaRPr>
              </a:p>
            </p:txBody>
          </p:sp>
          <p:pic>
            <p:nvPicPr>
              <p:cNvPr id="92" name="Picture 2" descr="C:\Users\pthubert\AppData\Local\Microsoft\Windows\Temporary Internet Files\Content.IE5\G3T2J6LK\MC900441504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24523" y="4585526"/>
                <a:ext cx="544954" cy="544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6" name="Group 75"/>
            <p:cNvGrpSpPr/>
            <p:nvPr/>
          </p:nvGrpSpPr>
          <p:grpSpPr>
            <a:xfrm>
              <a:off x="2805721" y="5604048"/>
              <a:ext cx="245386" cy="329825"/>
              <a:chOff x="3155129" y="3976357"/>
              <a:chExt cx="662529" cy="956486"/>
            </a:xfrm>
          </p:grpSpPr>
          <p:sp>
            <p:nvSpPr>
              <p:cNvPr id="83" name="Flowchart: Magnetic Disk 82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84" name="Flowchart: Magnetic Disk 83"/>
              <p:cNvSpPr/>
              <p:nvPr/>
            </p:nvSpPr>
            <p:spPr>
              <a:xfrm>
                <a:off x="3195209" y="4021763"/>
                <a:ext cx="573864" cy="460743"/>
              </a:xfrm>
              <a:prstGeom prst="flowChartMagneticDisk">
                <a:avLst/>
              </a:prstGeom>
              <a:solidFill>
                <a:schemeClr val="accent4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85" name="Flowchart: Magnetic Disk 84"/>
              <p:cNvSpPr/>
              <p:nvPr/>
            </p:nvSpPr>
            <p:spPr>
              <a:xfrm>
                <a:off x="3155129" y="3976357"/>
                <a:ext cx="662529" cy="761851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/>
            <p:cNvGrpSpPr/>
            <p:nvPr/>
          </p:nvGrpSpPr>
          <p:grpSpPr>
            <a:xfrm>
              <a:off x="3109930" y="5600150"/>
              <a:ext cx="234972" cy="334962"/>
              <a:chOff x="3155129" y="3976357"/>
              <a:chExt cx="662529" cy="956486"/>
            </a:xfrm>
          </p:grpSpPr>
          <p:sp>
            <p:nvSpPr>
              <p:cNvPr id="79" name="Flowchart: Magnetic Disk 78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80" name="Flowchart: Magnetic Disk 79"/>
              <p:cNvSpPr/>
              <p:nvPr/>
            </p:nvSpPr>
            <p:spPr>
              <a:xfrm>
                <a:off x="3155129" y="3976357"/>
                <a:ext cx="662529" cy="761850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3" name="Group 92"/>
          <p:cNvGrpSpPr/>
          <p:nvPr/>
        </p:nvGrpSpPr>
        <p:grpSpPr>
          <a:xfrm>
            <a:off x="3960372" y="4247461"/>
            <a:ext cx="1244600" cy="658265"/>
            <a:chOff x="2249144" y="5461000"/>
            <a:chExt cx="1244600" cy="684213"/>
          </a:xfrm>
        </p:grpSpPr>
        <p:grpSp>
          <p:nvGrpSpPr>
            <p:cNvPr id="94" name="Group 27"/>
            <p:cNvGrpSpPr>
              <a:grpSpLocks/>
            </p:cNvGrpSpPr>
            <p:nvPr/>
          </p:nvGrpSpPr>
          <p:grpSpPr bwMode="auto">
            <a:xfrm>
              <a:off x="2249144" y="5461000"/>
              <a:ext cx="1244600" cy="684213"/>
              <a:chOff x="5524523" y="4446404"/>
              <a:chExt cx="1243721" cy="684076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5724407" y="4446404"/>
                <a:ext cx="1043837" cy="5047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>
                  <a:solidFill>
                    <a:srgbClr val="FFFFFF"/>
                  </a:solidFill>
                </a:endParaRPr>
              </a:p>
            </p:txBody>
          </p:sp>
          <p:pic>
            <p:nvPicPr>
              <p:cNvPr id="108" name="Picture 2" descr="C:\Users\pthubert\AppData\Local\Microsoft\Windows\Temporary Internet Files\Content.IE5\G3T2J6LK\MC900441504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24523" y="4585526"/>
                <a:ext cx="544954" cy="544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5" name="Group 94"/>
            <p:cNvGrpSpPr/>
            <p:nvPr/>
          </p:nvGrpSpPr>
          <p:grpSpPr>
            <a:xfrm>
              <a:off x="2805721" y="5604048"/>
              <a:ext cx="245386" cy="329825"/>
              <a:chOff x="3155129" y="3976357"/>
              <a:chExt cx="662529" cy="956486"/>
            </a:xfrm>
          </p:grpSpPr>
          <p:sp>
            <p:nvSpPr>
              <p:cNvPr id="102" name="Flowchart: Magnetic Disk 101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103" name="Flowchart: Magnetic Disk 102"/>
              <p:cNvSpPr/>
              <p:nvPr/>
            </p:nvSpPr>
            <p:spPr>
              <a:xfrm>
                <a:off x="3195209" y="4021763"/>
                <a:ext cx="573864" cy="460743"/>
              </a:xfrm>
              <a:prstGeom prst="flowChartMagneticDisk">
                <a:avLst/>
              </a:prstGeom>
              <a:solidFill>
                <a:schemeClr val="accent4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104" name="Flowchart: Magnetic Disk 103"/>
              <p:cNvSpPr/>
              <p:nvPr/>
            </p:nvSpPr>
            <p:spPr>
              <a:xfrm>
                <a:off x="3155129" y="3976357"/>
                <a:ext cx="662529" cy="761851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3109930" y="5600150"/>
              <a:ext cx="234972" cy="334962"/>
              <a:chOff x="3155129" y="3976357"/>
              <a:chExt cx="662529" cy="956486"/>
            </a:xfrm>
          </p:grpSpPr>
          <p:sp>
            <p:nvSpPr>
              <p:cNvPr id="98" name="Flowchart: Magnetic Disk 97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99" name="Flowchart: Magnetic Disk 98"/>
              <p:cNvSpPr/>
              <p:nvPr/>
            </p:nvSpPr>
            <p:spPr>
              <a:xfrm>
                <a:off x="3155129" y="3976357"/>
                <a:ext cx="662529" cy="761850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4" name="Group 123"/>
          <p:cNvGrpSpPr/>
          <p:nvPr/>
        </p:nvGrpSpPr>
        <p:grpSpPr>
          <a:xfrm>
            <a:off x="5531160" y="5123204"/>
            <a:ext cx="1244600" cy="658265"/>
            <a:chOff x="2249144" y="5461000"/>
            <a:chExt cx="1244600" cy="684213"/>
          </a:xfrm>
        </p:grpSpPr>
        <p:grpSp>
          <p:nvGrpSpPr>
            <p:cNvPr id="125" name="Group 27"/>
            <p:cNvGrpSpPr>
              <a:grpSpLocks/>
            </p:cNvGrpSpPr>
            <p:nvPr/>
          </p:nvGrpSpPr>
          <p:grpSpPr bwMode="auto">
            <a:xfrm>
              <a:off x="2249144" y="5461000"/>
              <a:ext cx="1244600" cy="684213"/>
              <a:chOff x="5524523" y="4446404"/>
              <a:chExt cx="1243721" cy="684076"/>
            </a:xfrm>
          </p:grpSpPr>
          <p:sp>
            <p:nvSpPr>
              <p:cNvPr id="137" name="Rectangle 136"/>
              <p:cNvSpPr/>
              <p:nvPr/>
            </p:nvSpPr>
            <p:spPr>
              <a:xfrm>
                <a:off x="5724407" y="4446404"/>
                <a:ext cx="1043837" cy="5047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>
                  <a:solidFill>
                    <a:srgbClr val="FFFFFF"/>
                  </a:solidFill>
                </a:endParaRPr>
              </a:p>
            </p:txBody>
          </p:sp>
          <p:pic>
            <p:nvPicPr>
              <p:cNvPr id="138" name="Picture 2" descr="C:\Users\pthubert\AppData\Local\Microsoft\Windows\Temporary Internet Files\Content.IE5\G3T2J6LK\MC900441504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24523" y="4585526"/>
                <a:ext cx="544954" cy="544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26" name="Group 125"/>
            <p:cNvGrpSpPr/>
            <p:nvPr/>
          </p:nvGrpSpPr>
          <p:grpSpPr>
            <a:xfrm>
              <a:off x="2805721" y="5604048"/>
              <a:ext cx="245386" cy="329825"/>
              <a:chOff x="3155129" y="3976357"/>
              <a:chExt cx="662529" cy="956486"/>
            </a:xfrm>
          </p:grpSpPr>
          <p:sp>
            <p:nvSpPr>
              <p:cNvPr id="132" name="Flowchart: Magnetic Disk 131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133" name="Flowchart: Magnetic Disk 132"/>
              <p:cNvSpPr/>
              <p:nvPr/>
            </p:nvSpPr>
            <p:spPr>
              <a:xfrm>
                <a:off x="3195209" y="4021763"/>
                <a:ext cx="573864" cy="460743"/>
              </a:xfrm>
              <a:prstGeom prst="flowChartMagneticDisk">
                <a:avLst/>
              </a:prstGeom>
              <a:solidFill>
                <a:schemeClr val="accent4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134" name="Flowchart: Magnetic Disk 133"/>
              <p:cNvSpPr/>
              <p:nvPr/>
            </p:nvSpPr>
            <p:spPr>
              <a:xfrm>
                <a:off x="3155129" y="3976357"/>
                <a:ext cx="662529" cy="761851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7" name="Group 126"/>
            <p:cNvGrpSpPr/>
            <p:nvPr/>
          </p:nvGrpSpPr>
          <p:grpSpPr>
            <a:xfrm>
              <a:off x="3109930" y="5600150"/>
              <a:ext cx="234972" cy="334962"/>
              <a:chOff x="3155129" y="3976357"/>
              <a:chExt cx="662529" cy="956486"/>
            </a:xfrm>
          </p:grpSpPr>
          <p:sp>
            <p:nvSpPr>
              <p:cNvPr id="128" name="Flowchart: Magnetic Disk 127"/>
              <p:cNvSpPr/>
              <p:nvPr/>
            </p:nvSpPr>
            <p:spPr>
              <a:xfrm>
                <a:off x="3195209" y="4257095"/>
                <a:ext cx="573864" cy="460743"/>
              </a:xfrm>
              <a:prstGeom prst="flowChartMagneticDisk">
                <a:avLst/>
              </a:prstGeom>
              <a:solidFill>
                <a:srgbClr val="7030A0"/>
              </a:solidFill>
              <a:ln>
                <a:solidFill>
                  <a:schemeClr val="bg2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sp>
            <p:nvSpPr>
              <p:cNvPr id="129" name="Flowchart: Magnetic Disk 128"/>
              <p:cNvSpPr/>
              <p:nvPr/>
            </p:nvSpPr>
            <p:spPr>
              <a:xfrm>
                <a:off x="3155129" y="3976357"/>
                <a:ext cx="662529" cy="761850"/>
              </a:xfrm>
              <a:prstGeom prst="flowChartMagneticDisk">
                <a:avLst/>
              </a:prstGeom>
              <a:noFill/>
              <a:ln>
                <a:solidFill>
                  <a:srgbClr val="000000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350" dirty="0">
                  <a:solidFill>
                    <a:srgbClr val="4B4B4B"/>
                  </a:solidFill>
                </a:endParaRPr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 flipH="1">
                <a:off x="3537986" y="4724144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H="1">
                <a:off x="3474685" y="4727462"/>
                <a:ext cx="1" cy="205381"/>
              </a:xfrm>
              <a:prstGeom prst="line">
                <a:avLst/>
              </a:prstGeom>
              <a:ln w="349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39" name="Straight Arrow Connector 138"/>
          <p:cNvCxnSpPr/>
          <p:nvPr/>
        </p:nvCxnSpPr>
        <p:spPr>
          <a:xfrm flipH="1" flipV="1">
            <a:off x="4937136" y="4844951"/>
            <a:ext cx="968138" cy="336758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6"/>
          <p:cNvSpPr txBox="1">
            <a:spLocks noChangeArrowheads="1"/>
          </p:cNvSpPr>
          <p:nvPr/>
        </p:nvSpPr>
        <p:spPr bwMode="auto">
          <a:xfrm>
            <a:off x="216401" y="3864810"/>
            <a:ext cx="33845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US" altLang="en-US" sz="1200" dirty="0" smtClean="0">
                <a:solidFill>
                  <a:srgbClr val="4B4B4B"/>
                </a:solidFill>
              </a:rPr>
              <a:t>Control Management</a:t>
            </a:r>
            <a:endParaRPr lang="en-US" altLang="en-US" sz="1200" dirty="0">
              <a:solidFill>
                <a:srgbClr val="4B4B4B"/>
              </a:solidFill>
            </a:endParaRPr>
          </a:p>
          <a:p>
            <a:r>
              <a:rPr lang="en-US" altLang="en-US" sz="1200" dirty="0" smtClean="0">
                <a:solidFill>
                  <a:srgbClr val="4B4B4B"/>
                </a:solidFill>
              </a:rPr>
              <a:t>Interface </a:t>
            </a:r>
            <a:r>
              <a:rPr lang="en-US" altLang="en-US" sz="1200" dirty="0">
                <a:solidFill>
                  <a:srgbClr val="4B4B4B"/>
                </a:solidFill>
              </a:rPr>
              <a:t>(southbound) </a:t>
            </a:r>
          </a:p>
        </p:txBody>
      </p:sp>
      <p:grpSp>
        <p:nvGrpSpPr>
          <p:cNvPr id="142" name="Group 141"/>
          <p:cNvGrpSpPr/>
          <p:nvPr/>
        </p:nvGrpSpPr>
        <p:grpSpPr>
          <a:xfrm>
            <a:off x="1903051" y="4212952"/>
            <a:ext cx="977424" cy="1855949"/>
            <a:chOff x="6956163" y="4252871"/>
            <a:chExt cx="1081977" cy="2962297"/>
          </a:xfrm>
        </p:grpSpPr>
        <p:sp>
          <p:nvSpPr>
            <p:cNvPr id="143" name="TextBox 6"/>
            <p:cNvSpPr txBox="1">
              <a:spLocks noChangeArrowheads="1"/>
            </p:cNvSpPr>
            <p:nvPr/>
          </p:nvSpPr>
          <p:spPr bwMode="auto">
            <a:xfrm>
              <a:off x="6956163" y="6183553"/>
              <a:ext cx="1081977" cy="103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endParaRPr lang="en-US" altLang="en-US" sz="1200" dirty="0">
                <a:solidFill>
                  <a:srgbClr val="4B4B4B"/>
                </a:solidFill>
              </a:endParaRPr>
            </a:p>
            <a:p>
              <a:r>
                <a:rPr lang="en-US" altLang="en-US" sz="1200" dirty="0">
                  <a:solidFill>
                    <a:srgbClr val="4B4B4B"/>
                  </a:solidFill>
                </a:rPr>
                <a:t>UNI</a:t>
              </a:r>
            </a:p>
            <a:p>
              <a:r>
                <a:rPr lang="en-US" altLang="en-US" sz="1200" dirty="0">
                  <a:solidFill>
                    <a:srgbClr val="4B4B4B"/>
                  </a:solidFill>
                </a:rPr>
                <a:t>I/F</a:t>
              </a:r>
            </a:p>
          </p:txBody>
        </p:sp>
        <p:cxnSp>
          <p:nvCxnSpPr>
            <p:cNvPr id="144" name="Straight Connector 143"/>
            <p:cNvCxnSpPr/>
            <p:nvPr/>
          </p:nvCxnSpPr>
          <p:spPr>
            <a:xfrm flipV="1">
              <a:off x="7320629" y="4252871"/>
              <a:ext cx="0" cy="28711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5" name="Picture 2" descr="C:\Users\pthubert\AppData\Local\Microsoft\Windows\Temporary Internet Files\Content.IE5\G3T2J6LK\MC900441504[1]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500"/>
                    </a14:imgEffect>
                    <a14:imgEffect>
                      <a14:saturation sa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532" y="5110502"/>
            <a:ext cx="545339" cy="52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" name="Picture 2" descr="C:\Users\pthubert\AppData\Local\Microsoft\Windows\Temporary Internet Files\Content.IE5\G3T2J6LK\MC900441504[1]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500"/>
                    </a14:imgEffect>
                    <a14:imgEffect>
                      <a14:saturation sa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68" y="4628115"/>
            <a:ext cx="545339" cy="52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7" name="Straight Arrow Connector 146"/>
          <p:cNvCxnSpPr/>
          <p:nvPr/>
        </p:nvCxnSpPr>
        <p:spPr>
          <a:xfrm flipV="1">
            <a:off x="3396598" y="3687337"/>
            <a:ext cx="878875" cy="1480551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flipH="1" flipV="1">
            <a:off x="5112499" y="3644904"/>
            <a:ext cx="864096" cy="1536805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Line Callout 1 152"/>
          <p:cNvSpPr/>
          <p:nvPr/>
        </p:nvSpPr>
        <p:spPr>
          <a:xfrm>
            <a:off x="6545960" y="2945613"/>
            <a:ext cx="1982802" cy="375475"/>
          </a:xfrm>
          <a:prstGeom prst="borderCallout1">
            <a:avLst>
              <a:gd name="adj1" fmla="val 108698"/>
              <a:gd name="adj2" fmla="val 11214"/>
              <a:gd name="adj3" fmla="val 329191"/>
              <a:gd name="adj4" fmla="val -17237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F7F7F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333333"/>
                </a:solidFill>
              </a:rPr>
              <a:t>4) State installation</a:t>
            </a:r>
          </a:p>
        </p:txBody>
      </p:sp>
      <p:cxnSp>
        <p:nvCxnSpPr>
          <p:cNvPr id="140" name="Straight Arrow Connector 139"/>
          <p:cNvCxnSpPr/>
          <p:nvPr/>
        </p:nvCxnSpPr>
        <p:spPr>
          <a:xfrm flipH="1">
            <a:off x="2745132" y="3580343"/>
            <a:ext cx="922335" cy="785257"/>
          </a:xfrm>
          <a:prstGeom prst="straightConnector1">
            <a:avLst/>
          </a:prstGeom>
          <a:ln w="38100">
            <a:solidFill>
              <a:schemeClr val="accent6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Line Callout 1 148"/>
          <p:cNvSpPr/>
          <p:nvPr/>
        </p:nvSpPr>
        <p:spPr>
          <a:xfrm>
            <a:off x="522047" y="3053834"/>
            <a:ext cx="1982802" cy="503468"/>
          </a:xfrm>
          <a:prstGeom prst="borderCallout1">
            <a:avLst>
              <a:gd name="adj1" fmla="val 107182"/>
              <a:gd name="adj2" fmla="val 92890"/>
              <a:gd name="adj3" fmla="val 189735"/>
              <a:gd name="adj4" fmla="val 133989"/>
            </a:avLst>
          </a:prstGeom>
          <a:solidFill>
            <a:schemeClr val="accent6">
              <a:lumMod val="75000"/>
            </a:schemeClr>
          </a:solidFill>
          <a:ln>
            <a:solidFill>
              <a:srgbClr val="7F7F7F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FFFFF"/>
                </a:solidFill>
              </a:rPr>
              <a:t>1) Topology and Capabilities reporting</a:t>
            </a:r>
          </a:p>
        </p:txBody>
      </p:sp>
      <p:cxnSp>
        <p:nvCxnSpPr>
          <p:cNvPr id="154" name="Straight Arrow Connector 153"/>
          <p:cNvCxnSpPr/>
          <p:nvPr/>
        </p:nvCxnSpPr>
        <p:spPr>
          <a:xfrm flipH="1">
            <a:off x="3367481" y="3669056"/>
            <a:ext cx="835349" cy="1382358"/>
          </a:xfrm>
          <a:prstGeom prst="straightConnector1">
            <a:avLst/>
          </a:prstGeom>
          <a:ln w="38100">
            <a:solidFill>
              <a:schemeClr val="accent6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4505711" y="3450578"/>
            <a:ext cx="0" cy="708989"/>
          </a:xfrm>
          <a:prstGeom prst="straightConnector1">
            <a:avLst/>
          </a:prstGeom>
          <a:ln w="38100">
            <a:solidFill>
              <a:schemeClr val="accent6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5038899" y="3644904"/>
            <a:ext cx="866374" cy="1515645"/>
          </a:xfrm>
          <a:prstGeom prst="straightConnector1">
            <a:avLst/>
          </a:prstGeom>
          <a:ln w="38100">
            <a:solidFill>
              <a:schemeClr val="accent6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5491664" y="3626623"/>
            <a:ext cx="733583" cy="731899"/>
          </a:xfrm>
          <a:prstGeom prst="straightConnector1">
            <a:avLst/>
          </a:prstGeom>
          <a:ln w="38100">
            <a:solidFill>
              <a:schemeClr val="accent6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Line Callout 1 (Accent Bar) 161"/>
          <p:cNvSpPr/>
          <p:nvPr/>
        </p:nvSpPr>
        <p:spPr>
          <a:xfrm>
            <a:off x="7360532" y="3502674"/>
            <a:ext cx="1644854" cy="482485"/>
          </a:xfrm>
          <a:prstGeom prst="accentCallout1">
            <a:avLst>
              <a:gd name="adj1" fmla="val 90012"/>
              <a:gd name="adj2" fmla="val -3328"/>
              <a:gd name="adj3" fmla="val 211445"/>
              <a:gd name="adj4" fmla="val -2704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>
                <a:solidFill>
                  <a:srgbClr val="FFFFFF"/>
                </a:solidFill>
              </a:rPr>
              <a:t>5) Shaping and Per-Hop Behavior</a:t>
            </a:r>
          </a:p>
        </p:txBody>
      </p:sp>
      <p:sp>
        <p:nvSpPr>
          <p:cNvPr id="163" name="Line Callout 1 (Accent Bar) 162"/>
          <p:cNvSpPr/>
          <p:nvPr/>
        </p:nvSpPr>
        <p:spPr>
          <a:xfrm>
            <a:off x="7672562" y="4207093"/>
            <a:ext cx="1260588" cy="477512"/>
          </a:xfrm>
          <a:prstGeom prst="accentCallout1">
            <a:avLst>
              <a:gd name="adj1" fmla="val 57815"/>
              <a:gd name="adj2" fmla="val -6013"/>
              <a:gd name="adj3" fmla="val 129726"/>
              <a:gd name="adj4" fmla="val -41111"/>
            </a:avLst>
          </a:prstGeom>
          <a:solidFill>
            <a:schemeClr val="accent3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>
                <a:solidFill>
                  <a:srgbClr val="FFFFFF"/>
                </a:solidFill>
              </a:rPr>
              <a:t>Packet with Flow ID</a:t>
            </a:r>
          </a:p>
        </p:txBody>
      </p:sp>
      <p:grpSp>
        <p:nvGrpSpPr>
          <p:cNvPr id="152" name="Group 151"/>
          <p:cNvGrpSpPr/>
          <p:nvPr/>
        </p:nvGrpSpPr>
        <p:grpSpPr>
          <a:xfrm>
            <a:off x="7216380" y="4212963"/>
            <a:ext cx="498473" cy="1846850"/>
            <a:chOff x="7107928" y="4196440"/>
            <a:chExt cx="498473" cy="2373553"/>
          </a:xfrm>
        </p:grpSpPr>
        <p:sp>
          <p:nvSpPr>
            <p:cNvPr id="158" name="TextBox 6"/>
            <p:cNvSpPr txBox="1">
              <a:spLocks noChangeArrowheads="1"/>
            </p:cNvSpPr>
            <p:nvPr/>
          </p:nvSpPr>
          <p:spPr bwMode="auto">
            <a:xfrm>
              <a:off x="7107928" y="5739335"/>
              <a:ext cx="498473" cy="830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r"/>
              <a:r>
                <a:rPr lang="en-US" altLang="en-US" sz="1200" dirty="0">
                  <a:solidFill>
                    <a:srgbClr val="4B4B4B"/>
                  </a:solidFill>
                </a:rPr>
                <a:t>       UNI</a:t>
              </a:r>
            </a:p>
            <a:p>
              <a:pPr algn="r"/>
              <a:r>
                <a:rPr lang="en-US" altLang="en-US" sz="1200" dirty="0">
                  <a:solidFill>
                    <a:srgbClr val="4B4B4B"/>
                  </a:solidFill>
                </a:rPr>
                <a:t>I/F</a:t>
              </a:r>
            </a:p>
          </p:txBody>
        </p:sp>
        <p:cxnSp>
          <p:nvCxnSpPr>
            <p:cNvPr id="159" name="Straight Connector 158"/>
            <p:cNvCxnSpPr/>
            <p:nvPr/>
          </p:nvCxnSpPr>
          <p:spPr>
            <a:xfrm flipH="1" flipV="1">
              <a:off x="7160689" y="4196440"/>
              <a:ext cx="3599" cy="2204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Title 1"/>
          <p:cNvSpPr>
            <a:spLocks noGrp="1"/>
          </p:cNvSpPr>
          <p:nvPr>
            <p:ph type="title"/>
          </p:nvPr>
        </p:nvSpPr>
        <p:spPr>
          <a:xfrm>
            <a:off x="216402" y="215347"/>
            <a:ext cx="8580923" cy="628814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3">
                    <a:lumMod val="10000"/>
                  </a:schemeClr>
                </a:solidFill>
              </a:rPr>
              <a:t>DetNet Architecture</a:t>
            </a:r>
            <a:endParaRPr lang="en-US" sz="3200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3892426" y="2998010"/>
            <a:ext cx="1454244" cy="507831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350" dirty="0">
                <a:solidFill>
                  <a:srgbClr val="FFFF00"/>
                </a:solidFill>
              </a:rPr>
              <a:t>3) Controller</a:t>
            </a:r>
          </a:p>
          <a:p>
            <a:pPr algn="ctr">
              <a:defRPr/>
            </a:pPr>
            <a:r>
              <a:rPr lang="en-US" sz="1350" dirty="0">
                <a:solidFill>
                  <a:srgbClr val="FFFF00"/>
                </a:solidFill>
              </a:rPr>
              <a:t> computes paths</a:t>
            </a:r>
          </a:p>
        </p:txBody>
      </p:sp>
      <p:cxnSp>
        <p:nvCxnSpPr>
          <p:cNvPr id="88" name="Straight Arrow Connector 87"/>
          <p:cNvCxnSpPr/>
          <p:nvPr/>
        </p:nvCxnSpPr>
        <p:spPr>
          <a:xfrm flipV="1">
            <a:off x="2954493" y="3637826"/>
            <a:ext cx="825976" cy="720696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 flipV="1">
            <a:off x="4630280" y="3450578"/>
            <a:ext cx="21576" cy="708989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1251452" y="3626624"/>
            <a:ext cx="1941904" cy="1065887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prstDash val="dashDot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5616232" y="3637828"/>
            <a:ext cx="720726" cy="720695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5905274" y="3626625"/>
            <a:ext cx="2204178" cy="1533925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prstDash val="dashDot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Line Callout 1 182"/>
          <p:cNvSpPr/>
          <p:nvPr/>
        </p:nvSpPr>
        <p:spPr>
          <a:xfrm>
            <a:off x="6509920" y="1278660"/>
            <a:ext cx="1982802" cy="506457"/>
          </a:xfrm>
          <a:prstGeom prst="borderCallout1">
            <a:avLst>
              <a:gd name="adj1" fmla="val 42909"/>
              <a:gd name="adj2" fmla="val -2625"/>
              <a:gd name="adj3" fmla="val 108607"/>
              <a:gd name="adj4" fmla="val -23168"/>
            </a:avLst>
          </a:prstGeom>
          <a:solidFill>
            <a:srgbClr val="2FEBBE"/>
          </a:solidFill>
          <a:ln>
            <a:solidFill>
              <a:srgbClr val="7F7F7F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333333"/>
                </a:solidFill>
              </a:rPr>
              <a:t>2) Application Specifies Requirements</a:t>
            </a:r>
          </a:p>
        </p:txBody>
      </p:sp>
      <p:cxnSp>
        <p:nvCxnSpPr>
          <p:cNvPr id="184" name="Straight Arrow Connector 183"/>
          <p:cNvCxnSpPr/>
          <p:nvPr/>
        </p:nvCxnSpPr>
        <p:spPr>
          <a:xfrm flipH="1">
            <a:off x="3667467" y="4844950"/>
            <a:ext cx="1076874" cy="516193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ctangle 150"/>
          <p:cNvSpPr/>
          <p:nvPr/>
        </p:nvSpPr>
        <p:spPr>
          <a:xfrm>
            <a:off x="2796971" y="1268760"/>
            <a:ext cx="3422316" cy="764224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Application / Service </a:t>
            </a:r>
            <a:r>
              <a:rPr lang="en-US" dirty="0" smtClean="0"/>
              <a:t>Controller                        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6270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  <p:bldP spid="149" grpId="0" animBg="1"/>
      <p:bldP spid="162" grpId="0" animBg="1"/>
      <p:bldP spid="163" grpId="0" animBg="1"/>
      <p:bldP spid="164" grpId="0" animBg="1"/>
      <p:bldP spid="1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Interaction </a:t>
            </a:r>
            <a:r>
              <a:rPr lang="en-US" dirty="0"/>
              <a:t>M</a:t>
            </a:r>
            <a:r>
              <a:rPr lang="en-US" dirty="0" smtClean="0"/>
              <a:t>odels</a:t>
            </a:r>
            <a:endParaRPr lang="en-US" dirty="0"/>
          </a:p>
          <a:p>
            <a:pPr lvl="1"/>
            <a:r>
              <a:rPr lang="en-US" dirty="0" smtClean="0"/>
              <a:t>Centralized architecture </a:t>
            </a:r>
            <a:r>
              <a:rPr lang="en-US" dirty="0" smtClean="0"/>
              <a:t>(distributed also?)</a:t>
            </a:r>
            <a:endParaRPr lang="en-US" dirty="0" smtClean="0"/>
          </a:p>
          <a:p>
            <a:pPr lvl="1"/>
            <a:r>
              <a:rPr lang="en-US" dirty="0" err="1" smtClean="0"/>
              <a:t>SouthBound</a:t>
            </a:r>
            <a:r>
              <a:rPr lang="en-US" dirty="0" smtClean="0"/>
              <a:t> flows</a:t>
            </a:r>
          </a:p>
          <a:p>
            <a:pPr lvl="1"/>
            <a:r>
              <a:rPr lang="en-US" dirty="0" smtClean="0"/>
              <a:t>UNI (LMI++, CIR++ …)</a:t>
            </a:r>
            <a:endParaRPr lang="en-US" dirty="0"/>
          </a:p>
          <a:p>
            <a:r>
              <a:rPr lang="en-US" dirty="0" smtClean="0"/>
              <a:t>Information </a:t>
            </a:r>
            <a:r>
              <a:rPr lang="en-US" dirty="0" smtClean="0"/>
              <a:t>Models</a:t>
            </a:r>
          </a:p>
          <a:p>
            <a:pPr lvl="1"/>
            <a:r>
              <a:rPr lang="en-US" dirty="0"/>
              <a:t> </a:t>
            </a:r>
            <a:r>
              <a:rPr lang="en-US" dirty="0" err="1" smtClean="0"/>
              <a:t>TSpec</a:t>
            </a:r>
            <a:r>
              <a:rPr lang="en-US" dirty="0" smtClean="0"/>
              <a:t> </a:t>
            </a:r>
            <a:r>
              <a:rPr lang="en-US" dirty="0"/>
              <a:t>(flow characterization)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Data </a:t>
            </a:r>
            <a:r>
              <a:rPr lang="en-US" dirty="0"/>
              <a:t>model for </a:t>
            </a:r>
            <a:r>
              <a:rPr lang="en-US" dirty="0" smtClean="0"/>
              <a:t>per-flow state (buffers, Qs, timing)</a:t>
            </a:r>
            <a:endParaRPr lang="en-US" dirty="0"/>
          </a:p>
          <a:p>
            <a:pPr lvl="1"/>
            <a:r>
              <a:rPr lang="en-US" dirty="0"/>
              <a:t> </a:t>
            </a:r>
            <a:r>
              <a:rPr lang="en-US" dirty="0" smtClean="0"/>
              <a:t>Flow identification in packets (</a:t>
            </a:r>
            <a:r>
              <a:rPr lang="en-US" dirty="0" err="1" smtClean="0"/>
              <a:t>FlowID</a:t>
            </a:r>
            <a:r>
              <a:rPr lang="en-US" dirty="0" smtClean="0"/>
              <a:t>, </a:t>
            </a:r>
            <a:r>
              <a:rPr lang="en-US" dirty="0" err="1" smtClean="0"/>
              <a:t>seq</a:t>
            </a:r>
            <a:r>
              <a:rPr lang="en-US" dirty="0" smtClean="0"/>
              <a:t>#, time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Data Plane transport (MPLS, IPv6…) </a:t>
            </a:r>
          </a:p>
          <a:p>
            <a:pPr lvl="1"/>
            <a:r>
              <a:rPr lang="en-US" dirty="0" smtClean="0"/>
              <a:t> Data plane OAMs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717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sco Arial 16x9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741</Words>
  <Application>Microsoft Office PowerPoint</Application>
  <PresentationFormat>On-screen Show (4:3)</PresentationFormat>
  <Paragraphs>78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MS PGothic</vt:lpstr>
      <vt:lpstr>Arial</vt:lpstr>
      <vt:lpstr>Calibri</vt:lpstr>
      <vt:lpstr>Courier New</vt:lpstr>
      <vt:lpstr>Office Theme</vt:lpstr>
      <vt:lpstr>Cisco Arial 16x9 template</vt:lpstr>
      <vt:lpstr>IETF 94 Yokohama</vt:lpstr>
      <vt:lpstr>Doc charter</vt:lpstr>
      <vt:lpstr>Deployment environment(s)</vt:lpstr>
      <vt:lpstr>Requirements</vt:lpstr>
      <vt:lpstr>Doc structure</vt:lpstr>
      <vt:lpstr>Out of scope</vt:lpstr>
      <vt:lpstr>DetNet Architecture</vt:lpstr>
      <vt:lpstr>In scope</vt:lpstr>
    </vt:vector>
  </TitlesOfParts>
  <Company>Cisco Systems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</dc:title>
  <dc:creator>Pascal Thubert</dc:creator>
  <cp:lastModifiedBy>pthubert</cp:lastModifiedBy>
  <cp:revision>68</cp:revision>
  <dcterms:created xsi:type="dcterms:W3CDTF">2014-11-06T03:01:16Z</dcterms:created>
  <dcterms:modified xsi:type="dcterms:W3CDTF">2015-10-29T01:42:48Z</dcterms:modified>
</cp:coreProperties>
</file>