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74" r:id="rId4"/>
    <p:sldId id="275" r:id="rId5"/>
    <p:sldId id="276" r:id="rId6"/>
    <p:sldId id="277" r:id="rId7"/>
    <p:sldId id="279" r:id="rId8"/>
    <p:sldId id="280" r:id="rId9"/>
    <p:sldId id="278" r:id="rId10"/>
    <p:sldId id="281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01" autoAdjust="0"/>
    <p:restoredTop sz="94660"/>
  </p:normalViewPr>
  <p:slideViewPr>
    <p:cSldViewPr>
      <p:cViewPr varScale="1">
        <p:scale>
          <a:sx n="103" d="100"/>
          <a:sy n="103" d="100"/>
        </p:scale>
        <p:origin x="-16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B503B-C5B1-4475-ADC0-4DC4C36F196B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CA80B-43B7-4A46-B2D4-8D445938A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5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5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65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6">
                  <a:lumMod val="75000"/>
                </a:schemeClr>
              </a:gs>
            </a:gsLst>
            <a:lin ang="48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93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4501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72"/>
            <a:ext cx="8112126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41800" y="304800"/>
            <a:ext cx="631526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8686416" y="6624209"/>
            <a:ext cx="194953" cy="1314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609" tIns="30804" rIns="61609" bIns="30804" anchor="b">
            <a:spAutoFit/>
          </a:bodyPr>
          <a:lstStyle/>
          <a:p>
            <a:pPr algn="r" defTabSz="610954"/>
            <a:fld id="{DFCF27A5-1A5B-48D3-A060-2758FFBB1ADD}" type="slidenum">
              <a:rPr lang="en-US" sz="450">
                <a:solidFill>
                  <a:srgbClr val="FFFFFF"/>
                </a:solidFill>
              </a:rPr>
              <a:pPr algn="r" defTabSz="610954"/>
              <a:t>‹#›</a:t>
            </a:fld>
            <a:endParaRPr lang="en-US" sz="450" dirty="0">
              <a:solidFill>
                <a:srgbClr val="FFFFFF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35805" y="4782760"/>
            <a:ext cx="8112650" cy="384175"/>
          </a:xfrm>
        </p:spPr>
        <p:txBody>
          <a:bodyPr/>
          <a:lstStyle>
            <a:lvl1pPr marL="0" indent="0">
              <a:buFontTx/>
              <a:buNone/>
              <a:defRPr lang="en-US" sz="135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35805" y="5273254"/>
            <a:ext cx="8112650" cy="384175"/>
          </a:xfrm>
        </p:spPr>
        <p:txBody>
          <a:bodyPr/>
          <a:lstStyle>
            <a:lvl1pPr marL="0" indent="0">
              <a:buFontTx/>
              <a:buNone/>
              <a:defRPr lang="en-US" sz="105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9432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3" y="432215"/>
            <a:ext cx="8580923" cy="838200"/>
          </a:xfrm>
        </p:spPr>
        <p:txBody>
          <a:bodyPr/>
          <a:lstStyle>
            <a:lvl1pPr algn="l" defTabSz="68598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701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3232" y="1344168"/>
            <a:ext cx="8570912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110"/>
              </a:spcBef>
              <a:defRPr sz="165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45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7797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2A68157-B12B-4011-BAC1-F982FA7B9B51}" type="slidenum">
              <a:rPr lang="en-US" smtClean="0">
                <a:solidFill>
                  <a:srgbClr val="0096D6"/>
                </a:solidFill>
              </a:rPr>
              <a:pPr/>
              <a:t>‹#›</a:t>
            </a:fld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2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8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2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7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6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1078D-4076-4906-874B-D6C9B9C87EA8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4FDA-35F9-4838-BB64-E7B078552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7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1" y="432215"/>
            <a:ext cx="8580924" cy="838200"/>
          </a:xfrm>
          <a:prstGeom prst="rect">
            <a:avLst/>
          </a:prstGeom>
        </p:spPr>
        <p:txBody>
          <a:bodyPr vert="horz" lIns="82296" tIns="45720" rIns="82296" bIns="10800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9"/>
            <a:ext cx="8580924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86416" y="6624209"/>
            <a:ext cx="194953" cy="1314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609" tIns="30804" rIns="61609" bIns="30804" anchor="b">
            <a:spAutoFit/>
          </a:bodyPr>
          <a:lstStyle/>
          <a:p>
            <a:pPr algn="r" defTabSz="610954"/>
            <a:fld id="{DFCF27A5-1A5B-48D3-A060-2758FFBB1ADD}" type="slidenum">
              <a:rPr lang="en-US" sz="450">
                <a:solidFill>
                  <a:srgbClr val="C0C0C0"/>
                </a:solidFill>
              </a:rPr>
              <a:pPr algn="r" defTabSz="610954"/>
              <a:t>‹#›</a:t>
            </a:fld>
            <a:endParaRPr lang="en-US" sz="45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7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685983" rtl="0" eaLnBrk="1" latinLnBrk="0" hangingPunct="1">
        <a:lnSpc>
          <a:spcPct val="80000"/>
        </a:lnSpc>
        <a:spcBef>
          <a:spcPct val="0"/>
        </a:spcBef>
        <a:buNone/>
        <a:defRPr lang="en-US" sz="2701" b="0" kern="1200" spc="0" baseline="0" dirty="0">
          <a:gradFill>
            <a:gsLst>
              <a:gs pos="40000">
                <a:srgbClr val="85F7FD"/>
              </a:gs>
              <a:gs pos="13000">
                <a:srgbClr val="01BBBB"/>
              </a:gs>
              <a:gs pos="100000">
                <a:schemeClr val="accent6">
                  <a:lumMod val="75000"/>
                </a:schemeClr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71496" indent="-171496" algn="l" defTabSz="685983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304881" indent="0" algn="l" defTabSz="685983" rtl="0" eaLnBrk="1" latinLnBrk="0" hangingPunct="1">
        <a:lnSpc>
          <a:spcPct val="95000"/>
        </a:lnSpc>
        <a:spcBef>
          <a:spcPts val="630"/>
        </a:spcBef>
        <a:buClr>
          <a:schemeClr val="tx2"/>
        </a:buClr>
        <a:buFontTx/>
        <a:buNone/>
        <a:defRPr lang="en-US" sz="135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428739" indent="-1191" algn="l" defTabSz="68598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516869" indent="0" algn="l" defTabSz="68598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05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601426" indent="0" algn="l" defTabSz="685983" rtl="0" eaLnBrk="1" latinLnBrk="0" hangingPunct="1">
        <a:lnSpc>
          <a:spcPct val="95000"/>
        </a:lnSpc>
        <a:spcBef>
          <a:spcPts val="630"/>
        </a:spcBef>
        <a:buFont typeface="Arial" pitchFamily="34" charset="0"/>
        <a:buNone/>
        <a:defRPr lang="en-US" sz="105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886453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6859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6165304"/>
            <a:ext cx="5216624" cy="4863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IETF 94 Yokohama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352928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draft-</a:t>
            </a:r>
            <a:r>
              <a:rPr lang="en-US" dirty="0" smtClean="0"/>
              <a:t>finn</a:t>
            </a:r>
            <a:r>
              <a:rPr lang="en-US" dirty="0" smtClean="0"/>
              <a:t>-</a:t>
            </a:r>
            <a:r>
              <a:rPr lang="en-US" dirty="0" err="1" smtClean="0"/>
              <a:t>detnet</a:t>
            </a:r>
            <a:r>
              <a:rPr lang="en-US" dirty="0" smtClean="0"/>
              <a:t>-architecture</a:t>
            </a:r>
          </a:p>
          <a:p>
            <a:r>
              <a:rPr lang="en-US" dirty="0" smtClean="0"/>
              <a:t>Norm Finn, Pascal Thubert, Michael </a:t>
            </a:r>
            <a:r>
              <a:rPr lang="en-US" dirty="0" err="1" smtClean="0"/>
              <a:t>Johas-Teener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DetNet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955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Blindfold?  Cigarette?  Ready!  Aim!</a:t>
            </a:r>
          </a:p>
        </p:txBody>
      </p:sp>
    </p:spTree>
    <p:extLst>
      <p:ext uri="{BB962C8B-B14F-4D97-AF65-F5344CB8AC3E}">
        <p14:creationId xmlns:p14="http://schemas.microsoft.com/office/powerpoint/2010/main" val="3498967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DetNet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Objective/purpose of document</a:t>
            </a:r>
          </a:p>
          <a:p>
            <a:pPr lvl="1"/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Non-goals</a:t>
            </a:r>
          </a:p>
          <a:p>
            <a:r>
              <a:rPr lang="en-US" dirty="0" smtClean="0"/>
              <a:t>Current status</a:t>
            </a:r>
          </a:p>
          <a:p>
            <a:r>
              <a:rPr lang="en-US" dirty="0" smtClean="0"/>
              <a:t>Essential aspects of the architecture</a:t>
            </a:r>
            <a:endParaRPr lang="en-US" dirty="0" smtClean="0"/>
          </a:p>
          <a:p>
            <a:r>
              <a:rPr lang="en-US" dirty="0" smtClean="0"/>
              <a:t>Open issues questions/discussion</a:t>
            </a:r>
          </a:p>
          <a:p>
            <a:r>
              <a:rPr lang="en-US" dirty="0" smtClean="0"/>
              <a:t>Plans</a:t>
            </a:r>
          </a:p>
          <a:p>
            <a:r>
              <a:rPr lang="en-US" dirty="0" smtClean="0"/>
              <a:t>Open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2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/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define an architecture that:</a:t>
            </a:r>
          </a:p>
          <a:p>
            <a:pPr lvl="1"/>
            <a:r>
              <a:rPr lang="en-US" dirty="0" smtClean="0"/>
              <a:t>Provides assured maximum latency and extremely low packet loss rates for fixed-bandwidth critical streams</a:t>
            </a:r>
          </a:p>
          <a:p>
            <a:pPr lvl="1"/>
            <a:r>
              <a:rPr lang="en-US" dirty="0" smtClean="0"/>
              <a:t>Across a mixed bridged and routed network</a:t>
            </a:r>
          </a:p>
          <a:p>
            <a:pPr lvl="1"/>
            <a:r>
              <a:rPr lang="en-US" dirty="0" smtClean="0"/>
              <a:t>Taking advantage of IEEE 802.1 TSN standards</a:t>
            </a:r>
          </a:p>
          <a:p>
            <a:pPr lvl="1"/>
            <a:r>
              <a:rPr lang="en-US" dirty="0" smtClean="0"/>
              <a:t>Without disrupting existing Qualities of Service,</a:t>
            </a:r>
          </a:p>
          <a:p>
            <a:pPr lvl="1"/>
            <a:r>
              <a:rPr lang="en-US" dirty="0" smtClean="0"/>
              <a:t>While adding and/or modifying as few concepts, hardware requirements and protocols as possible.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24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/ non-goals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Critical streams have fixed bandwidth; congestion control via </a:t>
            </a:r>
            <a:r>
              <a:rPr lang="en-US" dirty="0" smtClean="0"/>
              <a:t>feedback / throttling </a:t>
            </a:r>
            <a:r>
              <a:rPr lang="en-US" dirty="0"/>
              <a:t>is not </a:t>
            </a:r>
            <a:r>
              <a:rPr lang="en-US" dirty="0" smtClean="0"/>
              <a:t>an option.</a:t>
            </a:r>
            <a:endParaRPr lang="en-US" dirty="0"/>
          </a:p>
          <a:p>
            <a:r>
              <a:rPr lang="en-US" dirty="0" smtClean="0"/>
              <a:t>Tunneling through L3 networks to connect L2 TSN domains is not precluded, but is not a specific goal; target applications’ networks are too big for L2 connectivity.</a:t>
            </a:r>
          </a:p>
          <a:p>
            <a:r>
              <a:rPr lang="en-US" dirty="0" smtClean="0"/>
              <a:t>Precise time synchronization is typically required by the target applications, and by some proposed DetNet queuing techniques, but is not an objective of DetNet.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6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draft-finn-detnet-architecture-03 uploaded on 2 Nov; minor corrections/clarifications from (expired) version 02.</a:t>
            </a:r>
          </a:p>
        </p:txBody>
      </p:sp>
    </p:spTree>
    <p:extLst>
      <p:ext uri="{BB962C8B-B14F-4D97-AF65-F5344CB8AC3E}">
        <p14:creationId xmlns:p14="http://schemas.microsoft.com/office/powerpoint/2010/main" val="2000437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aspects of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Reservation/enforcement: </a:t>
            </a:r>
            <a:r>
              <a:rPr lang="en-US" dirty="0" smtClean="0"/>
              <a:t>Network resources are reserved and various forms of data plane queuing/shaping/scheduling are configured along a stream’s path to ensure worst-case latency and zero congestion loss.</a:t>
            </a:r>
          </a:p>
          <a:p>
            <a:r>
              <a:rPr lang="en-US" b="1" dirty="0" smtClean="0"/>
              <a:t>Seamless redundancy: </a:t>
            </a:r>
            <a:r>
              <a:rPr lang="en-US" dirty="0" err="1" smtClean="0"/>
              <a:t>Sequentialized</a:t>
            </a:r>
            <a:r>
              <a:rPr lang="en-US" dirty="0" smtClean="0"/>
              <a:t> streams can be sent over divergent and/or pinned-down paths and reassembled at intermediate points, or at/near the destination(s).</a:t>
            </a:r>
          </a:p>
          <a:p>
            <a:r>
              <a:rPr lang="en-US" b="1" dirty="0" smtClean="0"/>
              <a:t>Defense: </a:t>
            </a:r>
            <a:r>
              <a:rPr lang="en-US" dirty="0" smtClean="0"/>
              <a:t>The effects of a misbehaving talker / bridge / router must be minimized.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0728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aspects of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</a:t>
            </a:r>
            <a:r>
              <a:rPr lang="en-US" dirty="0"/>
              <a:t>size does not fit all.  </a:t>
            </a:r>
            <a:r>
              <a:rPr lang="en-US" dirty="0" smtClean="0"/>
              <a:t>Different applications and verticals make different selections of techniques.</a:t>
            </a:r>
          </a:p>
          <a:p>
            <a:r>
              <a:rPr lang="en-US" dirty="0" smtClean="0"/>
              <a:t>Reservation model includes Applications Controllers requesting QoS for streams from a Network Controller.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922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Are the existing and in-progress shapers and schedulers necessary?  Sufficient?</a:t>
            </a:r>
          </a:p>
          <a:p>
            <a:r>
              <a:rPr lang="en-US" dirty="0" smtClean="0"/>
              <a:t>Are </a:t>
            </a:r>
            <a:r>
              <a:rPr lang="en-US" dirty="0" err="1" smtClean="0"/>
              <a:t>DiffServ</a:t>
            </a:r>
            <a:r>
              <a:rPr lang="en-US" dirty="0" smtClean="0"/>
              <a:t> techniques adequate?  Shall we define </a:t>
            </a:r>
            <a:r>
              <a:rPr lang="en-US" dirty="0" err="1" smtClean="0"/>
              <a:t>IntServ</a:t>
            </a:r>
            <a:r>
              <a:rPr lang="en-US" dirty="0" smtClean="0"/>
              <a:t> techniques?</a:t>
            </a:r>
          </a:p>
          <a:p>
            <a:r>
              <a:rPr lang="en-US" dirty="0" smtClean="0"/>
              <a:t>Which techniques for stream ID and sequencing for QoS and pinned-down paths are suitable in a mixed bridged and routed network?</a:t>
            </a:r>
          </a:p>
          <a:p>
            <a:pPr lvl="1"/>
            <a:r>
              <a:rPr lang="en-US" dirty="0" smtClean="0"/>
              <a:t>L2 addresses?  L3 5-tuple or deeper?  MPLS labels?</a:t>
            </a:r>
          </a:p>
          <a:p>
            <a:r>
              <a:rPr lang="en-US" dirty="0" smtClean="0"/>
              <a:t>Is a peer-to-peer L2/L3 reservation protocol, working without a central controller, needed?</a:t>
            </a:r>
          </a:p>
          <a:p>
            <a:pPr lvl="1"/>
            <a:r>
              <a:rPr lang="en-US" dirty="0" smtClean="0"/>
              <a:t>If so, shall we base it on IETF RSVP?  IEEE MSRP?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20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whether draft-</a:t>
            </a:r>
            <a:r>
              <a:rPr lang="en-US" dirty="0" err="1" smtClean="0"/>
              <a:t>finn</a:t>
            </a:r>
            <a:r>
              <a:rPr lang="en-US" dirty="0" smtClean="0"/>
              <a:t>-architecture is a suitable starting point for an architecture draft for the DetNet WG.</a:t>
            </a:r>
          </a:p>
          <a:p>
            <a:r>
              <a:rPr lang="en-US" dirty="0" smtClean="0"/>
              <a:t>If so, make whatever changes are needed to make the draft suitable for adoption by the DetNet WG.</a:t>
            </a:r>
          </a:p>
        </p:txBody>
      </p:sp>
    </p:spTree>
    <p:extLst>
      <p:ext uri="{BB962C8B-B14F-4D97-AF65-F5344CB8AC3E}">
        <p14:creationId xmlns:p14="http://schemas.microsoft.com/office/powerpoint/2010/main" val="715452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sco Arial 16x9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493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Cisco Arial 16x9 template</vt:lpstr>
      <vt:lpstr>IETF 94 Yokohama</vt:lpstr>
      <vt:lpstr>DetNet Architecture</vt:lpstr>
      <vt:lpstr>Objectives / goals</vt:lpstr>
      <vt:lpstr>Objectives / non-goals</vt:lpstr>
      <vt:lpstr>Current status</vt:lpstr>
      <vt:lpstr>Essential aspects of architecture</vt:lpstr>
      <vt:lpstr>Essential aspects of architecture</vt:lpstr>
      <vt:lpstr>Open issues</vt:lpstr>
      <vt:lpstr>Plans</vt:lpstr>
      <vt:lpstr>Open Discussion</vt:lpstr>
    </vt:vector>
  </TitlesOfParts>
  <Manager/>
  <Company>Cisco Systems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Architecture</dc:title>
  <dc:subject/>
  <dc:creator>Norman Finn</dc:creator>
  <cp:keywords/>
  <dc:description/>
  <cp:lastModifiedBy>Norman Finn</cp:lastModifiedBy>
  <cp:revision>71</cp:revision>
  <dcterms:created xsi:type="dcterms:W3CDTF">2014-11-06T03:01:16Z</dcterms:created>
  <dcterms:modified xsi:type="dcterms:W3CDTF">2015-10-31T01:58:10Z</dcterms:modified>
  <cp:category/>
</cp:coreProperties>
</file>