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75" r:id="rId8"/>
    <p:sldId id="262" r:id="rId9"/>
    <p:sldId id="263" r:id="rId10"/>
    <p:sldId id="269" r:id="rId11"/>
    <p:sldId id="266" r:id="rId12"/>
    <p:sldId id="270" r:id="rId13"/>
    <p:sldId id="268" r:id="rId14"/>
    <p:sldId id="271" r:id="rId15"/>
    <p:sldId id="264" r:id="rId16"/>
    <p:sldId id="272" r:id="rId17"/>
    <p:sldId id="277" r:id="rId18"/>
    <p:sldId id="265" r:id="rId19"/>
    <p:sldId id="273" r:id="rId20"/>
    <p:sldId id="276" r:id="rId21"/>
    <p:sldId id="27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301" autoAdjust="0"/>
  </p:normalViewPr>
  <p:slideViewPr>
    <p:cSldViewPr>
      <p:cViewPr varScale="1">
        <p:scale>
          <a:sx n="80" d="100"/>
          <a:sy n="80" d="100"/>
        </p:scale>
        <p:origin x="-322"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14BB64-4C36-478E-B1CA-F00965DC7D16}" type="datetimeFigureOut">
              <a:rPr lang="en-US" smtClean="0"/>
              <a:t>10/29/2015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C3C79C-92EF-4667-9427-5914E119894F}" type="slidenum">
              <a:rPr lang="en-US" smtClean="0"/>
              <a:t>‹#›</a:t>
            </a:fld>
            <a:endParaRPr lang="en-US"/>
          </a:p>
        </p:txBody>
      </p:sp>
    </p:spTree>
    <p:extLst>
      <p:ext uri="{BB962C8B-B14F-4D97-AF65-F5344CB8AC3E}">
        <p14:creationId xmlns:p14="http://schemas.microsoft.com/office/powerpoint/2010/main" val="1039722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C3C79C-92EF-4667-9427-5914E119894F}" type="slidenum">
              <a:rPr lang="en-US" smtClean="0"/>
              <a:t>9</a:t>
            </a:fld>
            <a:endParaRPr lang="en-US"/>
          </a:p>
        </p:txBody>
      </p:sp>
    </p:spTree>
    <p:extLst>
      <p:ext uri="{BB962C8B-B14F-4D97-AF65-F5344CB8AC3E}">
        <p14:creationId xmlns:p14="http://schemas.microsoft.com/office/powerpoint/2010/main" val="586950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FDEA0D-29AF-4F67-AB35-7C9D5393A5F7}" type="datetimeFigureOut">
              <a:rPr lang="en-US" smtClean="0"/>
              <a:t>10/29/2015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C1D94-0149-4D6D-8309-57D7412F05D6}" type="slidenum">
              <a:rPr lang="en-US" smtClean="0"/>
              <a:t>‹#›</a:t>
            </a:fld>
            <a:endParaRPr lang="en-US"/>
          </a:p>
        </p:txBody>
      </p:sp>
    </p:spTree>
    <p:extLst>
      <p:ext uri="{BB962C8B-B14F-4D97-AF65-F5344CB8AC3E}">
        <p14:creationId xmlns:p14="http://schemas.microsoft.com/office/powerpoint/2010/main" val="391910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DEA0D-29AF-4F67-AB35-7C9D5393A5F7}" type="datetimeFigureOut">
              <a:rPr lang="en-US" smtClean="0"/>
              <a:t>10/29/2015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C1D94-0149-4D6D-8309-57D7412F05D6}" type="slidenum">
              <a:rPr lang="en-US" smtClean="0"/>
              <a:t>‹#›</a:t>
            </a:fld>
            <a:endParaRPr lang="en-US"/>
          </a:p>
        </p:txBody>
      </p:sp>
    </p:spTree>
    <p:extLst>
      <p:ext uri="{BB962C8B-B14F-4D97-AF65-F5344CB8AC3E}">
        <p14:creationId xmlns:p14="http://schemas.microsoft.com/office/powerpoint/2010/main" val="1416207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DEA0D-29AF-4F67-AB35-7C9D5393A5F7}" type="datetimeFigureOut">
              <a:rPr lang="en-US" smtClean="0"/>
              <a:t>10/29/2015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C1D94-0149-4D6D-8309-57D7412F05D6}" type="slidenum">
              <a:rPr lang="en-US" smtClean="0"/>
              <a:t>‹#›</a:t>
            </a:fld>
            <a:endParaRPr lang="en-US"/>
          </a:p>
        </p:txBody>
      </p:sp>
    </p:spTree>
    <p:extLst>
      <p:ext uri="{BB962C8B-B14F-4D97-AF65-F5344CB8AC3E}">
        <p14:creationId xmlns:p14="http://schemas.microsoft.com/office/powerpoint/2010/main" val="329588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DEA0D-29AF-4F67-AB35-7C9D5393A5F7}" type="datetimeFigureOut">
              <a:rPr lang="en-US" smtClean="0"/>
              <a:t>10/29/2015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C1D94-0149-4D6D-8309-57D7412F05D6}" type="slidenum">
              <a:rPr lang="en-US" smtClean="0"/>
              <a:t>‹#›</a:t>
            </a:fld>
            <a:endParaRPr lang="en-US"/>
          </a:p>
        </p:txBody>
      </p:sp>
    </p:spTree>
    <p:extLst>
      <p:ext uri="{BB962C8B-B14F-4D97-AF65-F5344CB8AC3E}">
        <p14:creationId xmlns:p14="http://schemas.microsoft.com/office/powerpoint/2010/main" val="1837981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FDEA0D-29AF-4F67-AB35-7C9D5393A5F7}" type="datetimeFigureOut">
              <a:rPr lang="en-US" smtClean="0"/>
              <a:t>10/29/2015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1C1D94-0149-4D6D-8309-57D7412F05D6}" type="slidenum">
              <a:rPr lang="en-US" smtClean="0"/>
              <a:t>‹#›</a:t>
            </a:fld>
            <a:endParaRPr lang="en-US"/>
          </a:p>
        </p:txBody>
      </p:sp>
    </p:spTree>
    <p:extLst>
      <p:ext uri="{BB962C8B-B14F-4D97-AF65-F5344CB8AC3E}">
        <p14:creationId xmlns:p14="http://schemas.microsoft.com/office/powerpoint/2010/main" val="227997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FDEA0D-29AF-4F67-AB35-7C9D5393A5F7}" type="datetimeFigureOut">
              <a:rPr lang="en-US" smtClean="0"/>
              <a:t>10/29/2015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1C1D94-0149-4D6D-8309-57D7412F05D6}" type="slidenum">
              <a:rPr lang="en-US" smtClean="0"/>
              <a:t>‹#›</a:t>
            </a:fld>
            <a:endParaRPr lang="en-US"/>
          </a:p>
        </p:txBody>
      </p:sp>
    </p:spTree>
    <p:extLst>
      <p:ext uri="{BB962C8B-B14F-4D97-AF65-F5344CB8AC3E}">
        <p14:creationId xmlns:p14="http://schemas.microsoft.com/office/powerpoint/2010/main" val="2999919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FDEA0D-29AF-4F67-AB35-7C9D5393A5F7}" type="datetimeFigureOut">
              <a:rPr lang="en-US" smtClean="0"/>
              <a:t>10/29/2015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1C1D94-0149-4D6D-8309-57D7412F05D6}" type="slidenum">
              <a:rPr lang="en-US" smtClean="0"/>
              <a:t>‹#›</a:t>
            </a:fld>
            <a:endParaRPr lang="en-US"/>
          </a:p>
        </p:txBody>
      </p:sp>
    </p:spTree>
    <p:extLst>
      <p:ext uri="{BB962C8B-B14F-4D97-AF65-F5344CB8AC3E}">
        <p14:creationId xmlns:p14="http://schemas.microsoft.com/office/powerpoint/2010/main" val="10972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FDEA0D-29AF-4F67-AB35-7C9D5393A5F7}" type="datetimeFigureOut">
              <a:rPr lang="en-US" smtClean="0"/>
              <a:t>10/29/2015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1C1D94-0149-4D6D-8309-57D7412F05D6}" type="slidenum">
              <a:rPr lang="en-US" smtClean="0"/>
              <a:t>‹#›</a:t>
            </a:fld>
            <a:endParaRPr lang="en-US"/>
          </a:p>
        </p:txBody>
      </p:sp>
    </p:spTree>
    <p:extLst>
      <p:ext uri="{BB962C8B-B14F-4D97-AF65-F5344CB8AC3E}">
        <p14:creationId xmlns:p14="http://schemas.microsoft.com/office/powerpoint/2010/main" val="536409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FDEA0D-29AF-4F67-AB35-7C9D5393A5F7}" type="datetimeFigureOut">
              <a:rPr lang="en-US" smtClean="0"/>
              <a:t>10/29/2015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1C1D94-0149-4D6D-8309-57D7412F05D6}" type="slidenum">
              <a:rPr lang="en-US" smtClean="0"/>
              <a:t>‹#›</a:t>
            </a:fld>
            <a:endParaRPr lang="en-US"/>
          </a:p>
        </p:txBody>
      </p:sp>
    </p:spTree>
    <p:extLst>
      <p:ext uri="{BB962C8B-B14F-4D97-AF65-F5344CB8AC3E}">
        <p14:creationId xmlns:p14="http://schemas.microsoft.com/office/powerpoint/2010/main" val="1208036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DEA0D-29AF-4F67-AB35-7C9D5393A5F7}" type="datetimeFigureOut">
              <a:rPr lang="en-US" smtClean="0"/>
              <a:t>10/29/2015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1C1D94-0149-4D6D-8309-57D7412F05D6}" type="slidenum">
              <a:rPr lang="en-US" smtClean="0"/>
              <a:t>‹#›</a:t>
            </a:fld>
            <a:endParaRPr lang="en-US"/>
          </a:p>
        </p:txBody>
      </p:sp>
    </p:spTree>
    <p:extLst>
      <p:ext uri="{BB962C8B-B14F-4D97-AF65-F5344CB8AC3E}">
        <p14:creationId xmlns:p14="http://schemas.microsoft.com/office/powerpoint/2010/main" val="243909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DEA0D-29AF-4F67-AB35-7C9D5393A5F7}" type="datetimeFigureOut">
              <a:rPr lang="en-US" smtClean="0"/>
              <a:t>10/29/2015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1C1D94-0149-4D6D-8309-57D7412F05D6}" type="slidenum">
              <a:rPr lang="en-US" smtClean="0"/>
              <a:t>‹#›</a:t>
            </a:fld>
            <a:endParaRPr lang="en-US"/>
          </a:p>
        </p:txBody>
      </p:sp>
    </p:spTree>
    <p:extLst>
      <p:ext uri="{BB962C8B-B14F-4D97-AF65-F5344CB8AC3E}">
        <p14:creationId xmlns:p14="http://schemas.microsoft.com/office/powerpoint/2010/main" val="2542696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FDEA0D-29AF-4F67-AB35-7C9D5393A5F7}" type="datetimeFigureOut">
              <a:rPr lang="en-US" smtClean="0"/>
              <a:t>10/29/2015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1C1D94-0149-4D6D-8309-57D7412F05D6}" type="slidenum">
              <a:rPr lang="en-US" smtClean="0"/>
              <a:t>‹#›</a:t>
            </a:fld>
            <a:endParaRPr lang="en-US"/>
          </a:p>
        </p:txBody>
      </p:sp>
    </p:spTree>
    <p:extLst>
      <p:ext uri="{BB962C8B-B14F-4D97-AF65-F5344CB8AC3E}">
        <p14:creationId xmlns:p14="http://schemas.microsoft.com/office/powerpoint/2010/main" val="1650623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i-FI" dirty="0" err="1" smtClean="0"/>
              <a:t>DetNet</a:t>
            </a:r>
            <a:r>
              <a:rPr lang="fi-FI" dirty="0" smtClean="0"/>
              <a:t> Data </a:t>
            </a:r>
            <a:r>
              <a:rPr lang="fi-FI" dirty="0" err="1" smtClean="0"/>
              <a:t>Plane</a:t>
            </a:r>
            <a:r>
              <a:rPr lang="fi-FI" dirty="0" smtClean="0"/>
              <a:t> </a:t>
            </a:r>
            <a:r>
              <a:rPr lang="fi-FI" dirty="0" err="1" smtClean="0"/>
              <a:t>using</a:t>
            </a:r>
            <a:r>
              <a:rPr lang="fi-FI" dirty="0" smtClean="0"/>
              <a:t> </a:t>
            </a:r>
            <a:r>
              <a:rPr lang="fi-FI" dirty="0" err="1" smtClean="0"/>
              <a:t>PseudoWires</a:t>
            </a:r>
            <a:endParaRPr lang="en-US" dirty="0"/>
          </a:p>
        </p:txBody>
      </p:sp>
      <p:sp>
        <p:nvSpPr>
          <p:cNvPr id="3" name="Subtitle 2"/>
          <p:cNvSpPr>
            <a:spLocks noGrp="1"/>
          </p:cNvSpPr>
          <p:nvPr>
            <p:ph type="subTitle" idx="1"/>
          </p:nvPr>
        </p:nvSpPr>
        <p:spPr/>
        <p:txBody>
          <a:bodyPr>
            <a:normAutofit fontScale="70000" lnSpcReduction="20000"/>
          </a:bodyPr>
          <a:lstStyle/>
          <a:p>
            <a:r>
              <a:rPr lang="fi-FI" dirty="0" smtClean="0"/>
              <a:t>Jouni Korhonen</a:t>
            </a:r>
          </a:p>
          <a:p>
            <a:r>
              <a:rPr lang="fi-FI" dirty="0" smtClean="0"/>
              <a:t>Shahram Davari</a:t>
            </a:r>
          </a:p>
          <a:p>
            <a:r>
              <a:rPr lang="fi-FI" dirty="0" err="1" smtClean="0"/>
              <a:t>Norm</a:t>
            </a:r>
            <a:r>
              <a:rPr lang="fi-FI" dirty="0" smtClean="0"/>
              <a:t> Finn</a:t>
            </a:r>
            <a:endParaRPr lang="fi-FI" dirty="0"/>
          </a:p>
          <a:p>
            <a:r>
              <a:rPr lang="fi-FI" dirty="0" smtClean="0"/>
              <a:t> IETF#94,</a:t>
            </a:r>
          </a:p>
          <a:p>
            <a:r>
              <a:rPr lang="fi-FI" dirty="0" err="1" smtClean="0"/>
              <a:t>Yokohama</a:t>
            </a:r>
            <a:endParaRPr lang="en-US" dirty="0"/>
          </a:p>
        </p:txBody>
      </p:sp>
    </p:spTree>
    <p:extLst>
      <p:ext uri="{BB962C8B-B14F-4D97-AF65-F5344CB8AC3E}">
        <p14:creationId xmlns:p14="http://schemas.microsoft.com/office/powerpoint/2010/main" val="19518614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#1 </a:t>
            </a:r>
            <a:r>
              <a:rPr lang="fi-FI" dirty="0" err="1" smtClean="0"/>
              <a:t>Listener/Receiver</a:t>
            </a:r>
            <a:r>
              <a:rPr lang="fi-FI" dirty="0" smtClean="0"/>
              <a:t> side</a:t>
            </a:r>
            <a:endParaRPr lang="en-US" dirty="0"/>
          </a:p>
        </p:txBody>
      </p:sp>
      <p:sp>
        <p:nvSpPr>
          <p:cNvPr id="17" name="Content Placeholder 16"/>
          <p:cNvSpPr>
            <a:spLocks noGrp="1"/>
          </p:cNvSpPr>
          <p:nvPr>
            <p:ph idx="1"/>
          </p:nvPr>
        </p:nvSpPr>
        <p:spPr/>
        <p:txBody>
          <a:bodyPr/>
          <a:lstStyle/>
          <a:p>
            <a:r>
              <a:rPr lang="en-US" dirty="0" smtClean="0"/>
              <a:t>PE implements 802.1CB natively: </a:t>
            </a:r>
          </a:p>
          <a:p>
            <a:pPr lvl="1"/>
            <a:r>
              <a:rPr lang="en-US" dirty="0" smtClean="0"/>
              <a:t>Handle in NSP.</a:t>
            </a:r>
          </a:p>
          <a:p>
            <a:pPr lvl="1"/>
            <a:r>
              <a:rPr lang="en-US" dirty="0" smtClean="0"/>
              <a:t>No impact to current PW architecture.</a:t>
            </a:r>
          </a:p>
          <a:p>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7391" y="4267200"/>
            <a:ext cx="4610100" cy="224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Arrow Connector 8"/>
          <p:cNvCxnSpPr>
            <a:stCxn id="15" idx="3"/>
          </p:cNvCxnSpPr>
          <p:nvPr/>
        </p:nvCxnSpPr>
        <p:spPr>
          <a:xfrm flipV="1">
            <a:off x="2916013" y="5105400"/>
            <a:ext cx="1351187" cy="5617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3117715" y="4922196"/>
            <a:ext cx="4610911" cy="68093"/>
          </a:xfrm>
          <a:custGeom>
            <a:avLst/>
            <a:gdLst>
              <a:gd name="connsiteX0" fmla="*/ 4610911 w 4610911"/>
              <a:gd name="connsiteY0" fmla="*/ 0 h 68093"/>
              <a:gd name="connsiteX1" fmla="*/ 0 w 4610911"/>
              <a:gd name="connsiteY1" fmla="*/ 68093 h 68093"/>
              <a:gd name="connsiteX2" fmla="*/ 0 w 4610911"/>
              <a:gd name="connsiteY2" fmla="*/ 68093 h 68093"/>
            </a:gdLst>
            <a:ahLst/>
            <a:cxnLst>
              <a:cxn ang="0">
                <a:pos x="connsiteX0" y="connsiteY0"/>
              </a:cxn>
              <a:cxn ang="0">
                <a:pos x="connsiteX1" y="connsiteY1"/>
              </a:cxn>
              <a:cxn ang="0">
                <a:pos x="connsiteX2" y="connsiteY2"/>
              </a:cxn>
            </a:cxnLst>
            <a:rect l="l" t="t" r="r" b="b"/>
            <a:pathLst>
              <a:path w="4610911" h="68093">
                <a:moveTo>
                  <a:pt x="4610911" y="0"/>
                </a:moveTo>
                <a:lnTo>
                  <a:pt x="0" y="68093"/>
                </a:lnTo>
                <a:lnTo>
                  <a:pt x="0" y="68093"/>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323945" y="4952562"/>
            <a:ext cx="3677055" cy="553293"/>
          </a:xfrm>
          <a:custGeom>
            <a:avLst/>
            <a:gdLst>
              <a:gd name="connsiteX0" fmla="*/ 3677055 w 3677055"/>
              <a:gd name="connsiteY0" fmla="*/ 543566 h 553293"/>
              <a:gd name="connsiteX1" fmla="*/ 1994170 w 3677055"/>
              <a:gd name="connsiteY1" fmla="*/ 553293 h 553293"/>
              <a:gd name="connsiteX2" fmla="*/ 466927 w 3677055"/>
              <a:gd name="connsiteY2" fmla="*/ 494927 h 553293"/>
              <a:gd name="connsiteX3" fmla="*/ 311285 w 3677055"/>
              <a:gd name="connsiteY3" fmla="*/ 57183 h 553293"/>
              <a:gd name="connsiteX4" fmla="*/ 0 w 3677055"/>
              <a:gd name="connsiteY4" fmla="*/ 18272 h 553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7055" h="553293">
                <a:moveTo>
                  <a:pt x="3677055" y="543566"/>
                </a:moveTo>
                <a:lnTo>
                  <a:pt x="1994170" y="553293"/>
                </a:lnTo>
                <a:cubicBezTo>
                  <a:pt x="1459149" y="545187"/>
                  <a:pt x="747408" y="577612"/>
                  <a:pt x="466927" y="494927"/>
                </a:cubicBezTo>
                <a:cubicBezTo>
                  <a:pt x="186446" y="412242"/>
                  <a:pt x="389106" y="136625"/>
                  <a:pt x="311285" y="57183"/>
                </a:cubicBezTo>
                <a:cubicBezTo>
                  <a:pt x="233464" y="-22259"/>
                  <a:pt x="116732" y="-1994"/>
                  <a:pt x="0" y="182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838200" y="5344000"/>
            <a:ext cx="2077813" cy="646331"/>
          </a:xfrm>
          <a:prstGeom prst="rect">
            <a:avLst/>
          </a:prstGeom>
          <a:noFill/>
        </p:spPr>
        <p:txBody>
          <a:bodyPr wrap="none" rtlCol="0">
            <a:spAutoFit/>
          </a:bodyPr>
          <a:lstStyle/>
          <a:p>
            <a:r>
              <a:rPr lang="fi-FI" dirty="0" smtClean="0"/>
              <a:t>802.1CB in NSP – no</a:t>
            </a:r>
          </a:p>
          <a:p>
            <a:r>
              <a:rPr lang="fi-FI" dirty="0" err="1" smtClean="0"/>
              <a:t>impact</a:t>
            </a:r>
            <a:r>
              <a:rPr lang="fi-FI" dirty="0" smtClean="0"/>
              <a:t> to PW</a:t>
            </a:r>
            <a:endParaRPr lang="en-US" dirty="0"/>
          </a:p>
        </p:txBody>
      </p:sp>
    </p:spTree>
    <p:extLst>
      <p:ext uri="{BB962C8B-B14F-4D97-AF65-F5344CB8AC3E}">
        <p14:creationId xmlns:p14="http://schemas.microsoft.com/office/powerpoint/2010/main" val="31909482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#2 </a:t>
            </a:r>
            <a:r>
              <a:rPr lang="fi-FI" dirty="0" err="1" smtClean="0"/>
              <a:t>Talker/Sender</a:t>
            </a:r>
            <a:r>
              <a:rPr lang="fi-FI" dirty="0" smtClean="0"/>
              <a:t> side</a:t>
            </a:r>
            <a:endParaRPr lang="en-US" dirty="0"/>
          </a:p>
        </p:txBody>
      </p:sp>
      <p:sp>
        <p:nvSpPr>
          <p:cNvPr id="16" name="Content Placeholder 15"/>
          <p:cNvSpPr>
            <a:spLocks noGrp="1"/>
          </p:cNvSpPr>
          <p:nvPr>
            <p:ph idx="1"/>
          </p:nvPr>
        </p:nvSpPr>
        <p:spPr>
          <a:xfrm>
            <a:off x="457200" y="1600201"/>
            <a:ext cx="8229600" cy="2590800"/>
          </a:xfrm>
        </p:spPr>
        <p:txBody>
          <a:bodyPr>
            <a:normAutofit fontScale="92500" lnSpcReduction="10000"/>
          </a:bodyPr>
          <a:lstStyle/>
          <a:p>
            <a:r>
              <a:rPr lang="en-US" dirty="0" smtClean="0"/>
              <a:t>PE supports seamless redundancy for non-802.1CB Ethernet traffic:</a:t>
            </a:r>
          </a:p>
          <a:p>
            <a:pPr lvl="1"/>
            <a:r>
              <a:rPr lang="en-US" dirty="0" smtClean="0"/>
              <a:t>”stream identification” in forwarder.</a:t>
            </a:r>
          </a:p>
          <a:p>
            <a:pPr lvl="1"/>
            <a:r>
              <a:rPr lang="en-US" dirty="0" smtClean="0"/>
              <a:t>”stream splitting” at LSP level -&gt; streams have the same PW label but different outer labels on the PSN tunnel.</a:t>
            </a:r>
          </a:p>
          <a:p>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5100" y="4572000"/>
            <a:ext cx="4610100" cy="224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52400" y="5562600"/>
            <a:ext cx="2700696" cy="1066800"/>
          </a:xfrm>
          <a:prstGeom prst="rect">
            <a:avLst/>
          </a:prstGeom>
          <a:noFill/>
        </p:spPr>
        <p:txBody>
          <a:bodyPr wrap="square" rtlCol="0">
            <a:normAutofit/>
          </a:bodyPr>
          <a:lstStyle/>
          <a:p>
            <a:r>
              <a:rPr lang="fi-FI" dirty="0" smtClean="0"/>
              <a:t>For non-802.1CB </a:t>
            </a:r>
            <a:r>
              <a:rPr lang="fi-FI" dirty="0" err="1" smtClean="0"/>
              <a:t>Ethernet</a:t>
            </a:r>
            <a:r>
              <a:rPr lang="fi-FI" dirty="0" smtClean="0"/>
              <a:t> </a:t>
            </a:r>
          </a:p>
          <a:p>
            <a:r>
              <a:rPr lang="fi-FI" dirty="0" err="1" smtClean="0"/>
              <a:t>Forwarder</a:t>
            </a:r>
            <a:r>
              <a:rPr lang="fi-FI" dirty="0" smtClean="0"/>
              <a:t> </a:t>
            </a:r>
            <a:r>
              <a:rPr lang="fi-FI" dirty="0" err="1" smtClean="0"/>
              <a:t>does</a:t>
            </a:r>
            <a:r>
              <a:rPr lang="fi-FI" dirty="0" smtClean="0"/>
              <a:t>:</a:t>
            </a:r>
          </a:p>
          <a:p>
            <a:pPr marL="285750" indent="-285750">
              <a:buFont typeface="Arial" charset="0"/>
              <a:buChar char="•"/>
            </a:pPr>
            <a:r>
              <a:rPr lang="fi-FI" dirty="0" err="1" smtClean="0"/>
              <a:t>Stream</a:t>
            </a:r>
            <a:r>
              <a:rPr lang="fi-FI" dirty="0" smtClean="0"/>
              <a:t> </a:t>
            </a:r>
            <a:r>
              <a:rPr lang="fi-FI" dirty="0" err="1" smtClean="0"/>
              <a:t>Identification</a:t>
            </a:r>
            <a:endParaRPr lang="fi-FI" dirty="0" smtClean="0"/>
          </a:p>
          <a:p>
            <a:pPr marL="285750" indent="-285750">
              <a:buFont typeface="Arial" charset="0"/>
              <a:buChar char="•"/>
            </a:pPr>
            <a:endParaRPr lang="en-US" dirty="0"/>
          </a:p>
        </p:txBody>
      </p:sp>
      <p:cxnSp>
        <p:nvCxnSpPr>
          <p:cNvPr id="9" name="Straight Arrow Connector 8"/>
          <p:cNvCxnSpPr>
            <a:stCxn id="7" idx="3"/>
          </p:cNvCxnSpPr>
          <p:nvPr/>
        </p:nvCxnSpPr>
        <p:spPr>
          <a:xfrm flipV="1">
            <a:off x="2853096" y="5894070"/>
            <a:ext cx="1185504" cy="2019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Freeform 22"/>
          <p:cNvSpPr/>
          <p:nvPr/>
        </p:nvSpPr>
        <p:spPr>
          <a:xfrm>
            <a:off x="1857983" y="4753316"/>
            <a:ext cx="6108970" cy="538686"/>
          </a:xfrm>
          <a:custGeom>
            <a:avLst/>
            <a:gdLst>
              <a:gd name="connsiteX0" fmla="*/ 0 w 6108970"/>
              <a:gd name="connsiteY0" fmla="*/ 489893 h 538686"/>
              <a:gd name="connsiteX1" fmla="*/ 4717915 w 6108970"/>
              <a:gd name="connsiteY1" fmla="*/ 499620 h 538686"/>
              <a:gd name="connsiteX2" fmla="*/ 4863830 w 6108970"/>
              <a:gd name="connsiteY2" fmla="*/ 61875 h 538686"/>
              <a:gd name="connsiteX3" fmla="*/ 6108970 w 6108970"/>
              <a:gd name="connsiteY3" fmla="*/ 13237 h 538686"/>
            </a:gdLst>
            <a:ahLst/>
            <a:cxnLst>
              <a:cxn ang="0">
                <a:pos x="connsiteX0" y="connsiteY0"/>
              </a:cxn>
              <a:cxn ang="0">
                <a:pos x="connsiteX1" y="connsiteY1"/>
              </a:cxn>
              <a:cxn ang="0">
                <a:pos x="connsiteX2" y="connsiteY2"/>
              </a:cxn>
              <a:cxn ang="0">
                <a:pos x="connsiteX3" y="connsiteY3"/>
              </a:cxn>
            </a:cxnLst>
            <a:rect l="l" t="t" r="r" b="b"/>
            <a:pathLst>
              <a:path w="6108970" h="538686">
                <a:moveTo>
                  <a:pt x="0" y="489893"/>
                </a:moveTo>
                <a:cubicBezTo>
                  <a:pt x="1953638" y="530424"/>
                  <a:pt x="3907277" y="570956"/>
                  <a:pt x="4717915" y="499620"/>
                </a:cubicBezTo>
                <a:cubicBezTo>
                  <a:pt x="5528553" y="428284"/>
                  <a:pt x="4631988" y="142939"/>
                  <a:pt x="4863830" y="61875"/>
                </a:cubicBezTo>
                <a:cubicBezTo>
                  <a:pt x="5095672" y="-19189"/>
                  <a:pt x="5602321" y="-2976"/>
                  <a:pt x="6108970" y="13237"/>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5992238" y="5282119"/>
            <a:ext cx="2033081" cy="219303"/>
          </a:xfrm>
          <a:custGeom>
            <a:avLst/>
            <a:gdLst>
              <a:gd name="connsiteX0" fmla="*/ 0 w 2033081"/>
              <a:gd name="connsiteY0" fmla="*/ 0 h 219303"/>
              <a:gd name="connsiteX1" fmla="*/ 680936 w 2033081"/>
              <a:gd name="connsiteY1" fmla="*/ 19455 h 219303"/>
              <a:gd name="connsiteX2" fmla="*/ 963039 w 2033081"/>
              <a:gd name="connsiteY2" fmla="*/ 194553 h 219303"/>
              <a:gd name="connsiteX3" fmla="*/ 2033081 w 2033081"/>
              <a:gd name="connsiteY3" fmla="*/ 214009 h 219303"/>
            </a:gdLst>
            <a:ahLst/>
            <a:cxnLst>
              <a:cxn ang="0">
                <a:pos x="connsiteX0" y="connsiteY0"/>
              </a:cxn>
              <a:cxn ang="0">
                <a:pos x="connsiteX1" y="connsiteY1"/>
              </a:cxn>
              <a:cxn ang="0">
                <a:pos x="connsiteX2" y="connsiteY2"/>
              </a:cxn>
              <a:cxn ang="0">
                <a:pos x="connsiteX3" y="connsiteY3"/>
              </a:cxn>
            </a:cxnLst>
            <a:rect l="l" t="t" r="r" b="b"/>
            <a:pathLst>
              <a:path w="2033081" h="219303">
                <a:moveTo>
                  <a:pt x="0" y="0"/>
                </a:moveTo>
                <a:lnTo>
                  <a:pt x="680936" y="19455"/>
                </a:lnTo>
                <a:cubicBezTo>
                  <a:pt x="841443" y="51881"/>
                  <a:pt x="737682" y="162127"/>
                  <a:pt x="963039" y="194553"/>
                </a:cubicBezTo>
                <a:cubicBezTo>
                  <a:pt x="1188396" y="226979"/>
                  <a:pt x="1610738" y="220494"/>
                  <a:pt x="2033081" y="214009"/>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7344383" y="3740449"/>
            <a:ext cx="1689195" cy="718066"/>
          </a:xfrm>
          <a:prstGeom prst="rect">
            <a:avLst/>
          </a:prstGeom>
          <a:noFill/>
        </p:spPr>
        <p:txBody>
          <a:bodyPr wrap="square" rtlCol="0">
            <a:normAutofit fontScale="92500" lnSpcReduction="20000"/>
          </a:bodyPr>
          <a:lstStyle/>
          <a:p>
            <a:r>
              <a:rPr lang="fi-FI" dirty="0" err="1" smtClean="0"/>
              <a:t>Stream</a:t>
            </a:r>
            <a:r>
              <a:rPr lang="fi-FI" dirty="0" smtClean="0"/>
              <a:t> </a:t>
            </a:r>
            <a:r>
              <a:rPr lang="fi-FI" dirty="0" err="1" smtClean="0"/>
              <a:t>split</a:t>
            </a:r>
            <a:endParaRPr lang="fi-FI" dirty="0" smtClean="0"/>
          </a:p>
          <a:p>
            <a:pPr marL="285750" indent="-285750">
              <a:buFont typeface="Arial" panose="020B0604020202020204" pitchFamily="34" charset="0"/>
              <a:buChar char="•"/>
            </a:pPr>
            <a:r>
              <a:rPr lang="fi-FI" dirty="0" err="1" smtClean="0"/>
              <a:t>Two</a:t>
            </a:r>
            <a:r>
              <a:rPr lang="fi-FI" dirty="0" smtClean="0"/>
              <a:t> </a:t>
            </a:r>
            <a:r>
              <a:rPr lang="fi-FI" dirty="0" err="1" smtClean="0"/>
              <a:t>LSPs</a:t>
            </a:r>
            <a:endParaRPr lang="fi-FI" dirty="0" smtClean="0"/>
          </a:p>
          <a:p>
            <a:pPr marL="285750" indent="-285750">
              <a:buFont typeface="Arial" panose="020B0604020202020204" pitchFamily="34" charset="0"/>
              <a:buChar char="•"/>
            </a:pPr>
            <a:r>
              <a:rPr lang="fi-FI" dirty="0" smtClean="0"/>
              <a:t>One PW</a:t>
            </a:r>
          </a:p>
        </p:txBody>
      </p:sp>
      <p:cxnSp>
        <p:nvCxnSpPr>
          <p:cNvPr id="28" name="Straight Arrow Connector 27"/>
          <p:cNvCxnSpPr>
            <a:stCxn id="26" idx="2"/>
          </p:cNvCxnSpPr>
          <p:nvPr/>
        </p:nvCxnSpPr>
        <p:spPr>
          <a:xfrm flipH="1">
            <a:off x="7620002" y="4458515"/>
            <a:ext cx="568979" cy="2948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6" idx="2"/>
          </p:cNvCxnSpPr>
          <p:nvPr/>
        </p:nvCxnSpPr>
        <p:spPr>
          <a:xfrm flipH="1">
            <a:off x="7725383" y="4458515"/>
            <a:ext cx="463598" cy="9733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03619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4572000"/>
            <a:ext cx="4610100" cy="224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fi-FI" dirty="0"/>
              <a:t>#</a:t>
            </a:r>
            <a:r>
              <a:rPr lang="fi-FI" dirty="0" smtClean="0"/>
              <a:t>2 </a:t>
            </a:r>
            <a:r>
              <a:rPr lang="fi-FI" dirty="0" err="1" smtClean="0"/>
              <a:t>Listener/Receiver</a:t>
            </a:r>
            <a:r>
              <a:rPr lang="fi-FI" dirty="0" smtClean="0"/>
              <a:t> side</a:t>
            </a:r>
            <a:endParaRPr lang="en-US" dirty="0"/>
          </a:p>
        </p:txBody>
      </p:sp>
      <p:sp>
        <p:nvSpPr>
          <p:cNvPr id="17" name="Content Placeholder 16"/>
          <p:cNvSpPr>
            <a:spLocks noGrp="1"/>
          </p:cNvSpPr>
          <p:nvPr>
            <p:ph idx="1"/>
          </p:nvPr>
        </p:nvSpPr>
        <p:spPr>
          <a:xfrm>
            <a:off x="457200" y="1600201"/>
            <a:ext cx="8229600" cy="3281064"/>
          </a:xfrm>
        </p:spPr>
        <p:txBody>
          <a:bodyPr/>
          <a:lstStyle/>
          <a:p>
            <a:r>
              <a:rPr lang="en-US" dirty="0" smtClean="0"/>
              <a:t>PE supports seamless redundancy for non-802.1CB Ethernet traffic:</a:t>
            </a:r>
          </a:p>
          <a:p>
            <a:pPr lvl="1"/>
            <a:r>
              <a:rPr lang="fi-FI" dirty="0" smtClean="0"/>
              <a:t>PW </a:t>
            </a:r>
            <a:r>
              <a:rPr lang="fi-FI" dirty="0" err="1" smtClean="0"/>
              <a:t>Instance</a:t>
            </a:r>
            <a:r>
              <a:rPr lang="fi-FI" dirty="0" smtClean="0"/>
              <a:t> </a:t>
            </a:r>
            <a:r>
              <a:rPr lang="fi-FI" dirty="0" err="1" smtClean="0"/>
              <a:t>receives</a:t>
            </a:r>
            <a:r>
              <a:rPr lang="fi-FI" dirty="0" smtClean="0"/>
              <a:t> </a:t>
            </a:r>
            <a:r>
              <a:rPr lang="fi-FI" dirty="0" err="1" smtClean="0"/>
              <a:t>packets</a:t>
            </a:r>
            <a:r>
              <a:rPr lang="fi-FI" dirty="0" smtClean="0"/>
              <a:t> </a:t>
            </a:r>
            <a:r>
              <a:rPr lang="fi-FI" dirty="0" err="1" smtClean="0"/>
              <a:t>from</a:t>
            </a:r>
            <a:r>
              <a:rPr lang="fi-FI" dirty="0" smtClean="0"/>
              <a:t> </a:t>
            </a:r>
            <a:r>
              <a:rPr lang="fi-FI" dirty="0" err="1" smtClean="0"/>
              <a:t>multiple</a:t>
            </a:r>
            <a:r>
              <a:rPr lang="fi-FI" dirty="0" smtClean="0"/>
              <a:t> </a:t>
            </a:r>
            <a:r>
              <a:rPr lang="fi-FI" dirty="0" err="1" smtClean="0"/>
              <a:t>LSPs</a:t>
            </a:r>
            <a:r>
              <a:rPr lang="fi-FI" dirty="0" smtClean="0"/>
              <a:t> </a:t>
            </a:r>
            <a:r>
              <a:rPr lang="fi-FI" dirty="0" err="1" smtClean="0"/>
              <a:t>that</a:t>
            </a:r>
            <a:r>
              <a:rPr lang="fi-FI" dirty="0" smtClean="0"/>
              <a:t> </a:t>
            </a:r>
            <a:r>
              <a:rPr lang="fi-FI" dirty="0" err="1" smtClean="0"/>
              <a:t>have</a:t>
            </a:r>
            <a:r>
              <a:rPr lang="fi-FI" dirty="0" smtClean="0"/>
              <a:t> the </a:t>
            </a:r>
            <a:r>
              <a:rPr lang="fi-FI" dirty="0" err="1" smtClean="0"/>
              <a:t>same</a:t>
            </a:r>
            <a:r>
              <a:rPr lang="fi-FI" dirty="0" smtClean="0"/>
              <a:t> PW </a:t>
            </a:r>
            <a:r>
              <a:rPr lang="fi-FI" dirty="0" err="1" smtClean="0"/>
              <a:t>label</a:t>
            </a:r>
            <a:r>
              <a:rPr lang="fi-FI" dirty="0" smtClean="0"/>
              <a:t>.</a:t>
            </a:r>
            <a:endParaRPr lang="en-US" dirty="0" smtClean="0"/>
          </a:p>
          <a:p>
            <a:pPr lvl="1"/>
            <a:r>
              <a:rPr lang="en-US" dirty="0" smtClean="0"/>
              <a:t>”stream merge” and ”stream recovery” as a new functionality.</a:t>
            </a:r>
          </a:p>
          <a:p>
            <a:endParaRPr lang="en-US" dirty="0"/>
          </a:p>
        </p:txBody>
      </p:sp>
      <p:cxnSp>
        <p:nvCxnSpPr>
          <p:cNvPr id="9" name="Straight Arrow Connector 8"/>
          <p:cNvCxnSpPr>
            <a:stCxn id="15" idx="3"/>
          </p:cNvCxnSpPr>
          <p:nvPr/>
        </p:nvCxnSpPr>
        <p:spPr>
          <a:xfrm flipV="1">
            <a:off x="2971800" y="5420737"/>
            <a:ext cx="3048000" cy="5489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77536" y="5507989"/>
            <a:ext cx="2694264" cy="923330"/>
          </a:xfrm>
          <a:prstGeom prst="rect">
            <a:avLst/>
          </a:prstGeom>
          <a:noFill/>
        </p:spPr>
        <p:txBody>
          <a:bodyPr wrap="none" rtlCol="0">
            <a:spAutoFit/>
          </a:bodyPr>
          <a:lstStyle/>
          <a:p>
            <a:r>
              <a:rPr lang="fi-FI" dirty="0" smtClean="0"/>
              <a:t>non-802.1CB </a:t>
            </a:r>
            <a:r>
              <a:rPr lang="fi-FI" dirty="0" err="1" smtClean="0"/>
              <a:t>Ethernet</a:t>
            </a:r>
            <a:r>
              <a:rPr lang="fi-FI" dirty="0" smtClean="0"/>
              <a:t> – </a:t>
            </a:r>
          </a:p>
          <a:p>
            <a:r>
              <a:rPr lang="fi-FI" dirty="0" smtClean="0"/>
              <a:t>new ”</a:t>
            </a:r>
            <a:r>
              <a:rPr lang="fi-FI" dirty="0" err="1" smtClean="0"/>
              <a:t>merge</a:t>
            </a:r>
            <a:r>
              <a:rPr lang="fi-FI" dirty="0" smtClean="0"/>
              <a:t> and </a:t>
            </a:r>
            <a:r>
              <a:rPr lang="fi-FI" dirty="0" err="1" smtClean="0"/>
              <a:t>recovery</a:t>
            </a:r>
            <a:r>
              <a:rPr lang="fi-FI" dirty="0" smtClean="0"/>
              <a:t>”</a:t>
            </a:r>
          </a:p>
          <a:p>
            <a:r>
              <a:rPr lang="fi-FI" dirty="0" err="1" smtClean="0"/>
              <a:t>function</a:t>
            </a:r>
            <a:r>
              <a:rPr lang="fi-FI" dirty="0" smtClean="0"/>
              <a:t> </a:t>
            </a:r>
            <a:r>
              <a:rPr lang="fi-FI" dirty="0" err="1" smtClean="0"/>
              <a:t>needed</a:t>
            </a:r>
            <a:r>
              <a:rPr lang="fi-FI" dirty="0" smtClean="0"/>
              <a:t>.</a:t>
            </a:r>
            <a:endParaRPr lang="en-US" dirty="0"/>
          </a:p>
        </p:txBody>
      </p:sp>
      <p:sp>
        <p:nvSpPr>
          <p:cNvPr id="11" name="Content Placeholder 3"/>
          <p:cNvSpPr txBox="1">
            <a:spLocks/>
          </p:cNvSpPr>
          <p:nvPr/>
        </p:nvSpPr>
        <p:spPr>
          <a:xfrm>
            <a:off x="457200" y="1600200"/>
            <a:ext cx="8229600" cy="281939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71500" indent="-514350">
              <a:buFont typeface="+mj-lt"/>
              <a:buAutoNum type="arabicPeriod"/>
            </a:pPr>
            <a:endParaRPr lang="fi-FI" dirty="0" smtClean="0"/>
          </a:p>
        </p:txBody>
      </p:sp>
      <p:sp>
        <p:nvSpPr>
          <p:cNvPr id="4" name="TextBox 3"/>
          <p:cNvSpPr txBox="1"/>
          <p:nvPr/>
        </p:nvSpPr>
        <p:spPr>
          <a:xfrm rot="16200000">
            <a:off x="5916537" y="5007398"/>
            <a:ext cx="801139" cy="461665"/>
          </a:xfrm>
          <a:prstGeom prst="rect">
            <a:avLst/>
          </a:prstGeom>
          <a:solidFill>
            <a:schemeClr val="accent5">
              <a:lumMod val="20000"/>
              <a:lumOff val="80000"/>
            </a:schemeClr>
          </a:solidFill>
          <a:ln>
            <a:solidFill>
              <a:schemeClr val="tx1"/>
            </a:solidFill>
          </a:ln>
        </p:spPr>
        <p:txBody>
          <a:bodyPr wrap="square" rtlCol="0">
            <a:spAutoFit/>
          </a:bodyPr>
          <a:lstStyle/>
          <a:p>
            <a:pPr algn="ctr"/>
            <a:r>
              <a:rPr lang="fi-FI" sz="1200" dirty="0" err="1" smtClean="0"/>
              <a:t>Merge</a:t>
            </a:r>
            <a:r>
              <a:rPr lang="fi-FI" sz="1200" dirty="0" smtClean="0"/>
              <a:t> +</a:t>
            </a:r>
          </a:p>
          <a:p>
            <a:pPr algn="ctr"/>
            <a:r>
              <a:rPr lang="fi-FI" sz="1200" dirty="0" err="1" smtClean="0"/>
              <a:t>Recovery</a:t>
            </a:r>
            <a:endParaRPr lang="en-US" sz="1200" dirty="0"/>
          </a:p>
        </p:txBody>
      </p:sp>
      <p:sp>
        <p:nvSpPr>
          <p:cNvPr id="21" name="Freeform 20"/>
          <p:cNvSpPr/>
          <p:nvPr/>
        </p:nvSpPr>
        <p:spPr>
          <a:xfrm>
            <a:off x="2912165" y="4881353"/>
            <a:ext cx="4750905" cy="411447"/>
          </a:xfrm>
          <a:custGeom>
            <a:avLst/>
            <a:gdLst>
              <a:gd name="connsiteX0" fmla="*/ 4750905 w 4750905"/>
              <a:gd name="connsiteY0" fmla="*/ 78273 h 411447"/>
              <a:gd name="connsiteX1" fmla="*/ 3220278 w 4750905"/>
              <a:gd name="connsiteY1" fmla="*/ 18638 h 411447"/>
              <a:gd name="connsiteX2" fmla="*/ 3190461 w 4750905"/>
              <a:gd name="connsiteY2" fmla="*/ 366508 h 411447"/>
              <a:gd name="connsiteX3" fmla="*/ 0 w 4750905"/>
              <a:gd name="connsiteY3" fmla="*/ 396325 h 411447"/>
            </a:gdLst>
            <a:ahLst/>
            <a:cxnLst>
              <a:cxn ang="0">
                <a:pos x="connsiteX0" y="connsiteY0"/>
              </a:cxn>
              <a:cxn ang="0">
                <a:pos x="connsiteX1" y="connsiteY1"/>
              </a:cxn>
              <a:cxn ang="0">
                <a:pos x="connsiteX2" y="connsiteY2"/>
              </a:cxn>
              <a:cxn ang="0">
                <a:pos x="connsiteX3" y="connsiteY3"/>
              </a:cxn>
            </a:cxnLst>
            <a:rect l="l" t="t" r="r" b="b"/>
            <a:pathLst>
              <a:path w="4750905" h="411447">
                <a:moveTo>
                  <a:pt x="4750905" y="78273"/>
                </a:moveTo>
                <a:cubicBezTo>
                  <a:pt x="4115628" y="24436"/>
                  <a:pt x="3480352" y="-29401"/>
                  <a:pt x="3220278" y="18638"/>
                </a:cubicBezTo>
                <a:cubicBezTo>
                  <a:pt x="2960204" y="66677"/>
                  <a:pt x="3727174" y="303560"/>
                  <a:pt x="3190461" y="366508"/>
                </a:cubicBezTo>
                <a:cubicBezTo>
                  <a:pt x="2653748" y="429456"/>
                  <a:pt x="1326874" y="412890"/>
                  <a:pt x="0" y="396325"/>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6080234" y="5257800"/>
            <a:ext cx="1612653" cy="325875"/>
          </a:xfrm>
          <a:custGeom>
            <a:avLst/>
            <a:gdLst>
              <a:gd name="connsiteX0" fmla="*/ 1612653 w 1612653"/>
              <a:gd name="connsiteY0" fmla="*/ 228600 h 325875"/>
              <a:gd name="connsiteX1" fmla="*/ 1553018 w 1612653"/>
              <a:gd name="connsiteY1" fmla="*/ 228600 h 325875"/>
              <a:gd name="connsiteX2" fmla="*/ 191357 w 1612653"/>
              <a:gd name="connsiteY2" fmla="*/ 318052 h 325875"/>
              <a:gd name="connsiteX3" fmla="*/ 42270 w 1612653"/>
              <a:gd name="connsiteY3" fmla="*/ 0 h 325875"/>
            </a:gdLst>
            <a:ahLst/>
            <a:cxnLst>
              <a:cxn ang="0">
                <a:pos x="connsiteX0" y="connsiteY0"/>
              </a:cxn>
              <a:cxn ang="0">
                <a:pos x="connsiteX1" y="connsiteY1"/>
              </a:cxn>
              <a:cxn ang="0">
                <a:pos x="connsiteX2" y="connsiteY2"/>
              </a:cxn>
              <a:cxn ang="0">
                <a:pos x="connsiteX3" y="connsiteY3"/>
              </a:cxn>
            </a:cxnLst>
            <a:rect l="l" t="t" r="r" b="b"/>
            <a:pathLst>
              <a:path w="1612653" h="325875">
                <a:moveTo>
                  <a:pt x="1612653" y="228600"/>
                </a:moveTo>
                <a:lnTo>
                  <a:pt x="1553018" y="228600"/>
                </a:lnTo>
                <a:cubicBezTo>
                  <a:pt x="1316135" y="243509"/>
                  <a:pt x="443148" y="356152"/>
                  <a:pt x="191357" y="318052"/>
                </a:cubicBezTo>
                <a:cubicBezTo>
                  <a:pt x="-60434" y="279952"/>
                  <a:pt x="-9082" y="139976"/>
                  <a:pt x="4227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3019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5100" y="4572000"/>
            <a:ext cx="4610100" cy="224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fi-FI" dirty="0" smtClean="0"/>
              <a:t>#3 </a:t>
            </a:r>
            <a:r>
              <a:rPr lang="fi-FI" dirty="0" err="1" smtClean="0"/>
              <a:t>Talker/Sender</a:t>
            </a:r>
            <a:r>
              <a:rPr lang="fi-FI" dirty="0" smtClean="0"/>
              <a:t> side</a:t>
            </a:r>
            <a:endParaRPr lang="en-US" dirty="0"/>
          </a:p>
        </p:txBody>
      </p:sp>
      <p:sp>
        <p:nvSpPr>
          <p:cNvPr id="17" name="Content Placeholder 16"/>
          <p:cNvSpPr>
            <a:spLocks noGrp="1"/>
          </p:cNvSpPr>
          <p:nvPr>
            <p:ph idx="1"/>
          </p:nvPr>
        </p:nvSpPr>
        <p:spPr>
          <a:xfrm>
            <a:off x="457200" y="1600200"/>
            <a:ext cx="8229600" cy="2858315"/>
          </a:xfrm>
        </p:spPr>
        <p:txBody>
          <a:bodyPr>
            <a:normAutofit lnSpcReduction="10000"/>
          </a:bodyPr>
          <a:lstStyle/>
          <a:p>
            <a:r>
              <a:rPr lang="en-US" dirty="0" smtClean="0"/>
              <a:t>PE supports seamless redundancy for IP traffic:</a:t>
            </a:r>
          </a:p>
          <a:p>
            <a:pPr lvl="1"/>
            <a:r>
              <a:rPr lang="en-US" dirty="0" smtClean="0"/>
              <a:t>”stream splitting” at LSP level -&gt; streams have the same PW label but different outer labels on the PSN tunnel.</a:t>
            </a:r>
          </a:p>
          <a:p>
            <a:pPr lvl="1"/>
            <a:r>
              <a:rPr lang="en-US" dirty="0" smtClean="0"/>
              <a:t>”stream identification” in forwarder.</a:t>
            </a:r>
          </a:p>
          <a:p>
            <a:endParaRPr lang="en-US" dirty="0"/>
          </a:p>
        </p:txBody>
      </p:sp>
      <p:sp>
        <p:nvSpPr>
          <p:cNvPr id="7" name="TextBox 6"/>
          <p:cNvSpPr txBox="1"/>
          <p:nvPr/>
        </p:nvSpPr>
        <p:spPr>
          <a:xfrm>
            <a:off x="37534" y="5643358"/>
            <a:ext cx="2700696" cy="1066800"/>
          </a:xfrm>
          <a:prstGeom prst="rect">
            <a:avLst/>
          </a:prstGeom>
          <a:noFill/>
        </p:spPr>
        <p:txBody>
          <a:bodyPr wrap="square" rtlCol="0">
            <a:normAutofit/>
          </a:bodyPr>
          <a:lstStyle/>
          <a:p>
            <a:r>
              <a:rPr lang="fi-FI" dirty="0" smtClean="0"/>
              <a:t>For IP </a:t>
            </a:r>
            <a:r>
              <a:rPr lang="fi-FI" dirty="0" err="1" smtClean="0"/>
              <a:t>Forwarder</a:t>
            </a:r>
            <a:r>
              <a:rPr lang="fi-FI" dirty="0" smtClean="0"/>
              <a:t> </a:t>
            </a:r>
            <a:r>
              <a:rPr lang="fi-FI" dirty="0" err="1" smtClean="0"/>
              <a:t>does</a:t>
            </a:r>
            <a:r>
              <a:rPr lang="fi-FI" dirty="0" smtClean="0"/>
              <a:t>:</a:t>
            </a:r>
          </a:p>
          <a:p>
            <a:pPr marL="285750" indent="-285750">
              <a:buFont typeface="Arial" charset="0"/>
              <a:buChar char="•"/>
            </a:pPr>
            <a:r>
              <a:rPr lang="fi-FI" dirty="0" err="1" smtClean="0"/>
              <a:t>Stream</a:t>
            </a:r>
            <a:r>
              <a:rPr lang="fi-FI" dirty="0" smtClean="0"/>
              <a:t> </a:t>
            </a:r>
            <a:r>
              <a:rPr lang="fi-FI" dirty="0" err="1" smtClean="0"/>
              <a:t>Identification</a:t>
            </a:r>
            <a:r>
              <a:rPr lang="fi-FI" dirty="0" smtClean="0"/>
              <a:t> </a:t>
            </a:r>
            <a:r>
              <a:rPr lang="fi-FI" dirty="0" err="1" smtClean="0"/>
              <a:t>e.g</a:t>
            </a:r>
            <a:r>
              <a:rPr lang="fi-FI" dirty="0" smtClean="0"/>
              <a:t>., </a:t>
            </a:r>
            <a:r>
              <a:rPr lang="fi-FI" dirty="0" err="1" smtClean="0"/>
              <a:t>using</a:t>
            </a:r>
            <a:r>
              <a:rPr lang="fi-FI" dirty="0" smtClean="0"/>
              <a:t> 5-tuple</a:t>
            </a:r>
          </a:p>
        </p:txBody>
      </p:sp>
      <p:cxnSp>
        <p:nvCxnSpPr>
          <p:cNvPr id="11" name="Straight Arrow Connector 10"/>
          <p:cNvCxnSpPr/>
          <p:nvPr/>
        </p:nvCxnSpPr>
        <p:spPr>
          <a:xfrm flipV="1">
            <a:off x="2738230" y="5894070"/>
            <a:ext cx="1300370" cy="2826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1857983" y="4753316"/>
            <a:ext cx="6108970" cy="538686"/>
          </a:xfrm>
          <a:custGeom>
            <a:avLst/>
            <a:gdLst>
              <a:gd name="connsiteX0" fmla="*/ 0 w 6108970"/>
              <a:gd name="connsiteY0" fmla="*/ 489893 h 538686"/>
              <a:gd name="connsiteX1" fmla="*/ 4717915 w 6108970"/>
              <a:gd name="connsiteY1" fmla="*/ 499620 h 538686"/>
              <a:gd name="connsiteX2" fmla="*/ 4863830 w 6108970"/>
              <a:gd name="connsiteY2" fmla="*/ 61875 h 538686"/>
              <a:gd name="connsiteX3" fmla="*/ 6108970 w 6108970"/>
              <a:gd name="connsiteY3" fmla="*/ 13237 h 538686"/>
            </a:gdLst>
            <a:ahLst/>
            <a:cxnLst>
              <a:cxn ang="0">
                <a:pos x="connsiteX0" y="connsiteY0"/>
              </a:cxn>
              <a:cxn ang="0">
                <a:pos x="connsiteX1" y="connsiteY1"/>
              </a:cxn>
              <a:cxn ang="0">
                <a:pos x="connsiteX2" y="connsiteY2"/>
              </a:cxn>
              <a:cxn ang="0">
                <a:pos x="connsiteX3" y="connsiteY3"/>
              </a:cxn>
            </a:cxnLst>
            <a:rect l="l" t="t" r="r" b="b"/>
            <a:pathLst>
              <a:path w="6108970" h="538686">
                <a:moveTo>
                  <a:pt x="0" y="489893"/>
                </a:moveTo>
                <a:cubicBezTo>
                  <a:pt x="1953638" y="530424"/>
                  <a:pt x="3907277" y="570956"/>
                  <a:pt x="4717915" y="499620"/>
                </a:cubicBezTo>
                <a:cubicBezTo>
                  <a:pt x="5528553" y="428284"/>
                  <a:pt x="4631988" y="142939"/>
                  <a:pt x="4863830" y="61875"/>
                </a:cubicBezTo>
                <a:cubicBezTo>
                  <a:pt x="5095672" y="-19189"/>
                  <a:pt x="5602321" y="-2976"/>
                  <a:pt x="6108970" y="13237"/>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992238" y="5282119"/>
            <a:ext cx="2033081" cy="219303"/>
          </a:xfrm>
          <a:custGeom>
            <a:avLst/>
            <a:gdLst>
              <a:gd name="connsiteX0" fmla="*/ 0 w 2033081"/>
              <a:gd name="connsiteY0" fmla="*/ 0 h 219303"/>
              <a:gd name="connsiteX1" fmla="*/ 680936 w 2033081"/>
              <a:gd name="connsiteY1" fmla="*/ 19455 h 219303"/>
              <a:gd name="connsiteX2" fmla="*/ 963039 w 2033081"/>
              <a:gd name="connsiteY2" fmla="*/ 194553 h 219303"/>
              <a:gd name="connsiteX3" fmla="*/ 2033081 w 2033081"/>
              <a:gd name="connsiteY3" fmla="*/ 214009 h 219303"/>
            </a:gdLst>
            <a:ahLst/>
            <a:cxnLst>
              <a:cxn ang="0">
                <a:pos x="connsiteX0" y="connsiteY0"/>
              </a:cxn>
              <a:cxn ang="0">
                <a:pos x="connsiteX1" y="connsiteY1"/>
              </a:cxn>
              <a:cxn ang="0">
                <a:pos x="connsiteX2" y="connsiteY2"/>
              </a:cxn>
              <a:cxn ang="0">
                <a:pos x="connsiteX3" y="connsiteY3"/>
              </a:cxn>
            </a:cxnLst>
            <a:rect l="l" t="t" r="r" b="b"/>
            <a:pathLst>
              <a:path w="2033081" h="219303">
                <a:moveTo>
                  <a:pt x="0" y="0"/>
                </a:moveTo>
                <a:lnTo>
                  <a:pt x="680936" y="19455"/>
                </a:lnTo>
                <a:cubicBezTo>
                  <a:pt x="841443" y="51881"/>
                  <a:pt x="737682" y="162127"/>
                  <a:pt x="963039" y="194553"/>
                </a:cubicBezTo>
                <a:cubicBezTo>
                  <a:pt x="1188396" y="226979"/>
                  <a:pt x="1610738" y="220494"/>
                  <a:pt x="2033081" y="214009"/>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flipH="1">
            <a:off x="7620002" y="4458515"/>
            <a:ext cx="568979" cy="2948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7725383" y="4458515"/>
            <a:ext cx="463598" cy="9733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344383" y="3740449"/>
            <a:ext cx="1689195" cy="718066"/>
          </a:xfrm>
          <a:prstGeom prst="rect">
            <a:avLst/>
          </a:prstGeom>
          <a:noFill/>
        </p:spPr>
        <p:txBody>
          <a:bodyPr wrap="square" rtlCol="0">
            <a:normAutofit fontScale="92500" lnSpcReduction="20000"/>
          </a:bodyPr>
          <a:lstStyle/>
          <a:p>
            <a:r>
              <a:rPr lang="fi-FI" dirty="0" err="1" smtClean="0"/>
              <a:t>Stream</a:t>
            </a:r>
            <a:r>
              <a:rPr lang="fi-FI" dirty="0" smtClean="0"/>
              <a:t> </a:t>
            </a:r>
            <a:r>
              <a:rPr lang="fi-FI" dirty="0" err="1" smtClean="0"/>
              <a:t>split</a:t>
            </a:r>
            <a:endParaRPr lang="fi-FI" dirty="0" smtClean="0"/>
          </a:p>
          <a:p>
            <a:pPr marL="285750" indent="-285750">
              <a:buFont typeface="Arial" panose="020B0604020202020204" pitchFamily="34" charset="0"/>
              <a:buChar char="•"/>
            </a:pPr>
            <a:r>
              <a:rPr lang="fi-FI" dirty="0" err="1" smtClean="0"/>
              <a:t>Two</a:t>
            </a:r>
            <a:r>
              <a:rPr lang="fi-FI" dirty="0" smtClean="0"/>
              <a:t> </a:t>
            </a:r>
            <a:r>
              <a:rPr lang="fi-FI" dirty="0" err="1" smtClean="0"/>
              <a:t>LSPs</a:t>
            </a:r>
            <a:endParaRPr lang="fi-FI" dirty="0" smtClean="0"/>
          </a:p>
          <a:p>
            <a:pPr marL="285750" indent="-285750">
              <a:buFont typeface="Arial" panose="020B0604020202020204" pitchFamily="34" charset="0"/>
              <a:buChar char="•"/>
            </a:pPr>
            <a:r>
              <a:rPr lang="fi-FI" dirty="0" smtClean="0"/>
              <a:t>One PW</a:t>
            </a:r>
          </a:p>
        </p:txBody>
      </p:sp>
    </p:spTree>
    <p:extLst>
      <p:ext uri="{BB962C8B-B14F-4D97-AF65-F5344CB8AC3E}">
        <p14:creationId xmlns:p14="http://schemas.microsoft.com/office/powerpoint/2010/main" val="32116477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#3 </a:t>
            </a:r>
            <a:r>
              <a:rPr lang="fi-FI" dirty="0" err="1" smtClean="0"/>
              <a:t>Listener/Receiver</a:t>
            </a:r>
            <a:r>
              <a:rPr lang="fi-FI" dirty="0" smtClean="0"/>
              <a:t> side</a:t>
            </a:r>
            <a:endParaRPr lang="en-US" dirty="0"/>
          </a:p>
        </p:txBody>
      </p:sp>
      <p:sp>
        <p:nvSpPr>
          <p:cNvPr id="5" name="Content Placeholder 4"/>
          <p:cNvSpPr>
            <a:spLocks noGrp="1"/>
          </p:cNvSpPr>
          <p:nvPr>
            <p:ph idx="1"/>
          </p:nvPr>
        </p:nvSpPr>
        <p:spPr/>
        <p:txBody>
          <a:bodyPr/>
          <a:lstStyle/>
          <a:p>
            <a:r>
              <a:rPr lang="en-US" dirty="0" smtClean="0"/>
              <a:t>PE supports seamless redundancy for any IP traffic:</a:t>
            </a:r>
          </a:p>
          <a:p>
            <a:pPr lvl="1"/>
            <a:r>
              <a:rPr lang="fi-FI" dirty="0" smtClean="0"/>
              <a:t>PW </a:t>
            </a:r>
            <a:r>
              <a:rPr lang="fi-FI" dirty="0" err="1" smtClean="0"/>
              <a:t>Instance</a:t>
            </a:r>
            <a:r>
              <a:rPr lang="fi-FI" dirty="0" smtClean="0"/>
              <a:t> </a:t>
            </a:r>
            <a:r>
              <a:rPr lang="fi-FI" dirty="0" err="1" smtClean="0"/>
              <a:t>receives</a:t>
            </a:r>
            <a:r>
              <a:rPr lang="fi-FI" dirty="0" smtClean="0"/>
              <a:t> </a:t>
            </a:r>
            <a:r>
              <a:rPr lang="fi-FI" dirty="0" err="1" smtClean="0"/>
              <a:t>packets</a:t>
            </a:r>
            <a:r>
              <a:rPr lang="fi-FI" dirty="0" smtClean="0"/>
              <a:t> </a:t>
            </a:r>
            <a:r>
              <a:rPr lang="fi-FI" dirty="0" err="1" smtClean="0"/>
              <a:t>from</a:t>
            </a:r>
            <a:r>
              <a:rPr lang="fi-FI" dirty="0" smtClean="0"/>
              <a:t> </a:t>
            </a:r>
            <a:r>
              <a:rPr lang="fi-FI" dirty="0" err="1" smtClean="0"/>
              <a:t>multiple</a:t>
            </a:r>
            <a:r>
              <a:rPr lang="fi-FI" dirty="0" smtClean="0"/>
              <a:t> </a:t>
            </a:r>
            <a:r>
              <a:rPr lang="fi-FI" dirty="0" err="1" smtClean="0"/>
              <a:t>LSPs</a:t>
            </a:r>
            <a:r>
              <a:rPr lang="fi-FI" dirty="0" smtClean="0"/>
              <a:t> </a:t>
            </a:r>
            <a:r>
              <a:rPr lang="fi-FI" dirty="0" err="1" smtClean="0"/>
              <a:t>that</a:t>
            </a:r>
            <a:r>
              <a:rPr lang="fi-FI" dirty="0" smtClean="0"/>
              <a:t> </a:t>
            </a:r>
            <a:r>
              <a:rPr lang="fi-FI" dirty="0" err="1" smtClean="0"/>
              <a:t>have</a:t>
            </a:r>
            <a:r>
              <a:rPr lang="fi-FI" dirty="0" smtClean="0"/>
              <a:t> the </a:t>
            </a:r>
            <a:r>
              <a:rPr lang="fi-FI" dirty="0" err="1" smtClean="0"/>
              <a:t>same</a:t>
            </a:r>
            <a:r>
              <a:rPr lang="fi-FI" dirty="0" smtClean="0"/>
              <a:t> PW </a:t>
            </a:r>
            <a:r>
              <a:rPr lang="fi-FI" dirty="0" err="1" smtClean="0"/>
              <a:t>label</a:t>
            </a:r>
            <a:r>
              <a:rPr lang="fi-FI" dirty="0" smtClean="0"/>
              <a:t>.</a:t>
            </a:r>
            <a:endParaRPr lang="en-US" dirty="0" smtClean="0"/>
          </a:p>
          <a:p>
            <a:pPr lvl="1"/>
            <a:r>
              <a:rPr lang="en-US" dirty="0" smtClean="0"/>
              <a:t>”stream merge” and ”stream recovery” as a new functionality.</a:t>
            </a:r>
          </a:p>
          <a:p>
            <a:endParaRPr lang="en-US" dirty="0"/>
          </a:p>
        </p:txBody>
      </p:sp>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4572000"/>
            <a:ext cx="4610100" cy="224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Arrow Connector 12"/>
          <p:cNvCxnSpPr>
            <a:stCxn id="18" idx="3"/>
          </p:cNvCxnSpPr>
          <p:nvPr/>
        </p:nvCxnSpPr>
        <p:spPr>
          <a:xfrm flipV="1">
            <a:off x="2760523" y="5420738"/>
            <a:ext cx="3259277" cy="5650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5916537" y="5007398"/>
            <a:ext cx="801139" cy="461665"/>
          </a:xfrm>
          <a:prstGeom prst="rect">
            <a:avLst/>
          </a:prstGeom>
          <a:solidFill>
            <a:schemeClr val="accent5">
              <a:lumMod val="20000"/>
              <a:lumOff val="80000"/>
            </a:schemeClr>
          </a:solidFill>
          <a:ln>
            <a:solidFill>
              <a:schemeClr val="tx1"/>
            </a:solidFill>
          </a:ln>
        </p:spPr>
        <p:txBody>
          <a:bodyPr wrap="square" rtlCol="0">
            <a:spAutoFit/>
          </a:bodyPr>
          <a:lstStyle/>
          <a:p>
            <a:pPr algn="ctr"/>
            <a:r>
              <a:rPr lang="fi-FI" sz="1200" dirty="0" err="1" smtClean="0"/>
              <a:t>Merge</a:t>
            </a:r>
            <a:r>
              <a:rPr lang="fi-FI" sz="1200" dirty="0" smtClean="0"/>
              <a:t> +</a:t>
            </a:r>
          </a:p>
          <a:p>
            <a:pPr algn="ctr"/>
            <a:r>
              <a:rPr lang="fi-FI" sz="1200" dirty="0" err="1" smtClean="0"/>
              <a:t>Recovery</a:t>
            </a:r>
            <a:endParaRPr lang="en-US" sz="1200" dirty="0"/>
          </a:p>
        </p:txBody>
      </p:sp>
      <p:sp>
        <p:nvSpPr>
          <p:cNvPr id="16" name="Freeform 15"/>
          <p:cNvSpPr/>
          <p:nvPr/>
        </p:nvSpPr>
        <p:spPr>
          <a:xfrm>
            <a:off x="2912165" y="4881353"/>
            <a:ext cx="4750905" cy="411447"/>
          </a:xfrm>
          <a:custGeom>
            <a:avLst/>
            <a:gdLst>
              <a:gd name="connsiteX0" fmla="*/ 4750905 w 4750905"/>
              <a:gd name="connsiteY0" fmla="*/ 78273 h 411447"/>
              <a:gd name="connsiteX1" fmla="*/ 3220278 w 4750905"/>
              <a:gd name="connsiteY1" fmla="*/ 18638 h 411447"/>
              <a:gd name="connsiteX2" fmla="*/ 3190461 w 4750905"/>
              <a:gd name="connsiteY2" fmla="*/ 366508 h 411447"/>
              <a:gd name="connsiteX3" fmla="*/ 0 w 4750905"/>
              <a:gd name="connsiteY3" fmla="*/ 396325 h 411447"/>
            </a:gdLst>
            <a:ahLst/>
            <a:cxnLst>
              <a:cxn ang="0">
                <a:pos x="connsiteX0" y="connsiteY0"/>
              </a:cxn>
              <a:cxn ang="0">
                <a:pos x="connsiteX1" y="connsiteY1"/>
              </a:cxn>
              <a:cxn ang="0">
                <a:pos x="connsiteX2" y="connsiteY2"/>
              </a:cxn>
              <a:cxn ang="0">
                <a:pos x="connsiteX3" y="connsiteY3"/>
              </a:cxn>
            </a:cxnLst>
            <a:rect l="l" t="t" r="r" b="b"/>
            <a:pathLst>
              <a:path w="4750905" h="411447">
                <a:moveTo>
                  <a:pt x="4750905" y="78273"/>
                </a:moveTo>
                <a:cubicBezTo>
                  <a:pt x="4115628" y="24436"/>
                  <a:pt x="3480352" y="-29401"/>
                  <a:pt x="3220278" y="18638"/>
                </a:cubicBezTo>
                <a:cubicBezTo>
                  <a:pt x="2960204" y="66677"/>
                  <a:pt x="3727174" y="303560"/>
                  <a:pt x="3190461" y="366508"/>
                </a:cubicBezTo>
                <a:cubicBezTo>
                  <a:pt x="2653748" y="429456"/>
                  <a:pt x="1326874" y="412890"/>
                  <a:pt x="0" y="396325"/>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6080234" y="5257800"/>
            <a:ext cx="1612653" cy="325875"/>
          </a:xfrm>
          <a:custGeom>
            <a:avLst/>
            <a:gdLst>
              <a:gd name="connsiteX0" fmla="*/ 1612653 w 1612653"/>
              <a:gd name="connsiteY0" fmla="*/ 228600 h 325875"/>
              <a:gd name="connsiteX1" fmla="*/ 1553018 w 1612653"/>
              <a:gd name="connsiteY1" fmla="*/ 228600 h 325875"/>
              <a:gd name="connsiteX2" fmla="*/ 191357 w 1612653"/>
              <a:gd name="connsiteY2" fmla="*/ 318052 h 325875"/>
              <a:gd name="connsiteX3" fmla="*/ 42270 w 1612653"/>
              <a:gd name="connsiteY3" fmla="*/ 0 h 325875"/>
            </a:gdLst>
            <a:ahLst/>
            <a:cxnLst>
              <a:cxn ang="0">
                <a:pos x="connsiteX0" y="connsiteY0"/>
              </a:cxn>
              <a:cxn ang="0">
                <a:pos x="connsiteX1" y="connsiteY1"/>
              </a:cxn>
              <a:cxn ang="0">
                <a:pos x="connsiteX2" y="connsiteY2"/>
              </a:cxn>
              <a:cxn ang="0">
                <a:pos x="connsiteX3" y="connsiteY3"/>
              </a:cxn>
            </a:cxnLst>
            <a:rect l="l" t="t" r="r" b="b"/>
            <a:pathLst>
              <a:path w="1612653" h="325875">
                <a:moveTo>
                  <a:pt x="1612653" y="228600"/>
                </a:moveTo>
                <a:lnTo>
                  <a:pt x="1553018" y="228600"/>
                </a:lnTo>
                <a:cubicBezTo>
                  <a:pt x="1316135" y="243509"/>
                  <a:pt x="443148" y="356152"/>
                  <a:pt x="191357" y="318052"/>
                </a:cubicBezTo>
                <a:cubicBezTo>
                  <a:pt x="-60434" y="279952"/>
                  <a:pt x="-9082" y="139976"/>
                  <a:pt x="4227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77536" y="5524104"/>
            <a:ext cx="2482987" cy="923330"/>
          </a:xfrm>
          <a:prstGeom prst="rect">
            <a:avLst/>
          </a:prstGeom>
          <a:noFill/>
        </p:spPr>
        <p:txBody>
          <a:bodyPr wrap="none" rtlCol="0">
            <a:spAutoFit/>
          </a:bodyPr>
          <a:lstStyle/>
          <a:p>
            <a:r>
              <a:rPr lang="fi-FI" dirty="0" smtClean="0"/>
              <a:t>IP </a:t>
            </a:r>
            <a:r>
              <a:rPr lang="fi-FI" dirty="0" err="1" smtClean="0"/>
              <a:t>trafficx</a:t>
            </a:r>
            <a:r>
              <a:rPr lang="fi-FI" dirty="0" smtClean="0"/>
              <a:t> –  new ”</a:t>
            </a:r>
            <a:r>
              <a:rPr lang="fi-FI" dirty="0" err="1" smtClean="0"/>
              <a:t>merge</a:t>
            </a:r>
            <a:endParaRPr lang="fi-FI" dirty="0"/>
          </a:p>
          <a:p>
            <a:r>
              <a:rPr lang="fi-FI" dirty="0" smtClean="0"/>
              <a:t>and </a:t>
            </a:r>
            <a:r>
              <a:rPr lang="fi-FI" dirty="0" err="1" smtClean="0"/>
              <a:t>recovery</a:t>
            </a:r>
            <a:r>
              <a:rPr lang="fi-FI" dirty="0" smtClean="0"/>
              <a:t>”</a:t>
            </a:r>
          </a:p>
          <a:p>
            <a:r>
              <a:rPr lang="fi-FI" dirty="0" err="1" smtClean="0"/>
              <a:t>function</a:t>
            </a:r>
            <a:r>
              <a:rPr lang="fi-FI" dirty="0" smtClean="0"/>
              <a:t> </a:t>
            </a:r>
            <a:r>
              <a:rPr lang="fi-FI" dirty="0" err="1" smtClean="0"/>
              <a:t>needed</a:t>
            </a:r>
            <a:r>
              <a:rPr lang="fi-FI" dirty="0" smtClean="0"/>
              <a:t>.</a:t>
            </a:r>
            <a:endParaRPr lang="en-US" dirty="0"/>
          </a:p>
        </p:txBody>
      </p:sp>
    </p:spTree>
    <p:extLst>
      <p:ext uri="{BB962C8B-B14F-4D97-AF65-F5344CB8AC3E}">
        <p14:creationId xmlns:p14="http://schemas.microsoft.com/office/powerpoint/2010/main" val="25606580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Relay</a:t>
            </a:r>
            <a:r>
              <a:rPr lang="fi-FI" dirty="0" smtClean="0"/>
              <a:t> </a:t>
            </a:r>
            <a:r>
              <a:rPr lang="fi-FI" dirty="0" err="1" smtClean="0"/>
              <a:t>syste</a:t>
            </a:r>
            <a:r>
              <a:rPr lang="fi-FI" dirty="0" err="1"/>
              <a:t>m</a:t>
            </a:r>
            <a:endParaRPr lang="en-US" dirty="0"/>
          </a:p>
        </p:txBody>
      </p:sp>
      <p:sp>
        <p:nvSpPr>
          <p:cNvPr id="3" name="Content Placeholder 2"/>
          <p:cNvSpPr>
            <a:spLocks noGrp="1"/>
          </p:cNvSpPr>
          <p:nvPr>
            <p:ph idx="1"/>
          </p:nvPr>
        </p:nvSpPr>
        <p:spPr>
          <a:xfrm>
            <a:off x="457200" y="1600201"/>
            <a:ext cx="8229600" cy="1066800"/>
          </a:xfrm>
        </p:spPr>
        <p:txBody>
          <a:bodyPr/>
          <a:lstStyle/>
          <a:p>
            <a:r>
              <a:rPr lang="fi-FI" dirty="0" err="1" smtClean="0"/>
              <a:t>Leverage</a:t>
            </a:r>
            <a:r>
              <a:rPr lang="fi-FI" dirty="0" smtClean="0"/>
              <a:t> MS-PW </a:t>
            </a:r>
            <a:r>
              <a:rPr lang="fi-FI" dirty="0" err="1" smtClean="0"/>
              <a:t>model</a:t>
            </a:r>
            <a:r>
              <a:rPr lang="fi-FI" dirty="0" smtClean="0"/>
              <a:t>..</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200400"/>
            <a:ext cx="6286500"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600200" y="2667000"/>
            <a:ext cx="684483" cy="369332"/>
          </a:xfrm>
          <a:prstGeom prst="rect">
            <a:avLst/>
          </a:prstGeom>
          <a:noFill/>
        </p:spPr>
        <p:txBody>
          <a:bodyPr wrap="none" rtlCol="0">
            <a:spAutoFit/>
          </a:bodyPr>
          <a:lstStyle/>
          <a:p>
            <a:r>
              <a:rPr lang="fi-FI" dirty="0" err="1" smtClean="0"/>
              <a:t>Relay</a:t>
            </a:r>
            <a:endParaRPr lang="en-US" dirty="0"/>
          </a:p>
        </p:txBody>
      </p:sp>
      <p:cxnSp>
        <p:nvCxnSpPr>
          <p:cNvPr id="6" name="Straight Arrow Connector 5"/>
          <p:cNvCxnSpPr>
            <a:stCxn id="4" idx="3"/>
          </p:cNvCxnSpPr>
          <p:nvPr/>
        </p:nvCxnSpPr>
        <p:spPr>
          <a:xfrm>
            <a:off x="2284683" y="2851666"/>
            <a:ext cx="2211117" cy="13393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41162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 y="4114800"/>
            <a:ext cx="4610100"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fi-FI" dirty="0" smtClean="0"/>
              <a:t>”</a:t>
            </a:r>
            <a:r>
              <a:rPr lang="fi-FI" dirty="0" err="1" smtClean="0"/>
              <a:t>Merge</a:t>
            </a:r>
            <a:r>
              <a:rPr lang="fi-FI" dirty="0" smtClean="0"/>
              <a:t> and </a:t>
            </a:r>
            <a:r>
              <a:rPr lang="fi-FI" dirty="0" err="1" smtClean="0"/>
              <a:t>recovery</a:t>
            </a:r>
            <a:r>
              <a:rPr lang="fi-FI" dirty="0" smtClean="0"/>
              <a:t>” </a:t>
            </a:r>
            <a:r>
              <a:rPr lang="fi-FI" dirty="0" err="1" smtClean="0"/>
              <a:t>function</a:t>
            </a:r>
            <a:endParaRPr lang="en-US" dirty="0"/>
          </a:p>
        </p:txBody>
      </p:sp>
      <p:sp>
        <p:nvSpPr>
          <p:cNvPr id="3" name="Content Placeholder 2"/>
          <p:cNvSpPr>
            <a:spLocks noGrp="1"/>
          </p:cNvSpPr>
          <p:nvPr>
            <p:ph idx="1"/>
          </p:nvPr>
        </p:nvSpPr>
        <p:spPr>
          <a:xfrm>
            <a:off x="457200" y="1600201"/>
            <a:ext cx="8229600" cy="2666999"/>
          </a:xfrm>
        </p:spPr>
        <p:txBody>
          <a:bodyPr>
            <a:normAutofit fontScale="92500" lnSpcReduction="20000"/>
          </a:bodyPr>
          <a:lstStyle/>
          <a:p>
            <a:r>
              <a:rPr lang="fi-FI" dirty="0" smtClean="0"/>
              <a:t>New </a:t>
            </a:r>
            <a:r>
              <a:rPr lang="fi-FI" dirty="0" err="1" smtClean="0"/>
              <a:t>functionality</a:t>
            </a:r>
            <a:r>
              <a:rPr lang="fi-FI" dirty="0" smtClean="0"/>
              <a:t> on the </a:t>
            </a:r>
            <a:r>
              <a:rPr lang="fi-FI" dirty="0" err="1" smtClean="0"/>
              <a:t>receiver</a:t>
            </a:r>
            <a:r>
              <a:rPr lang="fi-FI" dirty="0" smtClean="0"/>
              <a:t> side PE :</a:t>
            </a:r>
          </a:p>
          <a:p>
            <a:pPr lvl="1"/>
            <a:r>
              <a:rPr lang="fi-FI" dirty="0" err="1" smtClean="0"/>
              <a:t>Receive</a:t>
            </a:r>
            <a:r>
              <a:rPr lang="fi-FI" dirty="0" smtClean="0"/>
              <a:t> PW </a:t>
            </a:r>
            <a:r>
              <a:rPr lang="fi-FI" dirty="0" err="1" smtClean="0"/>
              <a:t>Instance</a:t>
            </a:r>
            <a:r>
              <a:rPr lang="fi-FI" dirty="0" smtClean="0"/>
              <a:t> </a:t>
            </a:r>
            <a:r>
              <a:rPr lang="fi-FI" dirty="0" err="1" smtClean="0"/>
              <a:t>packets</a:t>
            </a:r>
            <a:r>
              <a:rPr lang="fi-FI" dirty="0" smtClean="0"/>
              <a:t> </a:t>
            </a:r>
            <a:r>
              <a:rPr lang="fi-FI" dirty="0" err="1" smtClean="0"/>
              <a:t>from</a:t>
            </a:r>
            <a:r>
              <a:rPr lang="fi-FI" dirty="0" smtClean="0"/>
              <a:t> </a:t>
            </a:r>
            <a:r>
              <a:rPr lang="fi-FI" dirty="0" err="1" smtClean="0"/>
              <a:t>multiple</a:t>
            </a:r>
            <a:r>
              <a:rPr lang="fi-FI" dirty="0" smtClean="0"/>
              <a:t> </a:t>
            </a:r>
            <a:r>
              <a:rPr lang="fi-FI" dirty="0" err="1" smtClean="0"/>
              <a:t>LSPs</a:t>
            </a:r>
            <a:r>
              <a:rPr lang="fi-FI" dirty="0" smtClean="0"/>
              <a:t>.</a:t>
            </a:r>
          </a:p>
          <a:p>
            <a:pPr lvl="1"/>
            <a:r>
              <a:rPr lang="fi-FI" dirty="0" err="1" smtClean="0"/>
              <a:t>All</a:t>
            </a:r>
            <a:r>
              <a:rPr lang="fi-FI" dirty="0" smtClean="0"/>
              <a:t> </a:t>
            </a:r>
            <a:r>
              <a:rPr lang="fi-FI" dirty="0" err="1" smtClean="0"/>
              <a:t>packets</a:t>
            </a:r>
            <a:r>
              <a:rPr lang="fi-FI" dirty="0" smtClean="0"/>
              <a:t> on a </a:t>
            </a:r>
            <a:r>
              <a:rPr lang="fi-FI" dirty="0" err="1" smtClean="0"/>
              <a:t>specific</a:t>
            </a:r>
            <a:r>
              <a:rPr lang="fi-FI" dirty="0" smtClean="0"/>
              <a:t> PW </a:t>
            </a:r>
            <a:r>
              <a:rPr lang="fi-FI" dirty="0" err="1" smtClean="0"/>
              <a:t>Instance</a:t>
            </a:r>
            <a:r>
              <a:rPr lang="fi-FI" dirty="0" smtClean="0"/>
              <a:t> </a:t>
            </a:r>
            <a:r>
              <a:rPr lang="fi-FI" dirty="0" err="1" smtClean="0"/>
              <a:t>share</a:t>
            </a:r>
            <a:r>
              <a:rPr lang="fi-FI" dirty="0" smtClean="0"/>
              <a:t> the </a:t>
            </a:r>
            <a:r>
              <a:rPr lang="fi-FI" dirty="0" err="1" smtClean="0"/>
              <a:t>same</a:t>
            </a:r>
            <a:r>
              <a:rPr lang="fi-FI" dirty="0" smtClean="0"/>
              <a:t> PW Control Word </a:t>
            </a:r>
            <a:r>
              <a:rPr lang="fi-FI" dirty="0" err="1" smtClean="0"/>
              <a:t>Sequence</a:t>
            </a:r>
            <a:r>
              <a:rPr lang="fi-FI" dirty="0" smtClean="0"/>
              <a:t> </a:t>
            </a:r>
            <a:r>
              <a:rPr lang="fi-FI" dirty="0" err="1" smtClean="0"/>
              <a:t>Number</a:t>
            </a:r>
            <a:r>
              <a:rPr lang="fi-FI" dirty="0" smtClean="0"/>
              <a:t> </a:t>
            </a:r>
            <a:r>
              <a:rPr lang="fi-FI" dirty="0" err="1" smtClean="0"/>
              <a:t>space</a:t>
            </a:r>
            <a:r>
              <a:rPr lang="fi-FI" dirty="0" smtClean="0"/>
              <a:t>.</a:t>
            </a:r>
          </a:p>
          <a:p>
            <a:pPr lvl="1"/>
            <a:r>
              <a:rPr lang="fi-FI" dirty="0" err="1" smtClean="0"/>
              <a:t>All</a:t>
            </a:r>
            <a:r>
              <a:rPr lang="fi-FI" dirty="0" smtClean="0"/>
              <a:t> </a:t>
            </a:r>
            <a:r>
              <a:rPr lang="fi-FI" dirty="0" err="1" smtClean="0"/>
              <a:t>packets</a:t>
            </a:r>
            <a:r>
              <a:rPr lang="fi-FI" dirty="0" smtClean="0"/>
              <a:t> to a </a:t>
            </a:r>
            <a:r>
              <a:rPr lang="fi-FI" dirty="0" err="1" smtClean="0"/>
              <a:t>specific</a:t>
            </a:r>
            <a:r>
              <a:rPr lang="fi-FI" dirty="0" smtClean="0"/>
              <a:t> PW </a:t>
            </a:r>
            <a:r>
              <a:rPr lang="fi-FI" dirty="0" err="1" smtClean="0"/>
              <a:t>Instance</a:t>
            </a:r>
            <a:r>
              <a:rPr lang="fi-FI" dirty="0" smtClean="0"/>
              <a:t> </a:t>
            </a:r>
            <a:r>
              <a:rPr lang="fi-FI" dirty="0" err="1" smtClean="0"/>
              <a:t>have</a:t>
            </a:r>
            <a:r>
              <a:rPr lang="fi-FI" dirty="0" smtClean="0"/>
              <a:t> the </a:t>
            </a:r>
            <a:r>
              <a:rPr lang="fi-FI" dirty="0" err="1" smtClean="0"/>
              <a:t>same</a:t>
            </a:r>
            <a:r>
              <a:rPr lang="fi-FI" dirty="0" smtClean="0"/>
              <a:t> PW </a:t>
            </a:r>
            <a:r>
              <a:rPr lang="fi-FI" dirty="0" err="1" smtClean="0"/>
              <a:t>label</a:t>
            </a:r>
            <a:r>
              <a:rPr lang="fi-FI" dirty="0" smtClean="0"/>
              <a:t> </a:t>
            </a:r>
            <a:r>
              <a:rPr lang="fi-FI" dirty="0" err="1" smtClean="0"/>
              <a:t>but</a:t>
            </a:r>
            <a:r>
              <a:rPr lang="fi-FI" dirty="0" smtClean="0"/>
              <a:t> </a:t>
            </a:r>
            <a:r>
              <a:rPr lang="fi-FI" dirty="0" err="1" smtClean="0"/>
              <a:t>may</a:t>
            </a:r>
            <a:r>
              <a:rPr lang="fi-FI" dirty="0" smtClean="0"/>
              <a:t> </a:t>
            </a:r>
            <a:r>
              <a:rPr lang="fi-FI" dirty="0" err="1" smtClean="0"/>
              <a:t>have</a:t>
            </a:r>
            <a:r>
              <a:rPr lang="fi-FI" dirty="0" smtClean="0"/>
              <a:t> </a:t>
            </a:r>
            <a:r>
              <a:rPr lang="fi-FI" dirty="0" err="1" smtClean="0"/>
              <a:t>different</a:t>
            </a:r>
            <a:r>
              <a:rPr lang="fi-FI" dirty="0" smtClean="0"/>
              <a:t> </a:t>
            </a:r>
            <a:r>
              <a:rPr lang="fi-FI" dirty="0" err="1" smtClean="0"/>
              <a:t>outer</a:t>
            </a:r>
            <a:r>
              <a:rPr lang="fi-FI" dirty="0" smtClean="0"/>
              <a:t> PSN </a:t>
            </a:r>
            <a:r>
              <a:rPr lang="fi-FI" dirty="0" err="1" smtClean="0"/>
              <a:t>tunnel</a:t>
            </a:r>
            <a:r>
              <a:rPr lang="fi-FI" dirty="0" smtClean="0"/>
              <a:t> </a:t>
            </a:r>
            <a:r>
              <a:rPr lang="fi-FI" dirty="0" err="1" smtClean="0"/>
              <a:t>labels</a:t>
            </a:r>
            <a:r>
              <a:rPr lang="fi-FI" dirty="0" smtClean="0"/>
              <a:t>.  </a:t>
            </a:r>
          </a:p>
          <a:p>
            <a:endParaRPr lang="en-US" dirty="0"/>
          </a:p>
        </p:txBody>
      </p:sp>
      <p:sp>
        <p:nvSpPr>
          <p:cNvPr id="5" name="TextBox 4"/>
          <p:cNvSpPr txBox="1"/>
          <p:nvPr/>
        </p:nvSpPr>
        <p:spPr>
          <a:xfrm rot="16200000">
            <a:off x="3606493" y="4733432"/>
            <a:ext cx="792479" cy="461665"/>
          </a:xfrm>
          <a:prstGeom prst="rect">
            <a:avLst/>
          </a:prstGeom>
          <a:solidFill>
            <a:schemeClr val="accent5">
              <a:lumMod val="20000"/>
              <a:lumOff val="80000"/>
            </a:schemeClr>
          </a:solidFill>
          <a:ln>
            <a:solidFill>
              <a:schemeClr val="tx1"/>
            </a:solidFill>
          </a:ln>
        </p:spPr>
        <p:txBody>
          <a:bodyPr wrap="square" rtlCol="0">
            <a:spAutoFit/>
          </a:bodyPr>
          <a:lstStyle/>
          <a:p>
            <a:pPr algn="ctr"/>
            <a:r>
              <a:rPr lang="fi-FI" sz="1200" dirty="0" err="1" smtClean="0"/>
              <a:t>Merge</a:t>
            </a:r>
            <a:r>
              <a:rPr lang="fi-FI" sz="1200" dirty="0" smtClean="0"/>
              <a:t> +</a:t>
            </a:r>
          </a:p>
          <a:p>
            <a:pPr algn="ctr"/>
            <a:r>
              <a:rPr lang="fi-FI" sz="1200" dirty="0" err="1" smtClean="0"/>
              <a:t>Recovery</a:t>
            </a:r>
            <a:endParaRPr lang="en-US" sz="1200" dirty="0"/>
          </a:p>
        </p:txBody>
      </p:sp>
      <p:sp>
        <p:nvSpPr>
          <p:cNvPr id="8" name="Freeform 7"/>
          <p:cNvSpPr/>
          <p:nvPr/>
        </p:nvSpPr>
        <p:spPr>
          <a:xfrm>
            <a:off x="4075043" y="4389783"/>
            <a:ext cx="3488635" cy="238539"/>
          </a:xfrm>
          <a:custGeom>
            <a:avLst/>
            <a:gdLst>
              <a:gd name="connsiteX0" fmla="*/ 3488635 w 3488635"/>
              <a:gd name="connsiteY0" fmla="*/ 0 h 238539"/>
              <a:gd name="connsiteX1" fmla="*/ 586409 w 3488635"/>
              <a:gd name="connsiteY1" fmla="*/ 69574 h 238539"/>
              <a:gd name="connsiteX2" fmla="*/ 0 w 3488635"/>
              <a:gd name="connsiteY2" fmla="*/ 238539 h 238539"/>
            </a:gdLst>
            <a:ahLst/>
            <a:cxnLst>
              <a:cxn ang="0">
                <a:pos x="connsiteX0" y="connsiteY0"/>
              </a:cxn>
              <a:cxn ang="0">
                <a:pos x="connsiteX1" y="connsiteY1"/>
              </a:cxn>
              <a:cxn ang="0">
                <a:pos x="connsiteX2" y="connsiteY2"/>
              </a:cxn>
            </a:cxnLst>
            <a:rect l="l" t="t" r="r" b="b"/>
            <a:pathLst>
              <a:path w="3488635" h="238539">
                <a:moveTo>
                  <a:pt x="3488635" y="0"/>
                </a:moveTo>
                <a:cubicBezTo>
                  <a:pt x="2328241" y="14909"/>
                  <a:pt x="1167848" y="29818"/>
                  <a:pt x="586409" y="69574"/>
                </a:cubicBezTo>
                <a:cubicBezTo>
                  <a:pt x="4970" y="109330"/>
                  <a:pt x="2485" y="173934"/>
                  <a:pt x="0" y="238539"/>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3965713" y="5304183"/>
            <a:ext cx="3548270" cy="69574"/>
          </a:xfrm>
          <a:custGeom>
            <a:avLst/>
            <a:gdLst>
              <a:gd name="connsiteX0" fmla="*/ 3548270 w 3548270"/>
              <a:gd name="connsiteY0" fmla="*/ 59634 h 69574"/>
              <a:gd name="connsiteX1" fmla="*/ 606287 w 3548270"/>
              <a:gd name="connsiteY1" fmla="*/ 69574 h 69574"/>
              <a:gd name="connsiteX2" fmla="*/ 0 w 3548270"/>
              <a:gd name="connsiteY2" fmla="*/ 0 h 69574"/>
            </a:gdLst>
            <a:ahLst/>
            <a:cxnLst>
              <a:cxn ang="0">
                <a:pos x="connsiteX0" y="connsiteY0"/>
              </a:cxn>
              <a:cxn ang="0">
                <a:pos x="connsiteX1" y="connsiteY1"/>
              </a:cxn>
              <a:cxn ang="0">
                <a:pos x="connsiteX2" y="connsiteY2"/>
              </a:cxn>
            </a:cxnLst>
            <a:rect l="l" t="t" r="r" b="b"/>
            <a:pathLst>
              <a:path w="3548270" h="69574">
                <a:moveTo>
                  <a:pt x="3548270" y="59634"/>
                </a:moveTo>
                <a:lnTo>
                  <a:pt x="606287" y="69574"/>
                </a:lnTo>
                <a:cubicBezTo>
                  <a:pt x="14909" y="59635"/>
                  <a:pt x="7454" y="29817"/>
                  <a:pt x="0" y="0"/>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655983" y="4916557"/>
            <a:ext cx="3120887" cy="182286"/>
          </a:xfrm>
          <a:custGeom>
            <a:avLst/>
            <a:gdLst>
              <a:gd name="connsiteX0" fmla="*/ 3120887 w 3120887"/>
              <a:gd name="connsiteY0" fmla="*/ 159026 h 182286"/>
              <a:gd name="connsiteX1" fmla="*/ 1222513 w 3120887"/>
              <a:gd name="connsiteY1" fmla="*/ 168965 h 182286"/>
              <a:gd name="connsiteX2" fmla="*/ 0 w 3120887"/>
              <a:gd name="connsiteY2" fmla="*/ 0 h 182286"/>
            </a:gdLst>
            <a:ahLst/>
            <a:cxnLst>
              <a:cxn ang="0">
                <a:pos x="connsiteX0" y="connsiteY0"/>
              </a:cxn>
              <a:cxn ang="0">
                <a:pos x="connsiteX1" y="connsiteY1"/>
              </a:cxn>
              <a:cxn ang="0">
                <a:pos x="connsiteX2" y="connsiteY2"/>
              </a:cxn>
            </a:cxnLst>
            <a:rect l="l" t="t" r="r" b="b"/>
            <a:pathLst>
              <a:path w="3120887" h="182286">
                <a:moveTo>
                  <a:pt x="3120887" y="159026"/>
                </a:moveTo>
                <a:cubicBezTo>
                  <a:pt x="2431774" y="177247"/>
                  <a:pt x="1742661" y="195469"/>
                  <a:pt x="1222513" y="168965"/>
                </a:cubicBezTo>
                <a:cubicBezTo>
                  <a:pt x="702365" y="142461"/>
                  <a:pt x="351182" y="71230"/>
                  <a:pt x="0" y="0"/>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513983" y="4208631"/>
            <a:ext cx="1474827" cy="369332"/>
          </a:xfrm>
          <a:prstGeom prst="rect">
            <a:avLst/>
          </a:prstGeom>
          <a:noFill/>
        </p:spPr>
        <p:txBody>
          <a:bodyPr wrap="none" rtlCol="0">
            <a:spAutoFit/>
          </a:bodyPr>
          <a:lstStyle/>
          <a:p>
            <a:r>
              <a:rPr lang="fi-FI" dirty="0" smtClean="0"/>
              <a:t>LSP A, PW </a:t>
            </a:r>
            <a:r>
              <a:rPr lang="fi-FI" dirty="0" err="1" smtClean="0"/>
              <a:t>xyz</a:t>
            </a:r>
            <a:endParaRPr lang="en-US" dirty="0"/>
          </a:p>
        </p:txBody>
      </p:sp>
      <p:sp>
        <p:nvSpPr>
          <p:cNvPr id="13" name="TextBox 12"/>
          <p:cNvSpPr txBox="1"/>
          <p:nvPr/>
        </p:nvSpPr>
        <p:spPr>
          <a:xfrm>
            <a:off x="7563678" y="5175838"/>
            <a:ext cx="1474827" cy="369332"/>
          </a:xfrm>
          <a:prstGeom prst="rect">
            <a:avLst/>
          </a:prstGeom>
          <a:noFill/>
        </p:spPr>
        <p:txBody>
          <a:bodyPr wrap="none" rtlCol="0">
            <a:spAutoFit/>
          </a:bodyPr>
          <a:lstStyle/>
          <a:p>
            <a:r>
              <a:rPr lang="fi-FI" dirty="0" smtClean="0"/>
              <a:t>LSP B, PW </a:t>
            </a:r>
            <a:r>
              <a:rPr lang="fi-FI" dirty="0" err="1" smtClean="0"/>
              <a:t>xyz</a:t>
            </a:r>
            <a:endParaRPr lang="en-US" dirty="0"/>
          </a:p>
        </p:txBody>
      </p:sp>
    </p:spTree>
    <p:extLst>
      <p:ext uri="{BB962C8B-B14F-4D97-AF65-F5344CB8AC3E}">
        <p14:creationId xmlns:p14="http://schemas.microsoft.com/office/powerpoint/2010/main" val="23651056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i-FI" dirty="0" err="1" smtClean="0"/>
              <a:t>Destination</a:t>
            </a:r>
            <a:r>
              <a:rPr lang="fi-FI" dirty="0" smtClean="0"/>
              <a:t> MAC </a:t>
            </a:r>
            <a:r>
              <a:rPr lang="fi-FI" dirty="0" err="1" smtClean="0"/>
              <a:t>address</a:t>
            </a:r>
            <a:endParaRPr lang="en-US" dirty="0"/>
          </a:p>
        </p:txBody>
      </p:sp>
      <p:sp>
        <p:nvSpPr>
          <p:cNvPr id="3" name="Content Placeholder 2"/>
          <p:cNvSpPr>
            <a:spLocks noGrp="1"/>
          </p:cNvSpPr>
          <p:nvPr>
            <p:ph idx="1"/>
          </p:nvPr>
        </p:nvSpPr>
        <p:spPr/>
        <p:txBody>
          <a:bodyPr>
            <a:normAutofit fontScale="77500" lnSpcReduction="20000"/>
          </a:bodyPr>
          <a:lstStyle/>
          <a:p>
            <a:r>
              <a:rPr lang="fi-FI" dirty="0" smtClean="0"/>
              <a:t>A </a:t>
            </a:r>
            <a:r>
              <a:rPr lang="fi-FI" dirty="0" err="1" smtClean="0"/>
              <a:t>pinned-down</a:t>
            </a:r>
            <a:r>
              <a:rPr lang="fi-FI" dirty="0" smtClean="0"/>
              <a:t> </a:t>
            </a:r>
            <a:r>
              <a:rPr lang="fi-FI" dirty="0" err="1" smtClean="0"/>
              <a:t>may</a:t>
            </a:r>
            <a:r>
              <a:rPr lang="fi-FI" dirty="0" smtClean="0"/>
              <a:t> </a:t>
            </a:r>
            <a:r>
              <a:rPr lang="fi-FI" dirty="0" err="1" smtClean="0"/>
              <a:t>pass</a:t>
            </a:r>
            <a:r>
              <a:rPr lang="fi-FI" dirty="0" smtClean="0"/>
              <a:t> </a:t>
            </a:r>
            <a:r>
              <a:rPr lang="fi-FI" dirty="0" err="1" smtClean="0"/>
              <a:t>through</a:t>
            </a:r>
            <a:r>
              <a:rPr lang="fi-FI" dirty="0" smtClean="0"/>
              <a:t> </a:t>
            </a:r>
            <a:r>
              <a:rPr lang="fi-FI" dirty="0" err="1" smtClean="0"/>
              <a:t>non-MPLS-aware</a:t>
            </a:r>
            <a:r>
              <a:rPr lang="fi-FI" dirty="0" smtClean="0"/>
              <a:t> </a:t>
            </a:r>
            <a:r>
              <a:rPr lang="fi-FI" dirty="0" err="1" smtClean="0"/>
              <a:t>bridges</a:t>
            </a:r>
            <a:r>
              <a:rPr lang="fi-FI" dirty="0" smtClean="0"/>
              <a:t>, as </a:t>
            </a:r>
            <a:r>
              <a:rPr lang="fi-FI" dirty="0" err="1" smtClean="0"/>
              <a:t>well</a:t>
            </a:r>
            <a:r>
              <a:rPr lang="fi-FI" dirty="0" smtClean="0"/>
              <a:t> as </a:t>
            </a:r>
            <a:r>
              <a:rPr lang="fi-FI" dirty="0" err="1" smtClean="0"/>
              <a:t>LSRs</a:t>
            </a:r>
            <a:r>
              <a:rPr lang="fi-FI" dirty="0" smtClean="0"/>
              <a:t>.</a:t>
            </a:r>
          </a:p>
          <a:p>
            <a:endParaRPr lang="fi-FI" dirty="0" smtClean="0"/>
          </a:p>
          <a:p>
            <a:r>
              <a:rPr lang="fi-FI" dirty="0" err="1" smtClean="0"/>
              <a:t>Bridges</a:t>
            </a:r>
            <a:r>
              <a:rPr lang="fi-FI" dirty="0" smtClean="0"/>
              <a:t> </a:t>
            </a:r>
            <a:r>
              <a:rPr lang="fi-FI" dirty="0" err="1" smtClean="0"/>
              <a:t>require</a:t>
            </a:r>
            <a:r>
              <a:rPr lang="fi-FI" dirty="0" smtClean="0"/>
              <a:t> </a:t>
            </a:r>
            <a:r>
              <a:rPr lang="fi-FI" dirty="0" err="1" smtClean="0"/>
              <a:t>that</a:t>
            </a:r>
            <a:r>
              <a:rPr lang="fi-FI" dirty="0" smtClean="0"/>
              <a:t> </a:t>
            </a:r>
            <a:r>
              <a:rPr lang="fi-FI" dirty="0" err="1" smtClean="0"/>
              <a:t>every</a:t>
            </a:r>
            <a:r>
              <a:rPr lang="fi-FI" dirty="0" smtClean="0"/>
              <a:t> </a:t>
            </a:r>
            <a:r>
              <a:rPr lang="fi-FI" dirty="0" err="1" smtClean="0"/>
              <a:t>stream</a:t>
            </a:r>
            <a:r>
              <a:rPr lang="fi-FI" dirty="0" smtClean="0"/>
              <a:t> </a:t>
            </a:r>
            <a:r>
              <a:rPr lang="fi-FI" dirty="0" err="1" smtClean="0"/>
              <a:t>have</a:t>
            </a:r>
            <a:r>
              <a:rPr lang="fi-FI" dirty="0" smtClean="0"/>
              <a:t> </a:t>
            </a:r>
            <a:r>
              <a:rPr lang="fi-FI" dirty="0" err="1" smtClean="0"/>
              <a:t>its</a:t>
            </a:r>
            <a:r>
              <a:rPr lang="fi-FI" dirty="0" smtClean="0"/>
              <a:t> </a:t>
            </a:r>
            <a:r>
              <a:rPr lang="fi-FI" dirty="0" err="1" smtClean="0"/>
              <a:t>own</a:t>
            </a:r>
            <a:r>
              <a:rPr lang="fi-FI" dirty="0" smtClean="0"/>
              <a:t> </a:t>
            </a:r>
            <a:r>
              <a:rPr lang="fi-FI" dirty="0" err="1" smtClean="0"/>
              <a:t>unique</a:t>
            </a:r>
            <a:r>
              <a:rPr lang="fi-FI" dirty="0" smtClean="0"/>
              <a:t> {VLAN ID, </a:t>
            </a:r>
            <a:r>
              <a:rPr lang="fi-FI" dirty="0" err="1" smtClean="0"/>
              <a:t>destination</a:t>
            </a:r>
            <a:r>
              <a:rPr lang="fi-FI" dirty="0" smtClean="0"/>
              <a:t> MAC </a:t>
            </a:r>
            <a:r>
              <a:rPr lang="fi-FI" dirty="0" err="1" smtClean="0"/>
              <a:t>address</a:t>
            </a:r>
            <a:r>
              <a:rPr lang="fi-FI" dirty="0" smtClean="0"/>
              <a:t>} </a:t>
            </a:r>
            <a:r>
              <a:rPr lang="fi-FI" dirty="0" err="1" smtClean="0"/>
              <a:t>pair</a:t>
            </a:r>
            <a:r>
              <a:rPr lang="fi-FI" dirty="0" smtClean="0"/>
              <a:t>, and </a:t>
            </a:r>
            <a:r>
              <a:rPr lang="fi-FI" dirty="0" err="1" smtClean="0"/>
              <a:t>have</a:t>
            </a:r>
            <a:r>
              <a:rPr lang="fi-FI" dirty="0" smtClean="0"/>
              <a:t> a </a:t>
            </a:r>
            <a:r>
              <a:rPr lang="fi-FI" dirty="0" err="1" smtClean="0"/>
              <a:t>suitable</a:t>
            </a:r>
            <a:r>
              <a:rPr lang="fi-FI" dirty="0" smtClean="0"/>
              <a:t> L2 </a:t>
            </a:r>
            <a:r>
              <a:rPr lang="fi-FI" dirty="0" err="1" smtClean="0"/>
              <a:t>priority</a:t>
            </a:r>
            <a:r>
              <a:rPr lang="fi-FI" dirty="0" smtClean="0"/>
              <a:t>.</a:t>
            </a:r>
          </a:p>
          <a:p>
            <a:endParaRPr lang="fi-FI" dirty="0" smtClean="0"/>
          </a:p>
          <a:p>
            <a:r>
              <a:rPr lang="fi-FI" dirty="0" err="1" smtClean="0"/>
              <a:t>That</a:t>
            </a:r>
            <a:r>
              <a:rPr lang="fi-FI" dirty="0" smtClean="0"/>
              <a:t> VLAN ID </a:t>
            </a:r>
            <a:r>
              <a:rPr lang="fi-FI" dirty="0" err="1" smtClean="0"/>
              <a:t>may</a:t>
            </a:r>
            <a:r>
              <a:rPr lang="fi-FI" dirty="0"/>
              <a:t> </a:t>
            </a:r>
            <a:r>
              <a:rPr lang="fi-FI" dirty="0" err="1" smtClean="0"/>
              <a:t>be</a:t>
            </a:r>
            <a:r>
              <a:rPr lang="fi-FI" dirty="0" smtClean="0"/>
              <a:t> </a:t>
            </a:r>
            <a:r>
              <a:rPr lang="fi-FI" dirty="0" err="1" smtClean="0"/>
              <a:t>dedicated</a:t>
            </a:r>
            <a:r>
              <a:rPr lang="fi-FI" dirty="0" smtClean="0"/>
              <a:t> for the </a:t>
            </a:r>
            <a:r>
              <a:rPr lang="fi-FI" dirty="0" err="1" smtClean="0"/>
              <a:t>use</a:t>
            </a:r>
            <a:r>
              <a:rPr lang="fi-FI" dirty="0" smtClean="0"/>
              <a:t> of </a:t>
            </a:r>
            <a:r>
              <a:rPr lang="fi-FI" dirty="0" err="1" smtClean="0"/>
              <a:t>TSN/DetNet</a:t>
            </a:r>
            <a:r>
              <a:rPr lang="fi-FI" dirty="0" smtClean="0"/>
              <a:t> </a:t>
            </a:r>
            <a:r>
              <a:rPr lang="fi-FI" dirty="0" err="1" smtClean="0"/>
              <a:t>packets</a:t>
            </a:r>
            <a:r>
              <a:rPr lang="fi-FI" dirty="0"/>
              <a:t> </a:t>
            </a:r>
            <a:r>
              <a:rPr lang="fi-FI" dirty="0" smtClean="0"/>
              <a:t>on </a:t>
            </a:r>
            <a:r>
              <a:rPr lang="fi-FI" dirty="0" err="1" smtClean="0"/>
              <a:t>pinned-down</a:t>
            </a:r>
            <a:r>
              <a:rPr lang="fi-FI" dirty="0" smtClean="0"/>
              <a:t> </a:t>
            </a:r>
            <a:r>
              <a:rPr lang="fi-FI" dirty="0" err="1" smtClean="0"/>
              <a:t>paths</a:t>
            </a:r>
            <a:r>
              <a:rPr lang="fi-FI" dirty="0" smtClean="0"/>
              <a:t>, and </a:t>
            </a:r>
            <a:r>
              <a:rPr lang="fi-FI" dirty="0" err="1" smtClean="0"/>
              <a:t>not</a:t>
            </a:r>
            <a:r>
              <a:rPr lang="fi-FI" dirty="0" smtClean="0"/>
              <a:t> </a:t>
            </a:r>
            <a:r>
              <a:rPr lang="fi-FI" dirty="0" err="1" smtClean="0"/>
              <a:t>used</a:t>
            </a:r>
            <a:r>
              <a:rPr lang="fi-FI" dirty="0" smtClean="0"/>
              <a:t> </a:t>
            </a:r>
            <a:r>
              <a:rPr lang="fi-FI" dirty="0" err="1" smtClean="0"/>
              <a:t>by</a:t>
            </a:r>
            <a:r>
              <a:rPr lang="fi-FI" dirty="0" smtClean="0"/>
              <a:t> </a:t>
            </a:r>
            <a:r>
              <a:rPr lang="fi-FI" dirty="0" err="1" smtClean="0"/>
              <a:t>normal</a:t>
            </a:r>
            <a:r>
              <a:rPr lang="fi-FI" dirty="0" smtClean="0"/>
              <a:t> </a:t>
            </a:r>
            <a:r>
              <a:rPr lang="fi-FI" dirty="0" err="1" smtClean="0"/>
              <a:t>bridged/routed/MPLS</a:t>
            </a:r>
            <a:r>
              <a:rPr lang="fi-FI" dirty="0" smtClean="0"/>
              <a:t> </a:t>
            </a:r>
            <a:r>
              <a:rPr lang="fi-FI" dirty="0" err="1" smtClean="0"/>
              <a:t>traffic</a:t>
            </a:r>
            <a:r>
              <a:rPr lang="fi-FI" dirty="0" smtClean="0"/>
              <a:t>.</a:t>
            </a:r>
          </a:p>
          <a:p>
            <a:endParaRPr lang="fi-FI" dirty="0" smtClean="0"/>
          </a:p>
          <a:p>
            <a:r>
              <a:rPr lang="fi-FI" dirty="0" err="1" smtClean="0"/>
              <a:t>Therefore</a:t>
            </a:r>
            <a:r>
              <a:rPr lang="fi-FI" dirty="0" smtClean="0"/>
              <a:t>, </a:t>
            </a:r>
            <a:r>
              <a:rPr lang="fi-FI" dirty="0" err="1" smtClean="0"/>
              <a:t>LSRs</a:t>
            </a:r>
            <a:r>
              <a:rPr lang="fi-FI" dirty="0" smtClean="0"/>
              <a:t> </a:t>
            </a:r>
            <a:r>
              <a:rPr lang="fi-FI" dirty="0" err="1" smtClean="0"/>
              <a:t>need</a:t>
            </a:r>
            <a:r>
              <a:rPr lang="fi-FI" dirty="0" smtClean="0"/>
              <a:t> to </a:t>
            </a:r>
            <a:r>
              <a:rPr lang="fi-FI" dirty="0" err="1" smtClean="0"/>
              <a:t>generate</a:t>
            </a:r>
            <a:r>
              <a:rPr lang="fi-FI" dirty="0" smtClean="0"/>
              <a:t> and </a:t>
            </a:r>
            <a:r>
              <a:rPr lang="fi-FI" dirty="0" err="1" smtClean="0"/>
              <a:t>accept</a:t>
            </a:r>
            <a:r>
              <a:rPr lang="fi-FI" dirty="0" smtClean="0"/>
              <a:t> </a:t>
            </a:r>
            <a:r>
              <a:rPr lang="fi-FI" dirty="0" err="1" smtClean="0"/>
              <a:t>packets</a:t>
            </a:r>
            <a:r>
              <a:rPr lang="fi-FI" dirty="0" smtClean="0"/>
              <a:t> with L2 </a:t>
            </a:r>
            <a:r>
              <a:rPr lang="fi-FI" dirty="0" err="1" smtClean="0"/>
              <a:t>addresses</a:t>
            </a:r>
            <a:r>
              <a:rPr lang="fi-FI" dirty="0"/>
              <a:t> </a:t>
            </a:r>
            <a:r>
              <a:rPr lang="fi-FI" dirty="0" err="1" smtClean="0"/>
              <a:t>assigned</a:t>
            </a:r>
            <a:r>
              <a:rPr lang="fi-FI" dirty="0" smtClean="0"/>
              <a:t> </a:t>
            </a:r>
            <a:r>
              <a:rPr lang="fi-FI" dirty="0" err="1" smtClean="0"/>
              <a:t>e.g</a:t>
            </a:r>
            <a:r>
              <a:rPr lang="fi-FI" dirty="0" smtClean="0"/>
              <a:t>., </a:t>
            </a:r>
            <a:r>
              <a:rPr lang="fi-FI" dirty="0" err="1" smtClean="0"/>
              <a:t>by</a:t>
            </a:r>
            <a:r>
              <a:rPr lang="fi-FI" dirty="0" smtClean="0"/>
              <a:t> the PCE.</a:t>
            </a:r>
          </a:p>
        </p:txBody>
      </p:sp>
    </p:spTree>
    <p:extLst>
      <p:ext uri="{BB962C8B-B14F-4D97-AF65-F5344CB8AC3E}">
        <p14:creationId xmlns:p14="http://schemas.microsoft.com/office/powerpoint/2010/main" val="28760001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i-FI" dirty="0" err="1" smtClean="0"/>
              <a:t>Other</a:t>
            </a:r>
            <a:r>
              <a:rPr lang="fi-FI" dirty="0" smtClean="0"/>
              <a:t> </a:t>
            </a:r>
            <a:r>
              <a:rPr lang="fi-FI" dirty="0" err="1" smtClean="0"/>
              <a:t>considerations</a:t>
            </a:r>
            <a:endParaRPr lang="en-US" dirty="0"/>
          </a:p>
        </p:txBody>
      </p:sp>
      <p:sp>
        <p:nvSpPr>
          <p:cNvPr id="3" name="Content Placeholder 2"/>
          <p:cNvSpPr>
            <a:spLocks noGrp="1"/>
          </p:cNvSpPr>
          <p:nvPr>
            <p:ph idx="1"/>
          </p:nvPr>
        </p:nvSpPr>
        <p:spPr/>
        <p:txBody>
          <a:bodyPr>
            <a:normAutofit/>
          </a:bodyPr>
          <a:lstStyle/>
          <a:p>
            <a:r>
              <a:rPr lang="fi-FI" dirty="0" err="1" smtClean="0"/>
              <a:t>Possible</a:t>
            </a:r>
            <a:r>
              <a:rPr lang="fi-FI" dirty="0" smtClean="0"/>
              <a:t> </a:t>
            </a:r>
            <a:r>
              <a:rPr lang="fi-FI" dirty="0" err="1" smtClean="0"/>
              <a:t>optimizations</a:t>
            </a:r>
            <a:r>
              <a:rPr lang="fi-FI" dirty="0" smtClean="0"/>
              <a:t>:</a:t>
            </a:r>
          </a:p>
          <a:p>
            <a:pPr lvl="1"/>
            <a:r>
              <a:rPr lang="fi-FI" dirty="0" smtClean="0"/>
              <a:t>No </a:t>
            </a:r>
            <a:r>
              <a:rPr lang="fi-FI" dirty="0" err="1" smtClean="0"/>
              <a:t>need</a:t>
            </a:r>
            <a:r>
              <a:rPr lang="fi-FI" dirty="0" smtClean="0"/>
              <a:t> for </a:t>
            </a:r>
            <a:r>
              <a:rPr lang="fi-FI" dirty="0" err="1" smtClean="0"/>
              <a:t>double</a:t>
            </a:r>
            <a:r>
              <a:rPr lang="fi-FI" dirty="0" smtClean="0"/>
              <a:t> </a:t>
            </a:r>
            <a:r>
              <a:rPr lang="fi-FI" dirty="0" err="1" smtClean="0"/>
              <a:t>sequence</a:t>
            </a:r>
            <a:r>
              <a:rPr lang="fi-FI" dirty="0" smtClean="0"/>
              <a:t> </a:t>
            </a:r>
            <a:r>
              <a:rPr lang="fi-FI" dirty="0" err="1" smtClean="0"/>
              <a:t>numbering</a:t>
            </a:r>
            <a:r>
              <a:rPr lang="fi-FI" dirty="0" smtClean="0"/>
              <a:t>. One to </a:t>
            </a:r>
            <a:r>
              <a:rPr lang="fi-FI" dirty="0" err="1" smtClean="0"/>
              <a:t>one</a:t>
            </a:r>
            <a:r>
              <a:rPr lang="fi-FI" dirty="0" smtClean="0"/>
              <a:t> </a:t>
            </a:r>
            <a:r>
              <a:rPr lang="fi-FI" dirty="0" err="1" smtClean="0"/>
              <a:t>mapping</a:t>
            </a:r>
            <a:r>
              <a:rPr lang="fi-FI" dirty="0" smtClean="0"/>
              <a:t> </a:t>
            </a:r>
            <a:r>
              <a:rPr lang="fi-FI" dirty="0" err="1" smtClean="0"/>
              <a:t>between</a:t>
            </a:r>
            <a:r>
              <a:rPr lang="fi-FI" dirty="0" smtClean="0"/>
              <a:t> the 802.1CB </a:t>
            </a:r>
            <a:r>
              <a:rPr lang="fi-FI" dirty="0" err="1" smtClean="0"/>
              <a:t>Tag</a:t>
            </a:r>
            <a:r>
              <a:rPr lang="fi-FI" dirty="0" smtClean="0"/>
              <a:t> </a:t>
            </a:r>
            <a:r>
              <a:rPr lang="fi-FI" dirty="0" err="1" smtClean="0"/>
              <a:t>Sequence</a:t>
            </a:r>
            <a:r>
              <a:rPr lang="fi-FI" dirty="0" smtClean="0"/>
              <a:t> </a:t>
            </a:r>
            <a:r>
              <a:rPr lang="fi-FI" dirty="0" err="1" smtClean="0"/>
              <a:t>Number</a:t>
            </a:r>
            <a:r>
              <a:rPr lang="fi-FI" dirty="0" smtClean="0"/>
              <a:t> and the PW Control Word </a:t>
            </a:r>
            <a:r>
              <a:rPr lang="fi-FI" dirty="0" err="1" smtClean="0"/>
              <a:t>Seqeunce</a:t>
            </a:r>
            <a:r>
              <a:rPr lang="fi-FI" dirty="0" smtClean="0"/>
              <a:t> </a:t>
            </a:r>
            <a:r>
              <a:rPr lang="fi-FI" dirty="0" err="1" smtClean="0"/>
              <a:t>number</a:t>
            </a:r>
            <a:r>
              <a:rPr lang="fi-FI" dirty="0" smtClean="0"/>
              <a:t>.</a:t>
            </a:r>
          </a:p>
          <a:p>
            <a:pPr lvl="1"/>
            <a:r>
              <a:rPr lang="fi-FI" dirty="0" err="1" smtClean="0"/>
              <a:t>Eliminate</a:t>
            </a:r>
            <a:r>
              <a:rPr lang="fi-FI" dirty="0" smtClean="0"/>
              <a:t> the 802.1CB </a:t>
            </a:r>
            <a:r>
              <a:rPr lang="fi-FI" dirty="0" err="1" smtClean="0"/>
              <a:t>Ethernet</a:t>
            </a:r>
            <a:r>
              <a:rPr lang="fi-FI" dirty="0" smtClean="0"/>
              <a:t> </a:t>
            </a:r>
            <a:r>
              <a:rPr lang="fi-FI" dirty="0" err="1" smtClean="0"/>
              <a:t>header</a:t>
            </a:r>
            <a:r>
              <a:rPr lang="fi-FI" dirty="0" smtClean="0"/>
              <a:t> and </a:t>
            </a:r>
            <a:r>
              <a:rPr lang="fi-FI" dirty="0" err="1" smtClean="0"/>
              <a:t>regenerate</a:t>
            </a:r>
            <a:r>
              <a:rPr lang="fi-FI" dirty="0" smtClean="0"/>
              <a:t> </a:t>
            </a:r>
            <a:r>
              <a:rPr lang="fi-FI" dirty="0" err="1" smtClean="0"/>
              <a:t>that</a:t>
            </a:r>
            <a:r>
              <a:rPr lang="fi-FI" dirty="0" smtClean="0"/>
              <a:t> on the (</a:t>
            </a:r>
            <a:r>
              <a:rPr lang="fi-FI" dirty="0" err="1" smtClean="0"/>
              <a:t>T-)PEs</a:t>
            </a:r>
            <a:r>
              <a:rPr lang="fi-FI" dirty="0" smtClean="0"/>
              <a:t>. </a:t>
            </a:r>
            <a:r>
              <a:rPr lang="fi-FI" dirty="0" err="1" smtClean="0"/>
              <a:t>Would</a:t>
            </a:r>
            <a:r>
              <a:rPr lang="fi-FI" dirty="0" smtClean="0"/>
              <a:t> </a:t>
            </a:r>
            <a:r>
              <a:rPr lang="fi-FI" dirty="0" err="1" smtClean="0"/>
              <a:t>be</a:t>
            </a:r>
            <a:r>
              <a:rPr lang="fi-FI" dirty="0" smtClean="0"/>
              <a:t> a new ”</a:t>
            </a:r>
            <a:r>
              <a:rPr lang="fi-FI" dirty="0" err="1" smtClean="0"/>
              <a:t>DetNet</a:t>
            </a:r>
            <a:r>
              <a:rPr lang="fi-FI" dirty="0" smtClean="0"/>
              <a:t>” PW -&gt; saves 6 (SA) + 6 (DA) + 4 (CB </a:t>
            </a:r>
            <a:r>
              <a:rPr lang="fi-FI" dirty="0" err="1" smtClean="0"/>
              <a:t>Tag</a:t>
            </a:r>
            <a:r>
              <a:rPr lang="fi-FI" dirty="0" smtClean="0"/>
              <a:t>) </a:t>
            </a:r>
            <a:r>
              <a:rPr lang="fi-FI" dirty="0" err="1" smtClean="0"/>
              <a:t>octets</a:t>
            </a:r>
            <a:r>
              <a:rPr lang="fi-FI" dirty="0" smtClean="0"/>
              <a:t>.</a:t>
            </a:r>
          </a:p>
        </p:txBody>
      </p:sp>
    </p:spTree>
    <p:extLst>
      <p:ext uri="{BB962C8B-B14F-4D97-AF65-F5344CB8AC3E}">
        <p14:creationId xmlns:p14="http://schemas.microsoft.com/office/powerpoint/2010/main" val="2410866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i-FI" dirty="0" err="1" smtClean="0"/>
              <a:t>Other</a:t>
            </a:r>
            <a:r>
              <a:rPr lang="fi-FI" dirty="0" smtClean="0"/>
              <a:t> </a:t>
            </a:r>
            <a:r>
              <a:rPr lang="fi-FI" dirty="0" err="1" smtClean="0"/>
              <a:t>considerations</a:t>
            </a:r>
            <a:r>
              <a:rPr lang="fi-FI" dirty="0" smtClean="0"/>
              <a:t> </a:t>
            </a:r>
            <a:r>
              <a:rPr lang="fi-FI" dirty="0" err="1" smtClean="0"/>
              <a:t>cont’d</a:t>
            </a:r>
            <a:endParaRPr lang="en-US" dirty="0"/>
          </a:p>
        </p:txBody>
      </p:sp>
      <p:sp>
        <p:nvSpPr>
          <p:cNvPr id="3" name="Content Placeholder 2"/>
          <p:cNvSpPr>
            <a:spLocks noGrp="1"/>
          </p:cNvSpPr>
          <p:nvPr>
            <p:ph idx="1"/>
          </p:nvPr>
        </p:nvSpPr>
        <p:spPr/>
        <p:txBody>
          <a:bodyPr>
            <a:normAutofit/>
          </a:bodyPr>
          <a:lstStyle/>
          <a:p>
            <a:r>
              <a:rPr lang="fi-FI" dirty="0" smtClean="0"/>
              <a:t>Control </a:t>
            </a:r>
            <a:r>
              <a:rPr lang="fi-FI" dirty="0" err="1" smtClean="0"/>
              <a:t>channel</a:t>
            </a:r>
            <a:r>
              <a:rPr lang="fi-FI" dirty="0" smtClean="0"/>
              <a:t>.. TDB.</a:t>
            </a:r>
          </a:p>
          <a:p>
            <a:pPr lvl="1"/>
            <a:r>
              <a:rPr lang="fi-FI" dirty="0" smtClean="0"/>
              <a:t>LDP </a:t>
            </a:r>
            <a:r>
              <a:rPr lang="fi-FI" dirty="0" err="1" smtClean="0"/>
              <a:t>possible</a:t>
            </a:r>
            <a:r>
              <a:rPr lang="fi-FI" dirty="0" smtClean="0"/>
              <a:t>, PCE </a:t>
            </a:r>
            <a:r>
              <a:rPr lang="fi-FI" dirty="0" err="1" smtClean="0"/>
              <a:t>possible</a:t>
            </a:r>
            <a:r>
              <a:rPr lang="fi-FI" dirty="0" smtClean="0"/>
              <a:t>, </a:t>
            </a:r>
            <a:r>
              <a:rPr lang="fi-FI" dirty="0" err="1" smtClean="0"/>
              <a:t>netconf</a:t>
            </a:r>
            <a:r>
              <a:rPr lang="fi-FI" dirty="0" smtClean="0"/>
              <a:t> </a:t>
            </a:r>
            <a:r>
              <a:rPr lang="fi-FI" dirty="0" err="1" smtClean="0"/>
              <a:t>possible</a:t>
            </a:r>
            <a:r>
              <a:rPr lang="fi-FI" dirty="0" smtClean="0"/>
              <a:t>, </a:t>
            </a:r>
            <a:r>
              <a:rPr lang="fi-FI" dirty="0" err="1" smtClean="0"/>
              <a:t>static</a:t>
            </a:r>
            <a:r>
              <a:rPr lang="fi-FI" dirty="0" smtClean="0"/>
              <a:t> </a:t>
            </a:r>
            <a:r>
              <a:rPr lang="fi-FI" dirty="0" err="1" smtClean="0"/>
              <a:t>configuration</a:t>
            </a:r>
            <a:r>
              <a:rPr lang="fi-FI" dirty="0" smtClean="0"/>
              <a:t> </a:t>
            </a:r>
            <a:r>
              <a:rPr lang="fi-FI" dirty="0" err="1" smtClean="0"/>
              <a:t>possible</a:t>
            </a:r>
            <a:r>
              <a:rPr lang="fi-FI" dirty="0" smtClean="0"/>
              <a:t>, ..</a:t>
            </a:r>
          </a:p>
        </p:txBody>
      </p:sp>
    </p:spTree>
    <p:extLst>
      <p:ext uri="{BB962C8B-B14F-4D97-AF65-F5344CB8AC3E}">
        <p14:creationId xmlns:p14="http://schemas.microsoft.com/office/powerpoint/2010/main" val="38308536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Background</a:t>
            </a:r>
            <a:endParaRPr lang="en-US" dirty="0"/>
          </a:p>
        </p:txBody>
      </p:sp>
      <p:sp>
        <p:nvSpPr>
          <p:cNvPr id="3" name="Content Placeholder 2"/>
          <p:cNvSpPr>
            <a:spLocks noGrp="1"/>
          </p:cNvSpPr>
          <p:nvPr>
            <p:ph idx="1"/>
          </p:nvPr>
        </p:nvSpPr>
        <p:spPr/>
        <p:txBody>
          <a:bodyPr/>
          <a:lstStyle/>
          <a:p>
            <a:r>
              <a:rPr lang="en-US" dirty="0" err="1" smtClean="0"/>
              <a:t>DetNet</a:t>
            </a:r>
            <a:r>
              <a:rPr lang="en-US" dirty="0" smtClean="0"/>
              <a:t> </a:t>
            </a:r>
            <a:r>
              <a:rPr lang="en-US" dirty="0" err="1" smtClean="0"/>
              <a:t>QoS</a:t>
            </a:r>
            <a:r>
              <a:rPr lang="en-US" dirty="0" smtClean="0"/>
              <a:t> is expressed in terms of:</a:t>
            </a:r>
          </a:p>
          <a:p>
            <a:pPr lvl="1"/>
            <a:r>
              <a:rPr lang="en-US" dirty="0" smtClean="0"/>
              <a:t>Minimum and maximum end-to-end latency from talker to listener;</a:t>
            </a:r>
          </a:p>
          <a:p>
            <a:pPr lvl="1"/>
            <a:r>
              <a:rPr lang="en-US" dirty="0" smtClean="0"/>
              <a:t>Probability of loss of a packet, assuming the normal operation of the relay systems and links;</a:t>
            </a:r>
          </a:p>
          <a:p>
            <a:pPr lvl="1"/>
            <a:r>
              <a:rPr lang="en-US" dirty="0" smtClean="0"/>
              <a:t>Probability of loss of a packet in the event of the failure of a relay system or link</a:t>
            </a:r>
            <a:endParaRPr lang="en-US" dirty="0"/>
          </a:p>
        </p:txBody>
      </p:sp>
      <p:sp>
        <p:nvSpPr>
          <p:cNvPr id="4" name="TextBox 3"/>
          <p:cNvSpPr txBox="1"/>
          <p:nvPr/>
        </p:nvSpPr>
        <p:spPr>
          <a:xfrm>
            <a:off x="1066800" y="6248400"/>
            <a:ext cx="7140544" cy="369332"/>
          </a:xfrm>
          <a:prstGeom prst="rect">
            <a:avLst/>
          </a:prstGeom>
          <a:noFill/>
        </p:spPr>
        <p:txBody>
          <a:bodyPr wrap="none" rtlCol="0">
            <a:spAutoFit/>
          </a:bodyPr>
          <a:lstStyle/>
          <a:p>
            <a:r>
              <a:rPr lang="fi-FI" dirty="0" err="1" smtClean="0"/>
              <a:t>This</a:t>
            </a:r>
            <a:r>
              <a:rPr lang="fi-FI" dirty="0" smtClean="0"/>
              <a:t> </a:t>
            </a:r>
            <a:r>
              <a:rPr lang="fi-FI" dirty="0" err="1" smtClean="0"/>
              <a:t>presentation</a:t>
            </a:r>
            <a:r>
              <a:rPr lang="fi-FI" dirty="0" smtClean="0"/>
              <a:t> </a:t>
            </a:r>
            <a:r>
              <a:rPr lang="fi-FI" dirty="0" err="1" smtClean="0"/>
              <a:t>reuses</a:t>
            </a:r>
            <a:r>
              <a:rPr lang="fi-FI" dirty="0" smtClean="0"/>
              <a:t> draft-finn-detnet-architecture-01 in </a:t>
            </a:r>
            <a:r>
              <a:rPr lang="fi-FI" dirty="0" err="1" smtClean="0"/>
              <a:t>many</a:t>
            </a:r>
            <a:r>
              <a:rPr lang="fi-FI" dirty="0" smtClean="0"/>
              <a:t> </a:t>
            </a:r>
            <a:r>
              <a:rPr lang="fi-FI" dirty="0" err="1" smtClean="0"/>
              <a:t>places</a:t>
            </a:r>
            <a:r>
              <a:rPr lang="fi-FI" dirty="0" smtClean="0"/>
              <a:t>!</a:t>
            </a:r>
            <a:endParaRPr lang="en-US" dirty="0"/>
          </a:p>
        </p:txBody>
      </p:sp>
    </p:spTree>
    <p:extLst>
      <p:ext uri="{BB962C8B-B14F-4D97-AF65-F5344CB8AC3E}">
        <p14:creationId xmlns:p14="http://schemas.microsoft.com/office/powerpoint/2010/main" val="29419432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Other</a:t>
            </a:r>
            <a:r>
              <a:rPr lang="fi-FI" dirty="0" smtClean="0"/>
              <a:t> </a:t>
            </a:r>
            <a:r>
              <a:rPr lang="fi-FI" dirty="0" err="1" smtClean="0"/>
              <a:t>discussion</a:t>
            </a:r>
            <a:endParaRPr lang="en-US" dirty="0"/>
          </a:p>
        </p:txBody>
      </p:sp>
      <p:sp>
        <p:nvSpPr>
          <p:cNvPr id="3" name="Content Placeholder 2"/>
          <p:cNvSpPr>
            <a:spLocks noGrp="1"/>
          </p:cNvSpPr>
          <p:nvPr>
            <p:ph idx="1"/>
          </p:nvPr>
        </p:nvSpPr>
        <p:spPr/>
        <p:txBody>
          <a:bodyPr/>
          <a:lstStyle/>
          <a:p>
            <a:r>
              <a:rPr lang="fi-FI" dirty="0" err="1" smtClean="0"/>
              <a:t>PseudoWires</a:t>
            </a:r>
            <a:r>
              <a:rPr lang="fi-FI" dirty="0" smtClean="0"/>
              <a:t> and MPLS </a:t>
            </a:r>
            <a:r>
              <a:rPr lang="fi-FI" dirty="0" err="1" smtClean="0"/>
              <a:t>considered</a:t>
            </a:r>
            <a:r>
              <a:rPr lang="fi-FI" dirty="0" smtClean="0"/>
              <a:t> heavy..</a:t>
            </a:r>
          </a:p>
          <a:p>
            <a:pPr lvl="1"/>
            <a:r>
              <a:rPr lang="fi-FI" dirty="0" err="1" smtClean="0"/>
              <a:t>True</a:t>
            </a:r>
            <a:r>
              <a:rPr lang="fi-FI" dirty="0" smtClean="0"/>
              <a:t> in a </a:t>
            </a:r>
            <a:r>
              <a:rPr lang="fi-FI" dirty="0" err="1" smtClean="0"/>
              <a:t>sense</a:t>
            </a:r>
            <a:r>
              <a:rPr lang="fi-FI" dirty="0" smtClean="0"/>
              <a:t> </a:t>
            </a:r>
            <a:r>
              <a:rPr lang="fi-FI" dirty="0" err="1" smtClean="0"/>
              <a:t>that</a:t>
            </a:r>
            <a:r>
              <a:rPr lang="fi-FI" dirty="0" smtClean="0"/>
              <a:t> MPLS </a:t>
            </a:r>
            <a:r>
              <a:rPr lang="fi-FI" dirty="0" err="1" smtClean="0"/>
              <a:t>typically</a:t>
            </a:r>
            <a:r>
              <a:rPr lang="fi-FI" dirty="0" smtClean="0"/>
              <a:t> in </a:t>
            </a:r>
            <a:r>
              <a:rPr lang="fi-FI" dirty="0" err="1" smtClean="0"/>
              <a:t>devices/chips</a:t>
            </a:r>
            <a:r>
              <a:rPr lang="fi-FI" dirty="0" smtClean="0"/>
              <a:t> </a:t>
            </a:r>
            <a:r>
              <a:rPr lang="fi-FI" dirty="0" err="1" smtClean="0"/>
              <a:t>that</a:t>
            </a:r>
            <a:r>
              <a:rPr lang="fi-FI" dirty="0" smtClean="0"/>
              <a:t> </a:t>
            </a:r>
            <a:r>
              <a:rPr lang="fi-FI" dirty="0" err="1" smtClean="0"/>
              <a:t>are</a:t>
            </a:r>
            <a:r>
              <a:rPr lang="fi-FI" dirty="0" smtClean="0"/>
              <a:t> </a:t>
            </a:r>
            <a:r>
              <a:rPr lang="fi-FI" dirty="0" err="1" smtClean="0"/>
              <a:t>provider</a:t>
            </a:r>
            <a:r>
              <a:rPr lang="fi-FI" dirty="0" smtClean="0"/>
              <a:t> </a:t>
            </a:r>
            <a:r>
              <a:rPr lang="fi-FI" dirty="0" err="1" smtClean="0"/>
              <a:t>class</a:t>
            </a:r>
            <a:r>
              <a:rPr lang="fi-FI" dirty="0" smtClean="0"/>
              <a:t>..</a:t>
            </a:r>
          </a:p>
          <a:p>
            <a:endParaRPr lang="fi-FI" dirty="0"/>
          </a:p>
          <a:p>
            <a:r>
              <a:rPr lang="fi-FI" dirty="0" err="1" smtClean="0"/>
              <a:t>Other</a:t>
            </a:r>
            <a:r>
              <a:rPr lang="fi-FI" dirty="0" smtClean="0"/>
              <a:t> </a:t>
            </a:r>
            <a:r>
              <a:rPr lang="fi-FI" dirty="0" err="1" smtClean="0"/>
              <a:t>approaches</a:t>
            </a:r>
            <a:r>
              <a:rPr lang="fi-FI" dirty="0" smtClean="0"/>
              <a:t> </a:t>
            </a:r>
            <a:r>
              <a:rPr lang="fi-FI" dirty="0" err="1" smtClean="0"/>
              <a:t>still</a:t>
            </a:r>
            <a:r>
              <a:rPr lang="fi-FI" dirty="0" smtClean="0"/>
              <a:t> to </a:t>
            </a:r>
            <a:r>
              <a:rPr lang="fi-FI" dirty="0" err="1" smtClean="0"/>
              <a:t>be</a:t>
            </a:r>
            <a:r>
              <a:rPr lang="fi-FI" dirty="0" smtClean="0"/>
              <a:t> </a:t>
            </a:r>
            <a:r>
              <a:rPr lang="fi-FI" dirty="0" err="1" smtClean="0"/>
              <a:t>considered</a:t>
            </a:r>
            <a:r>
              <a:rPr lang="fi-FI" dirty="0" smtClean="0"/>
              <a:t>.</a:t>
            </a:r>
            <a:endParaRPr lang="en-US" dirty="0"/>
          </a:p>
        </p:txBody>
      </p:sp>
    </p:spTree>
    <p:extLst>
      <p:ext uri="{BB962C8B-B14F-4D97-AF65-F5344CB8AC3E}">
        <p14:creationId xmlns:p14="http://schemas.microsoft.com/office/powerpoint/2010/main" val="10704850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Questions</a:t>
            </a:r>
            <a:r>
              <a:rPr lang="fi-FI" dirty="0" smtClean="0"/>
              <a:t> &amp; </a:t>
            </a:r>
            <a:r>
              <a:rPr lang="fi-FI" dirty="0" err="1" smtClean="0"/>
              <a:t>Comments</a:t>
            </a:r>
            <a:r>
              <a:rPr lang="fi-FI" dirty="0" smtClean="0"/>
              <a:t>?</a:t>
            </a:r>
            <a:endParaRPr lang="en-US" dirty="0"/>
          </a:p>
        </p:txBody>
      </p:sp>
      <p:pic>
        <p:nvPicPr>
          <p:cNvPr id="4098" name="Picture 2" descr="Targ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705583"/>
            <a:ext cx="5829300" cy="46672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738901" y="6629400"/>
            <a:ext cx="3405099" cy="215444"/>
          </a:xfrm>
          <a:prstGeom prst="rect">
            <a:avLst/>
          </a:prstGeom>
          <a:noFill/>
        </p:spPr>
        <p:txBody>
          <a:bodyPr wrap="none" rtlCol="0">
            <a:spAutoFit/>
          </a:bodyPr>
          <a:lstStyle/>
          <a:p>
            <a:r>
              <a:rPr lang="fi-FI" sz="800" dirty="0" err="1" smtClean="0"/>
              <a:t>Source</a:t>
            </a:r>
            <a:r>
              <a:rPr lang="fi-FI" sz="800" dirty="0" smtClean="0"/>
              <a:t>: http://www.politicsforum.org/images/flame_warriors/flame_67.php</a:t>
            </a:r>
            <a:endParaRPr lang="en-US" sz="800" dirty="0"/>
          </a:p>
        </p:txBody>
      </p:sp>
    </p:spTree>
    <p:extLst>
      <p:ext uri="{BB962C8B-B14F-4D97-AF65-F5344CB8AC3E}">
        <p14:creationId xmlns:p14="http://schemas.microsoft.com/office/powerpoint/2010/main" val="2275389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Background</a:t>
            </a:r>
            <a:r>
              <a:rPr lang="fi-FI" dirty="0" smtClean="0"/>
              <a:t> </a:t>
            </a:r>
            <a:r>
              <a:rPr lang="fi-FI" dirty="0" err="1" smtClean="0"/>
              <a:t>cont’d</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Three techniques are employed by </a:t>
            </a:r>
            <a:r>
              <a:rPr lang="en-US" dirty="0" err="1" smtClean="0"/>
              <a:t>DetNet</a:t>
            </a:r>
            <a:r>
              <a:rPr lang="en-US" dirty="0" smtClean="0"/>
              <a:t> to achieve these </a:t>
            </a:r>
            <a:r>
              <a:rPr lang="en-US" dirty="0" err="1" smtClean="0"/>
              <a:t>QoS</a:t>
            </a:r>
            <a:r>
              <a:rPr lang="en-US" dirty="0" smtClean="0"/>
              <a:t> parameters:</a:t>
            </a:r>
          </a:p>
          <a:p>
            <a:pPr lvl="1"/>
            <a:r>
              <a:rPr lang="en-US" u="sng" dirty="0" smtClean="0"/>
              <a:t>Zero congestion loss</a:t>
            </a:r>
            <a:r>
              <a:rPr lang="en-US" dirty="0" smtClean="0"/>
              <a:t>. Network resources such as link bandwidth, buffers, queues, shapers, and scheduled input/output slots are assigned in each relay system to the use of a specific </a:t>
            </a:r>
            <a:r>
              <a:rPr lang="en-US" dirty="0" err="1" smtClean="0"/>
              <a:t>DetNet</a:t>
            </a:r>
            <a:r>
              <a:rPr lang="en-US" dirty="0" smtClean="0"/>
              <a:t> stream or group of streams. </a:t>
            </a:r>
            <a:endParaRPr lang="en-US" dirty="0"/>
          </a:p>
          <a:p>
            <a:pPr lvl="1"/>
            <a:r>
              <a:rPr lang="en-US" u="sng" dirty="0" smtClean="0"/>
              <a:t>Pinned-down paths</a:t>
            </a:r>
            <a:r>
              <a:rPr lang="en-US" dirty="0" smtClean="0"/>
              <a:t>. Point-to-point paths or point- to-multipoint trees through the network from a talker to one or more listeners can be established, and </a:t>
            </a:r>
            <a:r>
              <a:rPr lang="en-US" dirty="0" err="1" smtClean="0"/>
              <a:t>DetNet</a:t>
            </a:r>
            <a:r>
              <a:rPr lang="en-US" dirty="0" smtClean="0"/>
              <a:t> streams assigned to follow a particular path or tree.</a:t>
            </a:r>
          </a:p>
          <a:p>
            <a:pPr lvl="1"/>
            <a:r>
              <a:rPr lang="en-US" u="sng" dirty="0" smtClean="0"/>
              <a:t>Packet replication and deletion</a:t>
            </a:r>
            <a:r>
              <a:rPr lang="en-US" dirty="0" smtClean="0"/>
              <a:t>. End systems and/or relay systems can sequence number, replicate, and eliminate replicated packets at multiple points in the network in order to ensure that one or more equipment failure events still leave at least one path intact for a </a:t>
            </a:r>
            <a:r>
              <a:rPr lang="en-US" dirty="0" err="1" smtClean="0"/>
              <a:t>DetNet</a:t>
            </a:r>
            <a:r>
              <a:rPr lang="en-US" dirty="0" smtClean="0"/>
              <a:t> stream. </a:t>
            </a:r>
            <a:br>
              <a:rPr lang="en-US" dirty="0" smtClean="0"/>
            </a:br>
            <a:endParaRPr lang="en-US" dirty="0"/>
          </a:p>
        </p:txBody>
      </p:sp>
    </p:spTree>
    <p:extLst>
      <p:ext uri="{BB962C8B-B14F-4D97-AF65-F5344CB8AC3E}">
        <p14:creationId xmlns:p14="http://schemas.microsoft.com/office/powerpoint/2010/main" val="31670354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Data </a:t>
            </a:r>
            <a:r>
              <a:rPr lang="fi-FI" dirty="0" err="1" smtClean="0"/>
              <a:t>Plane</a:t>
            </a:r>
            <a:r>
              <a:rPr lang="fi-FI" dirty="0" smtClean="0"/>
              <a:t> for </a:t>
            </a:r>
            <a:r>
              <a:rPr lang="fi-FI" dirty="0" err="1" smtClean="0"/>
              <a:t>DetNet</a:t>
            </a:r>
            <a:endParaRPr lang="en-US" dirty="0"/>
          </a:p>
        </p:txBody>
      </p:sp>
      <p:sp>
        <p:nvSpPr>
          <p:cNvPr id="3" name="Content Placeholder 2"/>
          <p:cNvSpPr>
            <a:spLocks noGrp="1"/>
          </p:cNvSpPr>
          <p:nvPr>
            <p:ph idx="1"/>
          </p:nvPr>
        </p:nvSpPr>
        <p:spPr/>
        <p:txBody>
          <a:bodyPr>
            <a:normAutofit/>
          </a:bodyPr>
          <a:lstStyle/>
          <a:p>
            <a:r>
              <a:rPr lang="fi-FI" dirty="0" err="1" smtClean="0"/>
              <a:t>Citing</a:t>
            </a:r>
            <a:r>
              <a:rPr lang="fi-FI" dirty="0" smtClean="0"/>
              <a:t> the charter:</a:t>
            </a:r>
          </a:p>
          <a:p>
            <a:pPr lvl="1"/>
            <a:r>
              <a:rPr lang="en-US" dirty="0" smtClean="0"/>
              <a:t>“This work will document how to use IP and/or MPLS to support a data plane method of flow identification and packet forwarding over Layer 3.”</a:t>
            </a:r>
          </a:p>
          <a:p>
            <a:pPr lvl="1"/>
            <a:endParaRPr lang="fi-FI" dirty="0"/>
          </a:p>
          <a:p>
            <a:r>
              <a:rPr lang="fi-FI" dirty="0" err="1" smtClean="0"/>
              <a:t>Proposal</a:t>
            </a:r>
            <a:r>
              <a:rPr lang="fi-FI" dirty="0" smtClean="0"/>
              <a:t>:</a:t>
            </a:r>
          </a:p>
          <a:p>
            <a:pPr lvl="1"/>
            <a:r>
              <a:rPr lang="fi-FI" dirty="0" err="1" smtClean="0"/>
              <a:t>Leverage</a:t>
            </a:r>
            <a:r>
              <a:rPr lang="fi-FI" dirty="0" smtClean="0"/>
              <a:t> </a:t>
            </a:r>
            <a:r>
              <a:rPr lang="fi-FI" dirty="0" err="1" smtClean="0"/>
              <a:t>PseudoWires</a:t>
            </a:r>
            <a:r>
              <a:rPr lang="fi-FI" dirty="0" smtClean="0"/>
              <a:t> for </a:t>
            </a:r>
            <a:r>
              <a:rPr lang="fi-FI" dirty="0" err="1" smtClean="0"/>
              <a:t>Detnet</a:t>
            </a:r>
            <a:r>
              <a:rPr lang="fi-FI" dirty="0" smtClean="0"/>
              <a:t> Data </a:t>
            </a:r>
            <a:r>
              <a:rPr lang="fi-FI" dirty="0" err="1" smtClean="0"/>
              <a:t>Plane</a:t>
            </a:r>
            <a:r>
              <a:rPr lang="fi-FI" dirty="0" smtClean="0"/>
              <a:t>.</a:t>
            </a:r>
            <a:endParaRPr lang="en-US" dirty="0" smtClean="0"/>
          </a:p>
          <a:p>
            <a:pPr lvl="1"/>
            <a:endParaRPr lang="fi-FI" dirty="0"/>
          </a:p>
        </p:txBody>
      </p:sp>
    </p:spTree>
    <p:extLst>
      <p:ext uri="{BB962C8B-B14F-4D97-AF65-F5344CB8AC3E}">
        <p14:creationId xmlns:p14="http://schemas.microsoft.com/office/powerpoint/2010/main" val="35449137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What</a:t>
            </a:r>
            <a:r>
              <a:rPr lang="fi-FI" dirty="0" smtClean="0"/>
              <a:t> </a:t>
            </a:r>
            <a:r>
              <a:rPr lang="fi-FI" dirty="0" err="1" smtClean="0"/>
              <a:t>there</a:t>
            </a:r>
            <a:r>
              <a:rPr lang="fi-FI" dirty="0" smtClean="0"/>
              <a:t> is in the </a:t>
            </a:r>
            <a:r>
              <a:rPr lang="fi-FI" dirty="0" err="1" smtClean="0"/>
              <a:t>toolbox</a:t>
            </a:r>
            <a:r>
              <a:rPr lang="fi-FI" dirty="0" smtClean="0"/>
              <a:t>?</a:t>
            </a:r>
            <a:endParaRPr lang="en-US" dirty="0"/>
          </a:p>
        </p:txBody>
      </p:sp>
      <p:sp>
        <p:nvSpPr>
          <p:cNvPr id="3" name="Content Placeholder 2"/>
          <p:cNvSpPr>
            <a:spLocks noGrp="1"/>
          </p:cNvSpPr>
          <p:nvPr>
            <p:ph idx="1"/>
          </p:nvPr>
        </p:nvSpPr>
        <p:spPr/>
        <p:txBody>
          <a:bodyPr>
            <a:normAutofit fontScale="77500" lnSpcReduction="20000"/>
          </a:bodyPr>
          <a:lstStyle/>
          <a:p>
            <a:r>
              <a:rPr lang="fi-FI" dirty="0" smtClean="0"/>
              <a:t>Zero </a:t>
            </a:r>
            <a:r>
              <a:rPr lang="fi-FI" dirty="0" err="1" smtClean="0"/>
              <a:t>congestion</a:t>
            </a:r>
            <a:r>
              <a:rPr lang="fi-FI" dirty="0" smtClean="0"/>
              <a:t> </a:t>
            </a:r>
            <a:r>
              <a:rPr lang="fi-FI" dirty="0" err="1" smtClean="0"/>
              <a:t>loss</a:t>
            </a:r>
            <a:r>
              <a:rPr lang="fi-FI" dirty="0" smtClean="0"/>
              <a:t>: </a:t>
            </a:r>
            <a:r>
              <a:rPr lang="fi-FI" dirty="0" err="1" smtClean="0"/>
              <a:t>checked</a:t>
            </a:r>
            <a:endParaRPr lang="fi-FI" dirty="0" smtClean="0"/>
          </a:p>
          <a:p>
            <a:pPr lvl="1"/>
            <a:r>
              <a:rPr lang="fi-FI" dirty="0" err="1" smtClean="0"/>
              <a:t>Deterministic</a:t>
            </a:r>
            <a:r>
              <a:rPr lang="fi-FI" dirty="0" smtClean="0"/>
              <a:t> </a:t>
            </a:r>
            <a:r>
              <a:rPr lang="fi-FI" dirty="0" err="1" smtClean="0"/>
              <a:t>resource</a:t>
            </a:r>
            <a:r>
              <a:rPr lang="fi-FI" dirty="0" smtClean="0"/>
              <a:t> </a:t>
            </a:r>
            <a:r>
              <a:rPr lang="fi-FI" dirty="0" err="1" smtClean="0"/>
              <a:t>allocation</a:t>
            </a:r>
            <a:r>
              <a:rPr lang="fi-FI" dirty="0"/>
              <a:t> </a:t>
            </a:r>
            <a:r>
              <a:rPr lang="fi-FI" dirty="0" err="1" smtClean="0"/>
              <a:t>using</a:t>
            </a:r>
            <a:r>
              <a:rPr lang="fi-FI" dirty="0" smtClean="0"/>
              <a:t> </a:t>
            </a:r>
            <a:r>
              <a:rPr lang="fi-FI" dirty="0" err="1" smtClean="0"/>
              <a:t>multiple</a:t>
            </a:r>
            <a:r>
              <a:rPr lang="fi-FI" dirty="0" smtClean="0"/>
              <a:t> </a:t>
            </a:r>
            <a:r>
              <a:rPr lang="fi-FI" dirty="0" err="1" smtClean="0"/>
              <a:t>existing</a:t>
            </a:r>
            <a:r>
              <a:rPr lang="fi-FI" dirty="0" smtClean="0"/>
              <a:t> </a:t>
            </a:r>
            <a:r>
              <a:rPr lang="fi-FI" dirty="0" err="1" smtClean="0"/>
              <a:t>mechanisms</a:t>
            </a:r>
            <a:r>
              <a:rPr lang="fi-FI" dirty="0" smtClean="0"/>
              <a:t>.</a:t>
            </a:r>
          </a:p>
          <a:p>
            <a:endParaRPr lang="fi-FI" dirty="0" smtClean="0"/>
          </a:p>
          <a:p>
            <a:r>
              <a:rPr lang="fi-FI" dirty="0" err="1" smtClean="0"/>
              <a:t>Pinned-down</a:t>
            </a:r>
            <a:r>
              <a:rPr lang="fi-FI" dirty="0" smtClean="0"/>
              <a:t> </a:t>
            </a:r>
            <a:r>
              <a:rPr lang="fi-FI" dirty="0" err="1" smtClean="0"/>
              <a:t>paths</a:t>
            </a:r>
            <a:r>
              <a:rPr lang="fi-FI" dirty="0" smtClean="0"/>
              <a:t>: </a:t>
            </a:r>
            <a:r>
              <a:rPr lang="fi-FI" dirty="0" err="1" smtClean="0"/>
              <a:t>checked</a:t>
            </a:r>
            <a:endParaRPr lang="fi-FI" dirty="0" smtClean="0"/>
          </a:p>
          <a:p>
            <a:pPr lvl="1"/>
            <a:r>
              <a:rPr lang="fi-FI" dirty="0" err="1" smtClean="0"/>
              <a:t>E.g</a:t>
            </a:r>
            <a:r>
              <a:rPr lang="fi-FI" dirty="0" smtClean="0"/>
              <a:t>. </a:t>
            </a:r>
            <a:r>
              <a:rPr lang="fi-FI" dirty="0" err="1" smtClean="0"/>
              <a:t>statically</a:t>
            </a:r>
            <a:r>
              <a:rPr lang="fi-FI" dirty="0" smtClean="0"/>
              <a:t> </a:t>
            </a:r>
            <a:r>
              <a:rPr lang="fi-FI" dirty="0" err="1" smtClean="0"/>
              <a:t>provisioned</a:t>
            </a:r>
            <a:r>
              <a:rPr lang="fi-FI" dirty="0" smtClean="0"/>
              <a:t> </a:t>
            </a:r>
            <a:r>
              <a:rPr lang="fi-FI" dirty="0" err="1" smtClean="0"/>
              <a:t>label</a:t>
            </a:r>
            <a:r>
              <a:rPr lang="fi-FI" dirty="0" smtClean="0"/>
              <a:t> </a:t>
            </a:r>
            <a:r>
              <a:rPr lang="fi-FI" dirty="0" err="1" smtClean="0"/>
              <a:t>paths</a:t>
            </a:r>
            <a:r>
              <a:rPr lang="fi-FI" dirty="0" smtClean="0"/>
              <a:t>.</a:t>
            </a:r>
          </a:p>
          <a:p>
            <a:endParaRPr lang="fi-FI" dirty="0" smtClean="0"/>
          </a:p>
          <a:p>
            <a:r>
              <a:rPr lang="fi-FI" dirty="0" err="1" smtClean="0"/>
              <a:t>Packet</a:t>
            </a:r>
            <a:r>
              <a:rPr lang="fi-FI" dirty="0" smtClean="0"/>
              <a:t> </a:t>
            </a:r>
            <a:r>
              <a:rPr lang="fi-FI" dirty="0" err="1" smtClean="0"/>
              <a:t>replication</a:t>
            </a:r>
            <a:r>
              <a:rPr lang="fi-FI" dirty="0" smtClean="0"/>
              <a:t> and </a:t>
            </a:r>
            <a:r>
              <a:rPr lang="fi-FI" dirty="0" err="1" smtClean="0"/>
              <a:t>deletion</a:t>
            </a:r>
            <a:r>
              <a:rPr lang="fi-FI" dirty="0" smtClean="0"/>
              <a:t>: </a:t>
            </a:r>
            <a:r>
              <a:rPr lang="fi-FI" dirty="0" err="1" smtClean="0"/>
              <a:t>almost-there</a:t>
            </a:r>
            <a:endParaRPr lang="fi-FI" dirty="0" smtClean="0"/>
          </a:p>
          <a:p>
            <a:pPr lvl="1"/>
            <a:r>
              <a:rPr lang="en-US" dirty="0" smtClean="0"/>
              <a:t>Assuming no congestion loss the most important causes of packet loss are random media and/or memory faults and equipment failures</a:t>
            </a:r>
            <a:endParaRPr lang="fi-FI" dirty="0" smtClean="0"/>
          </a:p>
          <a:p>
            <a:pPr lvl="1"/>
            <a:r>
              <a:rPr lang="fi-FI" dirty="0" smtClean="0"/>
              <a:t>How to </a:t>
            </a:r>
            <a:r>
              <a:rPr lang="fi-FI" dirty="0" err="1" smtClean="0"/>
              <a:t>do</a:t>
            </a:r>
            <a:r>
              <a:rPr lang="fi-FI" dirty="0" smtClean="0"/>
              <a:t> </a:t>
            </a:r>
            <a:r>
              <a:rPr lang="en-US" dirty="0"/>
              <a:t>IEEE 802.1CB or ISO/IEC 62439-3</a:t>
            </a:r>
            <a:r>
              <a:rPr lang="fi-FI" dirty="0" smtClean="0"/>
              <a:t> </a:t>
            </a:r>
            <a:r>
              <a:rPr lang="fi-FI" dirty="0" err="1" smtClean="0"/>
              <a:t>like</a:t>
            </a:r>
            <a:r>
              <a:rPr lang="fi-FI" dirty="0" smtClean="0"/>
              <a:t> </a:t>
            </a:r>
            <a:r>
              <a:rPr lang="fi-FI" dirty="0" err="1" smtClean="0"/>
              <a:t>Seamless</a:t>
            </a:r>
            <a:r>
              <a:rPr lang="fi-FI" dirty="0"/>
              <a:t> </a:t>
            </a:r>
            <a:r>
              <a:rPr lang="fi-FI" dirty="0" err="1" smtClean="0"/>
              <a:t>Redundancy</a:t>
            </a:r>
            <a:r>
              <a:rPr lang="fi-FI" dirty="0" smtClean="0"/>
              <a:t> </a:t>
            </a:r>
            <a:r>
              <a:rPr lang="fi-FI" dirty="0" err="1" smtClean="0"/>
              <a:t>over</a:t>
            </a:r>
            <a:r>
              <a:rPr lang="fi-FI" dirty="0" smtClean="0"/>
              <a:t> IP/MPLS?</a:t>
            </a:r>
          </a:p>
        </p:txBody>
      </p:sp>
    </p:spTree>
    <p:extLst>
      <p:ext uri="{BB962C8B-B14F-4D97-AF65-F5344CB8AC3E}">
        <p14:creationId xmlns:p14="http://schemas.microsoft.com/office/powerpoint/2010/main" val="26242928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Seamless</a:t>
            </a:r>
            <a:r>
              <a:rPr lang="fi-FI" dirty="0" smtClean="0"/>
              <a:t> </a:t>
            </a:r>
            <a:r>
              <a:rPr lang="fi-FI" dirty="0" err="1" smtClean="0"/>
              <a:t>Redundancy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Seamless redundancy involves three capabilities:</a:t>
            </a:r>
          </a:p>
          <a:p>
            <a:pPr lvl="1"/>
            <a:r>
              <a:rPr lang="en-US" dirty="0" smtClean="0"/>
              <a:t>Adding sequence numbers to the packets of a </a:t>
            </a:r>
            <a:r>
              <a:rPr lang="en-US" dirty="0" err="1" smtClean="0"/>
              <a:t>DetNet</a:t>
            </a:r>
            <a:r>
              <a:rPr lang="en-US" dirty="0" smtClean="0"/>
              <a:t> stream.</a:t>
            </a:r>
          </a:p>
          <a:p>
            <a:pPr lvl="1"/>
            <a:r>
              <a:rPr lang="en-US" dirty="0" smtClean="0"/>
              <a:t>Replicating these packets and, typically, sending them along at least two different paths to the listener(s).</a:t>
            </a:r>
          </a:p>
          <a:p>
            <a:pPr lvl="1"/>
            <a:r>
              <a:rPr lang="en-US" dirty="0" smtClean="0"/>
              <a:t>Discarding duplicated packets.</a:t>
            </a:r>
          </a:p>
          <a:p>
            <a:endParaRPr lang="en-US" dirty="0" smtClean="0"/>
          </a:p>
          <a:p>
            <a:r>
              <a:rPr lang="en-US" dirty="0" smtClean="0"/>
              <a:t>Note </a:t>
            </a:r>
            <a:r>
              <a:rPr lang="en-US" dirty="0"/>
              <a:t>that data streams can </a:t>
            </a:r>
            <a:r>
              <a:rPr lang="en-US" dirty="0" smtClean="0"/>
              <a:t>be multicast </a:t>
            </a:r>
            <a:r>
              <a:rPr lang="en-US" dirty="0"/>
              <a:t>or unicast.</a:t>
            </a:r>
          </a:p>
          <a:p>
            <a:pPr marL="0" indent="0">
              <a:buNone/>
            </a:pPr>
            <a:endParaRPr lang="fi-FI" dirty="0"/>
          </a:p>
          <a:p>
            <a:r>
              <a:rPr lang="fi-FI" dirty="0" err="1" smtClean="0"/>
              <a:t>Apart</a:t>
            </a:r>
            <a:r>
              <a:rPr lang="fi-FI" dirty="0" smtClean="0"/>
              <a:t> </a:t>
            </a:r>
            <a:r>
              <a:rPr lang="fi-FI" dirty="0" err="1" smtClean="0"/>
              <a:t>from</a:t>
            </a:r>
            <a:r>
              <a:rPr lang="fi-FI" dirty="0" smtClean="0"/>
              <a:t> ’</a:t>
            </a:r>
            <a:r>
              <a:rPr lang="fi-FI" dirty="0" err="1" smtClean="0"/>
              <a:t>Discarding</a:t>
            </a:r>
            <a:r>
              <a:rPr lang="fi-FI" dirty="0" smtClean="0"/>
              <a:t> </a:t>
            </a:r>
            <a:r>
              <a:rPr lang="fi-FI" dirty="0" err="1" smtClean="0"/>
              <a:t>part</a:t>
            </a:r>
            <a:r>
              <a:rPr lang="fi-FI" dirty="0" smtClean="0"/>
              <a:t>’ </a:t>
            </a:r>
            <a:r>
              <a:rPr lang="fi-FI" dirty="0" err="1" smtClean="0"/>
              <a:t>needed</a:t>
            </a:r>
            <a:r>
              <a:rPr lang="fi-FI" dirty="0" smtClean="0"/>
              <a:t> </a:t>
            </a:r>
            <a:r>
              <a:rPr lang="fi-FI" dirty="0" err="1" smtClean="0"/>
              <a:t>bits</a:t>
            </a:r>
            <a:r>
              <a:rPr lang="fi-FI" dirty="0" smtClean="0"/>
              <a:t> &amp; </a:t>
            </a:r>
            <a:r>
              <a:rPr lang="fi-FI" dirty="0" err="1" smtClean="0"/>
              <a:t>pieces</a:t>
            </a:r>
            <a:r>
              <a:rPr lang="fi-FI" dirty="0" smtClean="0"/>
              <a:t> </a:t>
            </a:r>
            <a:r>
              <a:rPr lang="fi-FI" dirty="0" err="1" smtClean="0"/>
              <a:t>seem</a:t>
            </a:r>
            <a:r>
              <a:rPr lang="fi-FI" dirty="0" smtClean="0"/>
              <a:t> to </a:t>
            </a:r>
            <a:r>
              <a:rPr lang="fi-FI" dirty="0" err="1" smtClean="0"/>
              <a:t>be</a:t>
            </a:r>
            <a:r>
              <a:rPr lang="fi-FI" dirty="0" smtClean="0"/>
              <a:t>  </a:t>
            </a:r>
            <a:r>
              <a:rPr lang="fi-FI" dirty="0" err="1" smtClean="0"/>
              <a:t>there</a:t>
            </a:r>
            <a:r>
              <a:rPr lang="fi-FI" dirty="0" smtClean="0"/>
              <a:t> in </a:t>
            </a:r>
            <a:r>
              <a:rPr lang="fi-FI" dirty="0" err="1" smtClean="0"/>
              <a:t>current</a:t>
            </a:r>
            <a:r>
              <a:rPr lang="fi-FI" dirty="0" smtClean="0"/>
              <a:t> MPLS &amp; </a:t>
            </a:r>
            <a:r>
              <a:rPr lang="fi-FI" dirty="0" err="1" smtClean="0"/>
              <a:t>PseudoWire</a:t>
            </a:r>
            <a:r>
              <a:rPr lang="fi-FI" dirty="0" smtClean="0"/>
              <a:t> </a:t>
            </a:r>
            <a:r>
              <a:rPr lang="fi-FI" dirty="0" err="1" smtClean="0"/>
              <a:t>toolbox</a:t>
            </a:r>
            <a:r>
              <a:rPr lang="fi-FI" dirty="0" smtClean="0"/>
              <a:t>.</a:t>
            </a:r>
            <a:endParaRPr lang="en-US" dirty="0"/>
          </a:p>
        </p:txBody>
      </p:sp>
    </p:spTree>
    <p:extLst>
      <p:ext uri="{BB962C8B-B14F-4D97-AF65-F5344CB8AC3E}">
        <p14:creationId xmlns:p14="http://schemas.microsoft.com/office/powerpoint/2010/main" val="4001719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Seamless</a:t>
            </a:r>
            <a:r>
              <a:rPr lang="fi-FI" dirty="0" smtClean="0"/>
              <a:t> </a:t>
            </a:r>
            <a:r>
              <a:rPr lang="fi-FI" dirty="0" err="1" smtClean="0"/>
              <a:t>Redundancy</a:t>
            </a:r>
            <a:r>
              <a:rPr lang="fi-FI" dirty="0" smtClean="0"/>
              <a:t> </a:t>
            </a:r>
            <a:r>
              <a:rPr lang="fi-FI" dirty="0" err="1" smtClean="0"/>
              <a:t>approaches</a:t>
            </a:r>
            <a:endParaRPr lang="en-US" dirty="0"/>
          </a:p>
        </p:txBody>
      </p:sp>
      <p:sp>
        <p:nvSpPr>
          <p:cNvPr id="3" name="Content Placeholder 2"/>
          <p:cNvSpPr>
            <a:spLocks noGrp="1"/>
          </p:cNvSpPr>
          <p:nvPr>
            <p:ph idx="1"/>
          </p:nvPr>
        </p:nvSpPr>
        <p:spPr/>
        <p:txBody>
          <a:bodyPr/>
          <a:lstStyle/>
          <a:p>
            <a:r>
              <a:rPr lang="fi-FI" dirty="0" smtClean="0"/>
              <a:t>Three </a:t>
            </a:r>
            <a:r>
              <a:rPr lang="fi-FI" dirty="0" err="1" smtClean="0"/>
              <a:t>cases</a:t>
            </a:r>
            <a:r>
              <a:rPr lang="fi-FI" dirty="0" smtClean="0"/>
              <a:t> to </a:t>
            </a:r>
            <a:r>
              <a:rPr lang="fi-FI" dirty="0" err="1" smtClean="0"/>
              <a:t>cover</a:t>
            </a:r>
            <a:r>
              <a:rPr lang="fi-FI" dirty="0" smtClean="0"/>
              <a:t>:</a:t>
            </a:r>
          </a:p>
          <a:p>
            <a:pPr lvl="1"/>
            <a:r>
              <a:rPr lang="fi-FI" dirty="0" smtClean="0"/>
              <a:t>(T-)PE </a:t>
            </a:r>
            <a:r>
              <a:rPr lang="fi-FI" dirty="0" err="1" smtClean="0"/>
              <a:t>implements</a:t>
            </a:r>
            <a:r>
              <a:rPr lang="fi-FI" dirty="0" smtClean="0"/>
              <a:t> 802.1CB.</a:t>
            </a:r>
          </a:p>
          <a:p>
            <a:pPr lvl="1"/>
            <a:r>
              <a:rPr lang="fi-FI" dirty="0" smtClean="0"/>
              <a:t>(T-)PE </a:t>
            </a:r>
            <a:r>
              <a:rPr lang="fi-FI" dirty="0" err="1" smtClean="0"/>
              <a:t>provides</a:t>
            </a:r>
            <a:r>
              <a:rPr lang="fi-FI" dirty="0" smtClean="0"/>
              <a:t> ”</a:t>
            </a:r>
            <a:r>
              <a:rPr lang="fi-FI" dirty="0" err="1" smtClean="0"/>
              <a:t>stream</a:t>
            </a:r>
            <a:r>
              <a:rPr lang="fi-FI" dirty="0" smtClean="0"/>
              <a:t> </a:t>
            </a:r>
            <a:r>
              <a:rPr lang="fi-FI" dirty="0" err="1" smtClean="0"/>
              <a:t>split</a:t>
            </a:r>
            <a:r>
              <a:rPr lang="fi-FI" dirty="0" smtClean="0"/>
              <a:t>”, ”</a:t>
            </a:r>
            <a:r>
              <a:rPr lang="fi-FI" dirty="0" err="1" smtClean="0"/>
              <a:t>merging</a:t>
            </a:r>
            <a:r>
              <a:rPr lang="fi-FI" dirty="0" smtClean="0"/>
              <a:t> and </a:t>
            </a:r>
            <a:r>
              <a:rPr lang="fi-FI" dirty="0" err="1" smtClean="0"/>
              <a:t>recovery</a:t>
            </a:r>
            <a:r>
              <a:rPr lang="fi-FI" dirty="0" smtClean="0"/>
              <a:t>” and ”</a:t>
            </a:r>
            <a:r>
              <a:rPr lang="fi-FI" dirty="0" err="1" smtClean="0"/>
              <a:t>stream</a:t>
            </a:r>
            <a:r>
              <a:rPr lang="fi-FI" dirty="0" smtClean="0"/>
              <a:t> </a:t>
            </a:r>
            <a:r>
              <a:rPr lang="fi-FI" dirty="0" err="1" smtClean="0"/>
              <a:t>identification</a:t>
            </a:r>
            <a:r>
              <a:rPr lang="fi-FI" dirty="0" smtClean="0"/>
              <a:t>” for non-802.1CB </a:t>
            </a:r>
            <a:r>
              <a:rPr lang="fi-FI" dirty="0" err="1" smtClean="0"/>
              <a:t>Ethernet</a:t>
            </a:r>
            <a:r>
              <a:rPr lang="fi-FI" dirty="0" smtClean="0"/>
              <a:t> </a:t>
            </a:r>
            <a:r>
              <a:rPr lang="fi-FI" dirty="0" err="1" smtClean="0"/>
              <a:t>traffic</a:t>
            </a:r>
            <a:r>
              <a:rPr lang="fi-FI" dirty="0" smtClean="0"/>
              <a:t>.</a:t>
            </a:r>
          </a:p>
          <a:p>
            <a:pPr lvl="1"/>
            <a:r>
              <a:rPr lang="fi-FI" dirty="0" smtClean="0"/>
              <a:t>(T-)PE </a:t>
            </a:r>
            <a:r>
              <a:rPr lang="fi-FI" dirty="0" err="1" smtClean="0"/>
              <a:t>provides</a:t>
            </a:r>
            <a:r>
              <a:rPr lang="fi-FI" dirty="0" smtClean="0"/>
              <a:t> ”</a:t>
            </a:r>
            <a:r>
              <a:rPr lang="fi-FI" dirty="0" err="1" smtClean="0"/>
              <a:t>stream</a:t>
            </a:r>
            <a:r>
              <a:rPr lang="fi-FI" dirty="0" smtClean="0"/>
              <a:t> </a:t>
            </a:r>
            <a:r>
              <a:rPr lang="fi-FI" dirty="0" err="1" smtClean="0"/>
              <a:t>split</a:t>
            </a:r>
            <a:r>
              <a:rPr lang="fi-FI" dirty="0" smtClean="0"/>
              <a:t>”, ”</a:t>
            </a:r>
            <a:r>
              <a:rPr lang="fi-FI" dirty="0" err="1" smtClean="0"/>
              <a:t>merging</a:t>
            </a:r>
            <a:r>
              <a:rPr lang="fi-FI" dirty="0" smtClean="0"/>
              <a:t> and </a:t>
            </a:r>
            <a:r>
              <a:rPr lang="fi-FI" dirty="0" err="1" smtClean="0"/>
              <a:t>recovery</a:t>
            </a:r>
            <a:r>
              <a:rPr lang="fi-FI" dirty="0" smtClean="0"/>
              <a:t>” and ”</a:t>
            </a:r>
            <a:r>
              <a:rPr lang="fi-FI" dirty="0" err="1" smtClean="0"/>
              <a:t>stream</a:t>
            </a:r>
            <a:r>
              <a:rPr lang="fi-FI" dirty="0" smtClean="0"/>
              <a:t> </a:t>
            </a:r>
            <a:r>
              <a:rPr lang="fi-FI" dirty="0" err="1" smtClean="0"/>
              <a:t>identification</a:t>
            </a:r>
            <a:r>
              <a:rPr lang="fi-FI" dirty="0" smtClean="0"/>
              <a:t>” for </a:t>
            </a:r>
            <a:r>
              <a:rPr lang="fi-FI" dirty="0" err="1" smtClean="0"/>
              <a:t>any</a:t>
            </a:r>
            <a:r>
              <a:rPr lang="fi-FI" dirty="0" smtClean="0"/>
              <a:t> IP </a:t>
            </a:r>
            <a:r>
              <a:rPr lang="fi-FI" dirty="0" err="1" smtClean="0"/>
              <a:t>traffic</a:t>
            </a:r>
            <a:r>
              <a:rPr lang="fi-FI" dirty="0" smtClean="0"/>
              <a:t>.</a:t>
            </a:r>
            <a:endParaRPr lang="en-US" dirty="0"/>
          </a:p>
        </p:txBody>
      </p:sp>
    </p:spTree>
    <p:extLst>
      <p:ext uri="{BB962C8B-B14F-4D97-AF65-F5344CB8AC3E}">
        <p14:creationId xmlns:p14="http://schemas.microsoft.com/office/powerpoint/2010/main" val="41066855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err="1" smtClean="0"/>
              <a:t>Mapping</a:t>
            </a:r>
            <a:r>
              <a:rPr lang="fi-FI" dirty="0"/>
              <a:t> </a:t>
            </a:r>
            <a:r>
              <a:rPr lang="fi-FI" dirty="0" err="1" smtClean="0"/>
              <a:t>Seamless</a:t>
            </a:r>
            <a:r>
              <a:rPr lang="fi-FI" dirty="0" smtClean="0"/>
              <a:t> </a:t>
            </a:r>
            <a:r>
              <a:rPr lang="fi-FI" dirty="0" err="1" smtClean="0"/>
              <a:t>Redundancy</a:t>
            </a:r>
            <a:r>
              <a:rPr lang="fi-FI" dirty="0" smtClean="0"/>
              <a:t> to </a:t>
            </a:r>
            <a:r>
              <a:rPr lang="fi-FI" dirty="0" err="1" smtClean="0"/>
              <a:t>PseudoWires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643664"/>
            <a:ext cx="6210300"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489334" y="1554033"/>
            <a:ext cx="2356927" cy="923330"/>
          </a:xfrm>
          <a:prstGeom prst="rect">
            <a:avLst/>
          </a:prstGeom>
          <a:noFill/>
        </p:spPr>
        <p:txBody>
          <a:bodyPr wrap="none" rtlCol="0">
            <a:spAutoFit/>
          </a:bodyPr>
          <a:lstStyle/>
          <a:p>
            <a:r>
              <a:rPr lang="fi-FI" dirty="0" smtClean="0"/>
              <a:t>1+1 PW/LSP </a:t>
            </a:r>
            <a:r>
              <a:rPr lang="fi-FI" dirty="0" err="1" smtClean="0"/>
              <a:t>protection</a:t>
            </a:r>
            <a:endParaRPr lang="fi-FI" dirty="0" smtClean="0"/>
          </a:p>
          <a:p>
            <a:r>
              <a:rPr lang="fi-FI" dirty="0" err="1" smtClean="0"/>
              <a:t>like</a:t>
            </a:r>
            <a:r>
              <a:rPr lang="fi-FI" dirty="0" smtClean="0"/>
              <a:t> </a:t>
            </a:r>
            <a:r>
              <a:rPr lang="fi-FI" dirty="0" err="1" smtClean="0"/>
              <a:t>approach</a:t>
            </a:r>
            <a:r>
              <a:rPr lang="fi-FI" dirty="0" smtClean="0"/>
              <a:t> for</a:t>
            </a:r>
          </a:p>
          <a:p>
            <a:r>
              <a:rPr lang="fi-FI" dirty="0" smtClean="0"/>
              <a:t>8021.CB </a:t>
            </a:r>
            <a:r>
              <a:rPr lang="fi-FI" dirty="0" err="1" smtClean="0"/>
              <a:t>stream</a:t>
            </a:r>
            <a:r>
              <a:rPr lang="fi-FI" dirty="0" smtClean="0"/>
              <a:t> </a:t>
            </a:r>
            <a:r>
              <a:rPr lang="fi-FI" dirty="0" err="1" smtClean="0"/>
              <a:t>split</a:t>
            </a:r>
            <a:endParaRPr lang="fi-FI" dirty="0" smtClean="0"/>
          </a:p>
        </p:txBody>
      </p:sp>
      <p:sp>
        <p:nvSpPr>
          <p:cNvPr id="6" name="TextBox 5"/>
          <p:cNvSpPr txBox="1"/>
          <p:nvPr/>
        </p:nvSpPr>
        <p:spPr>
          <a:xfrm>
            <a:off x="682088" y="5410546"/>
            <a:ext cx="2535118" cy="923330"/>
          </a:xfrm>
          <a:prstGeom prst="rect">
            <a:avLst/>
          </a:prstGeom>
          <a:noFill/>
        </p:spPr>
        <p:txBody>
          <a:bodyPr wrap="none" rtlCol="0">
            <a:spAutoFit/>
          </a:bodyPr>
          <a:lstStyle/>
          <a:p>
            <a:r>
              <a:rPr lang="fi-FI" dirty="0" err="1" smtClean="0"/>
              <a:t>Packet</a:t>
            </a:r>
            <a:r>
              <a:rPr lang="fi-FI" dirty="0" smtClean="0"/>
              <a:t> PW </a:t>
            </a:r>
            <a:r>
              <a:rPr lang="fi-FI" dirty="0" err="1" smtClean="0"/>
              <a:t>encapsulation</a:t>
            </a:r>
            <a:endParaRPr lang="fi-FI" dirty="0" smtClean="0"/>
          </a:p>
          <a:p>
            <a:r>
              <a:rPr lang="fi-FI" dirty="0" err="1" smtClean="0"/>
              <a:t>over</a:t>
            </a:r>
            <a:r>
              <a:rPr lang="fi-FI" dirty="0" smtClean="0"/>
              <a:t> an MPLS PSN for IP</a:t>
            </a:r>
          </a:p>
          <a:p>
            <a:r>
              <a:rPr lang="fi-FI" dirty="0" err="1" smtClean="0"/>
              <a:t>packets</a:t>
            </a:r>
            <a:endParaRPr lang="fi-FI" dirty="0" smtClean="0"/>
          </a:p>
        </p:txBody>
      </p:sp>
      <p:sp>
        <p:nvSpPr>
          <p:cNvPr id="7" name="TextBox 6"/>
          <p:cNvSpPr txBox="1"/>
          <p:nvPr/>
        </p:nvSpPr>
        <p:spPr>
          <a:xfrm>
            <a:off x="3238283" y="5678269"/>
            <a:ext cx="1832746" cy="923330"/>
          </a:xfrm>
          <a:prstGeom prst="rect">
            <a:avLst/>
          </a:prstGeom>
          <a:noFill/>
        </p:spPr>
        <p:txBody>
          <a:bodyPr wrap="none" rtlCol="0">
            <a:spAutoFit/>
          </a:bodyPr>
          <a:lstStyle/>
          <a:p>
            <a:r>
              <a:rPr lang="fi-FI" dirty="0" err="1" smtClean="0"/>
              <a:t>Segmented</a:t>
            </a:r>
            <a:r>
              <a:rPr lang="fi-FI" dirty="0" smtClean="0"/>
              <a:t> PW &amp;</a:t>
            </a:r>
          </a:p>
          <a:p>
            <a:r>
              <a:rPr lang="fi-FI" dirty="0" smtClean="0"/>
              <a:t>PW </a:t>
            </a:r>
            <a:r>
              <a:rPr lang="fi-FI" dirty="0" err="1" smtClean="0"/>
              <a:t>switching</a:t>
            </a:r>
            <a:r>
              <a:rPr lang="fi-FI" dirty="0" smtClean="0"/>
              <a:t> for</a:t>
            </a:r>
          </a:p>
          <a:p>
            <a:r>
              <a:rPr lang="fi-FI" dirty="0" err="1" smtClean="0"/>
              <a:t>relay</a:t>
            </a:r>
            <a:r>
              <a:rPr lang="fi-FI" dirty="0" smtClean="0"/>
              <a:t> </a:t>
            </a:r>
            <a:r>
              <a:rPr lang="fi-FI" dirty="0" err="1" smtClean="0"/>
              <a:t>systems</a:t>
            </a:r>
            <a:endParaRPr lang="fi-FI" dirty="0" smtClean="0"/>
          </a:p>
        </p:txBody>
      </p:sp>
      <p:sp>
        <p:nvSpPr>
          <p:cNvPr id="8" name="TextBox 7"/>
          <p:cNvSpPr txBox="1"/>
          <p:nvPr/>
        </p:nvSpPr>
        <p:spPr>
          <a:xfrm>
            <a:off x="123901" y="1692533"/>
            <a:ext cx="2044983" cy="646331"/>
          </a:xfrm>
          <a:prstGeom prst="rect">
            <a:avLst/>
          </a:prstGeom>
          <a:noFill/>
        </p:spPr>
        <p:txBody>
          <a:bodyPr wrap="none" rtlCol="0">
            <a:spAutoFit/>
          </a:bodyPr>
          <a:lstStyle/>
          <a:p>
            <a:r>
              <a:rPr lang="fi-FI" dirty="0" err="1" smtClean="0"/>
              <a:t>Ethernet</a:t>
            </a:r>
            <a:r>
              <a:rPr lang="fi-FI" dirty="0" smtClean="0"/>
              <a:t> </a:t>
            </a:r>
            <a:r>
              <a:rPr lang="fi-FI" dirty="0" err="1" smtClean="0"/>
              <a:t>over</a:t>
            </a:r>
            <a:r>
              <a:rPr lang="fi-FI" dirty="0" smtClean="0"/>
              <a:t> MPLS</a:t>
            </a:r>
          </a:p>
          <a:p>
            <a:r>
              <a:rPr lang="fi-FI" dirty="0" smtClean="0"/>
              <a:t>for 802.1CB </a:t>
            </a:r>
            <a:r>
              <a:rPr lang="fi-FI" dirty="0" err="1" smtClean="0"/>
              <a:t>packets</a:t>
            </a:r>
            <a:endParaRPr lang="fi-FI" dirty="0" smtClean="0"/>
          </a:p>
        </p:txBody>
      </p:sp>
      <p:sp>
        <p:nvSpPr>
          <p:cNvPr id="5" name="Right Brace 4"/>
          <p:cNvSpPr/>
          <p:nvPr/>
        </p:nvSpPr>
        <p:spPr>
          <a:xfrm rot="5400000">
            <a:off x="4459565" y="3662906"/>
            <a:ext cx="304800" cy="236592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 name="Straight Arrow Connector 9"/>
          <p:cNvCxnSpPr>
            <a:stCxn id="7" idx="0"/>
            <a:endCxn id="5" idx="1"/>
          </p:cNvCxnSpPr>
          <p:nvPr/>
        </p:nvCxnSpPr>
        <p:spPr>
          <a:xfrm flipV="1">
            <a:off x="4154656" y="4998271"/>
            <a:ext cx="457309" cy="6799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6" idx="0"/>
          </p:cNvCxnSpPr>
          <p:nvPr/>
        </p:nvCxnSpPr>
        <p:spPr>
          <a:xfrm flipV="1">
            <a:off x="1949647" y="3773298"/>
            <a:ext cx="798501" cy="1637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4" idx="2"/>
          </p:cNvCxnSpPr>
          <p:nvPr/>
        </p:nvCxnSpPr>
        <p:spPr>
          <a:xfrm>
            <a:off x="3667798" y="2477363"/>
            <a:ext cx="294601" cy="5706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8" idx="2"/>
          </p:cNvCxnSpPr>
          <p:nvPr/>
        </p:nvCxnSpPr>
        <p:spPr>
          <a:xfrm>
            <a:off x="1146393" y="2338864"/>
            <a:ext cx="1520607" cy="10901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867400" y="5544314"/>
            <a:ext cx="2226315" cy="646331"/>
          </a:xfrm>
          <a:prstGeom prst="rect">
            <a:avLst/>
          </a:prstGeom>
          <a:noFill/>
        </p:spPr>
        <p:txBody>
          <a:bodyPr wrap="none" rtlCol="0">
            <a:spAutoFit/>
          </a:bodyPr>
          <a:lstStyle/>
          <a:p>
            <a:r>
              <a:rPr lang="fi-FI" dirty="0" smtClean="0"/>
              <a:t>New </a:t>
            </a:r>
            <a:r>
              <a:rPr lang="fi-FI" dirty="0" err="1" smtClean="0"/>
              <a:t>functionality</a:t>
            </a:r>
            <a:r>
              <a:rPr lang="fi-FI" dirty="0" smtClean="0"/>
              <a:t> for</a:t>
            </a:r>
          </a:p>
          <a:p>
            <a:r>
              <a:rPr lang="fi-FI" dirty="0" err="1" smtClean="0"/>
              <a:t>merging</a:t>
            </a:r>
            <a:r>
              <a:rPr lang="fi-FI" dirty="0" smtClean="0"/>
              <a:t> and </a:t>
            </a:r>
            <a:r>
              <a:rPr lang="fi-FI" dirty="0" err="1" smtClean="0"/>
              <a:t>recovery</a:t>
            </a:r>
            <a:endParaRPr lang="fi-FI" dirty="0" smtClean="0"/>
          </a:p>
        </p:txBody>
      </p:sp>
      <p:cxnSp>
        <p:nvCxnSpPr>
          <p:cNvPr id="23" name="Straight Arrow Connector 22"/>
          <p:cNvCxnSpPr>
            <a:stCxn id="22" idx="0"/>
          </p:cNvCxnSpPr>
          <p:nvPr/>
        </p:nvCxnSpPr>
        <p:spPr>
          <a:xfrm flipH="1" flipV="1">
            <a:off x="6858002" y="4191000"/>
            <a:ext cx="122556" cy="1353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54630" y="4268755"/>
            <a:ext cx="2044983" cy="923330"/>
          </a:xfrm>
          <a:prstGeom prst="rect">
            <a:avLst/>
          </a:prstGeom>
          <a:noFill/>
        </p:spPr>
        <p:txBody>
          <a:bodyPr wrap="none" rtlCol="0">
            <a:spAutoFit/>
          </a:bodyPr>
          <a:lstStyle/>
          <a:p>
            <a:r>
              <a:rPr lang="fi-FI" dirty="0" err="1" smtClean="0"/>
              <a:t>Ethernet</a:t>
            </a:r>
            <a:r>
              <a:rPr lang="fi-FI" dirty="0" smtClean="0"/>
              <a:t> </a:t>
            </a:r>
            <a:r>
              <a:rPr lang="fi-FI" dirty="0" err="1" smtClean="0"/>
              <a:t>over</a:t>
            </a:r>
            <a:r>
              <a:rPr lang="fi-FI" dirty="0" smtClean="0"/>
              <a:t> MPLS</a:t>
            </a:r>
          </a:p>
          <a:p>
            <a:r>
              <a:rPr lang="fi-FI" dirty="0" smtClean="0"/>
              <a:t>for non-802.1CB</a:t>
            </a:r>
          </a:p>
          <a:p>
            <a:r>
              <a:rPr lang="fi-FI" dirty="0" err="1" smtClean="0"/>
              <a:t>Ethernet</a:t>
            </a:r>
            <a:r>
              <a:rPr lang="fi-FI" dirty="0" smtClean="0"/>
              <a:t> </a:t>
            </a:r>
            <a:r>
              <a:rPr lang="fi-FI" dirty="0" err="1" smtClean="0"/>
              <a:t>packets</a:t>
            </a:r>
            <a:endParaRPr lang="fi-FI" dirty="0" smtClean="0"/>
          </a:p>
        </p:txBody>
      </p:sp>
      <p:cxnSp>
        <p:nvCxnSpPr>
          <p:cNvPr id="31" name="Straight Arrow Connector 30"/>
          <p:cNvCxnSpPr>
            <a:stCxn id="29" idx="0"/>
          </p:cNvCxnSpPr>
          <p:nvPr/>
        </p:nvCxnSpPr>
        <p:spPr>
          <a:xfrm flipV="1">
            <a:off x="1177122" y="3773298"/>
            <a:ext cx="1489878" cy="4954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874147" y="1554033"/>
            <a:ext cx="1943353" cy="923330"/>
          </a:xfrm>
          <a:prstGeom prst="rect">
            <a:avLst/>
          </a:prstGeom>
          <a:noFill/>
        </p:spPr>
        <p:txBody>
          <a:bodyPr wrap="none" rtlCol="0">
            <a:spAutoFit/>
          </a:bodyPr>
          <a:lstStyle/>
          <a:p>
            <a:r>
              <a:rPr lang="fi-FI" dirty="0" smtClean="0"/>
              <a:t>1+1 LSP </a:t>
            </a:r>
            <a:r>
              <a:rPr lang="fi-FI" dirty="0" err="1" smtClean="0"/>
              <a:t>protection</a:t>
            </a:r>
            <a:endParaRPr lang="fi-FI" dirty="0" smtClean="0"/>
          </a:p>
          <a:p>
            <a:r>
              <a:rPr lang="fi-FI" dirty="0" err="1" smtClean="0"/>
              <a:t>like</a:t>
            </a:r>
            <a:r>
              <a:rPr lang="fi-FI" dirty="0" smtClean="0"/>
              <a:t> </a:t>
            </a:r>
            <a:r>
              <a:rPr lang="fi-FI" dirty="0" err="1" smtClean="0"/>
              <a:t>approach</a:t>
            </a:r>
            <a:r>
              <a:rPr lang="fi-FI" dirty="0" smtClean="0"/>
              <a:t> for</a:t>
            </a:r>
          </a:p>
          <a:p>
            <a:r>
              <a:rPr lang="fi-FI" dirty="0" err="1" smtClean="0"/>
              <a:t>other</a:t>
            </a:r>
            <a:r>
              <a:rPr lang="fi-FI" dirty="0" smtClean="0"/>
              <a:t> </a:t>
            </a:r>
            <a:r>
              <a:rPr lang="fi-FI" dirty="0" err="1" smtClean="0"/>
              <a:t>stream</a:t>
            </a:r>
            <a:r>
              <a:rPr lang="fi-FI" dirty="0" smtClean="0"/>
              <a:t> </a:t>
            </a:r>
            <a:r>
              <a:rPr lang="fi-FI" dirty="0" err="1" smtClean="0"/>
              <a:t>split</a:t>
            </a:r>
            <a:endParaRPr lang="fi-FI" dirty="0" smtClean="0"/>
          </a:p>
        </p:txBody>
      </p:sp>
      <p:cxnSp>
        <p:nvCxnSpPr>
          <p:cNvPr id="37" name="Straight Arrow Connector 36"/>
          <p:cNvCxnSpPr>
            <a:stCxn id="36" idx="1"/>
          </p:cNvCxnSpPr>
          <p:nvPr/>
        </p:nvCxnSpPr>
        <p:spPr>
          <a:xfrm flipH="1">
            <a:off x="4383311" y="2015698"/>
            <a:ext cx="490836" cy="7469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22" idx="0"/>
          </p:cNvCxnSpPr>
          <p:nvPr/>
        </p:nvCxnSpPr>
        <p:spPr>
          <a:xfrm flipH="1" flipV="1">
            <a:off x="5794930" y="4191000"/>
            <a:ext cx="1185628" cy="1353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3632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#1 </a:t>
            </a:r>
            <a:r>
              <a:rPr lang="fi-FI" dirty="0" err="1" smtClean="0"/>
              <a:t>Talker/Sender</a:t>
            </a:r>
            <a:r>
              <a:rPr lang="fi-FI" dirty="0" smtClean="0"/>
              <a:t> side</a:t>
            </a:r>
            <a:endParaRPr lang="en-US" dirty="0"/>
          </a:p>
        </p:txBody>
      </p:sp>
      <p:sp>
        <p:nvSpPr>
          <p:cNvPr id="13" name="Content Placeholder 12"/>
          <p:cNvSpPr>
            <a:spLocks noGrp="1"/>
          </p:cNvSpPr>
          <p:nvPr>
            <p:ph idx="1"/>
          </p:nvPr>
        </p:nvSpPr>
        <p:spPr/>
        <p:txBody>
          <a:bodyPr/>
          <a:lstStyle/>
          <a:p>
            <a:r>
              <a:rPr lang="en-US" dirty="0" smtClean="0"/>
              <a:t>PE implements 802.1CB natively: </a:t>
            </a:r>
          </a:p>
          <a:p>
            <a:pPr lvl="1"/>
            <a:r>
              <a:rPr lang="en-US" dirty="0" smtClean="0"/>
              <a:t>Handle in NSP.</a:t>
            </a:r>
          </a:p>
          <a:p>
            <a:pPr lvl="1"/>
            <a:r>
              <a:rPr lang="en-US" dirty="0" smtClean="0"/>
              <a:t>No impact to current PW architecture. </a:t>
            </a:r>
          </a:p>
          <a:p>
            <a:pPr lvl="1"/>
            <a:r>
              <a:rPr lang="en-US" dirty="0" smtClean="0"/>
              <a:t>Existing PW and LSP protection mechanisms available for ”stream split”</a:t>
            </a:r>
          </a:p>
          <a:p>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1716" y="4267200"/>
            <a:ext cx="4610100" cy="224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reeform 4"/>
          <p:cNvSpPr/>
          <p:nvPr/>
        </p:nvSpPr>
        <p:spPr>
          <a:xfrm>
            <a:off x="2891086" y="4908890"/>
            <a:ext cx="5428034" cy="587238"/>
          </a:xfrm>
          <a:custGeom>
            <a:avLst/>
            <a:gdLst>
              <a:gd name="connsiteX0" fmla="*/ 0 w 5428034"/>
              <a:gd name="connsiteY0" fmla="*/ 32761 h 587238"/>
              <a:gd name="connsiteX1" fmla="*/ 1410511 w 5428034"/>
              <a:gd name="connsiteY1" fmla="*/ 32761 h 587238"/>
              <a:gd name="connsiteX2" fmla="*/ 2217906 w 5428034"/>
              <a:gd name="connsiteY2" fmla="*/ 373229 h 587238"/>
              <a:gd name="connsiteX3" fmla="*/ 5428034 w 5428034"/>
              <a:gd name="connsiteY3" fmla="*/ 587238 h 587238"/>
              <a:gd name="connsiteX4" fmla="*/ 5428034 w 5428034"/>
              <a:gd name="connsiteY4" fmla="*/ 587238 h 587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8034" h="587238">
                <a:moveTo>
                  <a:pt x="0" y="32761"/>
                </a:moveTo>
                <a:cubicBezTo>
                  <a:pt x="520430" y="4388"/>
                  <a:pt x="1040860" y="-23984"/>
                  <a:pt x="1410511" y="32761"/>
                </a:cubicBezTo>
                <a:cubicBezTo>
                  <a:pt x="1780162" y="89506"/>
                  <a:pt x="1548319" y="280816"/>
                  <a:pt x="2217906" y="373229"/>
                </a:cubicBezTo>
                <a:cubicBezTo>
                  <a:pt x="2887493" y="465642"/>
                  <a:pt x="5428034" y="587238"/>
                  <a:pt x="5428034" y="587238"/>
                </a:cubicBezTo>
                <a:lnTo>
                  <a:pt x="5428034" y="587238"/>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4301597" y="4931923"/>
            <a:ext cx="3657600" cy="146188"/>
          </a:xfrm>
          <a:custGeom>
            <a:avLst/>
            <a:gdLst>
              <a:gd name="connsiteX0" fmla="*/ 0 w 3657600"/>
              <a:gd name="connsiteY0" fmla="*/ 29183 h 146188"/>
              <a:gd name="connsiteX1" fmla="*/ 1429966 w 3657600"/>
              <a:gd name="connsiteY1" fmla="*/ 145915 h 146188"/>
              <a:gd name="connsiteX2" fmla="*/ 3657600 w 3657600"/>
              <a:gd name="connsiteY2" fmla="*/ 0 h 146188"/>
            </a:gdLst>
            <a:ahLst/>
            <a:cxnLst>
              <a:cxn ang="0">
                <a:pos x="connsiteX0" y="connsiteY0"/>
              </a:cxn>
              <a:cxn ang="0">
                <a:pos x="connsiteX1" y="connsiteY1"/>
              </a:cxn>
              <a:cxn ang="0">
                <a:pos x="connsiteX2" y="connsiteY2"/>
              </a:cxn>
            </a:cxnLst>
            <a:rect l="l" t="t" r="r" b="b"/>
            <a:pathLst>
              <a:path w="3657600" h="146188">
                <a:moveTo>
                  <a:pt x="0" y="29183"/>
                </a:moveTo>
                <a:cubicBezTo>
                  <a:pt x="410183" y="89981"/>
                  <a:pt x="820366" y="150779"/>
                  <a:pt x="1429966" y="145915"/>
                </a:cubicBezTo>
                <a:cubicBezTo>
                  <a:pt x="2039566" y="141051"/>
                  <a:pt x="2848583" y="70525"/>
                  <a:pt x="3657600" y="0"/>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219200" y="5078111"/>
            <a:ext cx="2077813" cy="646331"/>
          </a:xfrm>
          <a:prstGeom prst="rect">
            <a:avLst/>
          </a:prstGeom>
          <a:noFill/>
        </p:spPr>
        <p:txBody>
          <a:bodyPr wrap="none" rtlCol="0">
            <a:spAutoFit/>
          </a:bodyPr>
          <a:lstStyle/>
          <a:p>
            <a:r>
              <a:rPr lang="fi-FI" dirty="0" smtClean="0"/>
              <a:t>802.1CB in NSP – no</a:t>
            </a:r>
          </a:p>
          <a:p>
            <a:r>
              <a:rPr lang="fi-FI" dirty="0" err="1" smtClean="0"/>
              <a:t>impact</a:t>
            </a:r>
            <a:r>
              <a:rPr lang="fi-FI" dirty="0" smtClean="0"/>
              <a:t> to PW</a:t>
            </a:r>
            <a:endParaRPr lang="en-US" dirty="0"/>
          </a:p>
        </p:txBody>
      </p:sp>
      <p:cxnSp>
        <p:nvCxnSpPr>
          <p:cNvPr id="9" name="Straight Arrow Connector 8"/>
          <p:cNvCxnSpPr>
            <a:stCxn id="7" idx="3"/>
          </p:cNvCxnSpPr>
          <p:nvPr/>
        </p:nvCxnSpPr>
        <p:spPr>
          <a:xfrm flipV="1">
            <a:off x="3297013" y="5078111"/>
            <a:ext cx="1004584" cy="3231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219199" y="6019800"/>
            <a:ext cx="1944956" cy="646331"/>
          </a:xfrm>
          <a:prstGeom prst="rect">
            <a:avLst/>
          </a:prstGeom>
          <a:noFill/>
        </p:spPr>
        <p:txBody>
          <a:bodyPr wrap="none" rtlCol="0">
            <a:spAutoFit/>
          </a:bodyPr>
          <a:lstStyle/>
          <a:p>
            <a:r>
              <a:rPr lang="fi-FI" dirty="0" smtClean="0"/>
              <a:t>1+1 PW </a:t>
            </a:r>
            <a:r>
              <a:rPr lang="fi-FI" dirty="0" err="1" smtClean="0"/>
              <a:t>protection</a:t>
            </a:r>
            <a:endParaRPr lang="fi-FI" dirty="0" smtClean="0"/>
          </a:p>
          <a:p>
            <a:r>
              <a:rPr lang="fi-FI" dirty="0" err="1" smtClean="0"/>
              <a:t>stream</a:t>
            </a:r>
            <a:r>
              <a:rPr lang="fi-FI" dirty="0" smtClean="0"/>
              <a:t> </a:t>
            </a:r>
            <a:r>
              <a:rPr lang="fi-FI" dirty="0" err="1" smtClean="0"/>
              <a:t>split</a:t>
            </a:r>
            <a:endParaRPr lang="en-US" dirty="0"/>
          </a:p>
        </p:txBody>
      </p:sp>
      <p:cxnSp>
        <p:nvCxnSpPr>
          <p:cNvPr id="19" name="Straight Arrow Connector 18"/>
          <p:cNvCxnSpPr>
            <a:stCxn id="18" idx="3"/>
          </p:cNvCxnSpPr>
          <p:nvPr/>
        </p:nvCxnSpPr>
        <p:spPr>
          <a:xfrm flipV="1">
            <a:off x="3164155" y="5239696"/>
            <a:ext cx="1484045" cy="11032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97192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2806</TotalTime>
  <Words>1126</Words>
  <Application>Microsoft Office PowerPoint</Application>
  <PresentationFormat>On-screen Show (4:3)</PresentationFormat>
  <Paragraphs>154</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DetNet Data Plane using PseudoWires</vt:lpstr>
      <vt:lpstr>Background</vt:lpstr>
      <vt:lpstr>Background cont’d</vt:lpstr>
      <vt:lpstr>Data Plane for DetNet</vt:lpstr>
      <vt:lpstr>What there is in the toolbox?</vt:lpstr>
      <vt:lpstr>Seamless Redundancy</vt:lpstr>
      <vt:lpstr>Seamless Redundancy approaches</vt:lpstr>
      <vt:lpstr>Mapping Seamless Redundancy to PseudoWires</vt:lpstr>
      <vt:lpstr>#1 Talker/Sender side</vt:lpstr>
      <vt:lpstr>#1 Listener/Receiver side</vt:lpstr>
      <vt:lpstr>#2 Talker/Sender side</vt:lpstr>
      <vt:lpstr>#2 Listener/Receiver side</vt:lpstr>
      <vt:lpstr>#3 Talker/Sender side</vt:lpstr>
      <vt:lpstr>#3 Listener/Receiver side</vt:lpstr>
      <vt:lpstr>Relay system</vt:lpstr>
      <vt:lpstr>”Merge and recovery” function</vt:lpstr>
      <vt:lpstr>Destination MAC address</vt:lpstr>
      <vt:lpstr>Other considerations</vt:lpstr>
      <vt:lpstr>Other considerations cont’d</vt:lpstr>
      <vt:lpstr>Other discussion</vt:lpstr>
      <vt:lpstr>Questions &amp; Comments?</vt:lpstr>
    </vt:vector>
  </TitlesOfParts>
  <Company>Broadcom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 my</dc:title>
  <dc:creator>Jouni Korhonen 2</dc:creator>
  <cp:lastModifiedBy>Jouni Korhonen 2</cp:lastModifiedBy>
  <cp:revision>118</cp:revision>
  <dcterms:created xsi:type="dcterms:W3CDTF">2015-10-26T16:47:01Z</dcterms:created>
  <dcterms:modified xsi:type="dcterms:W3CDTF">2015-10-29T22:13:00Z</dcterms:modified>
</cp:coreProperties>
</file>