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25" r:id="rId1"/>
  </p:sldMasterIdLst>
  <p:notesMasterIdLst>
    <p:notesMasterId r:id="rId14"/>
  </p:notesMasterIdLst>
  <p:sldIdLst>
    <p:sldId id="277" r:id="rId2"/>
    <p:sldId id="258" r:id="rId3"/>
    <p:sldId id="261" r:id="rId4"/>
    <p:sldId id="275" r:id="rId5"/>
    <p:sldId id="278" r:id="rId6"/>
    <p:sldId id="279" r:id="rId7"/>
    <p:sldId id="266" r:id="rId8"/>
    <p:sldId id="268" r:id="rId9"/>
    <p:sldId id="269" r:id="rId10"/>
    <p:sldId id="264" r:id="rId11"/>
    <p:sldId id="265" r:id="rId12"/>
    <p:sldId id="276" r:id="rId13"/>
  </p:sldIdLst>
  <p:sldSz cx="118872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74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615" autoAdjust="0"/>
    <p:restoredTop sz="86441" autoAdjust="0"/>
  </p:normalViewPr>
  <p:slideViewPr>
    <p:cSldViewPr showGuides="1">
      <p:cViewPr varScale="1">
        <p:scale>
          <a:sx n="94" d="100"/>
          <a:sy n="94" d="100"/>
        </p:scale>
        <p:origin x="-128" y="-144"/>
      </p:cViewPr>
      <p:guideLst>
        <p:guide orient="horz" pos="2160"/>
        <p:guide pos="3744"/>
      </p:guideLst>
    </p:cSldViewPr>
  </p:slideViewPr>
  <p:outlineViewPr>
    <p:cViewPr>
      <p:scale>
        <a:sx n="33" d="100"/>
        <a:sy n="33" d="100"/>
      </p:scale>
      <p:origin x="32" y="8240"/>
    </p:cViewPr>
    <p:sldLst>
      <p:sld r:id="rId1" collapse="1"/>
    </p:sldLst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0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notesMaster" Target="notesMasters/notesMaster1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DDBF3C-9635-4E97-9AA7-0A3790E3F916}" type="datetimeFigureOut">
              <a:rPr lang="en-US" smtClean="0"/>
              <a:t>4/3/16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57200" y="685800"/>
            <a:ext cx="59436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9216B4-0A9C-4F0B-A419-DB087F0AAA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10686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9216B4-0A9C-4F0B-A419-DB087F0AAAD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79200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5pPr>
            <a:lvl6pPr marL="2514600" indent="-228600" defTabSz="457200" eaLnBrk="0" fontAlgn="base" hangingPunct="0">
              <a:lnSpc>
                <a:spcPct val="8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6pPr>
            <a:lvl7pPr marL="2971800" indent="-228600" defTabSz="457200" eaLnBrk="0" fontAlgn="base" hangingPunct="0">
              <a:lnSpc>
                <a:spcPct val="8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7pPr>
            <a:lvl8pPr marL="3429000" indent="-228600" defTabSz="457200" eaLnBrk="0" fontAlgn="base" hangingPunct="0">
              <a:lnSpc>
                <a:spcPct val="8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8pPr>
            <a:lvl9pPr marL="3886200" indent="-228600" defTabSz="457200" eaLnBrk="0" fontAlgn="base" hangingPunct="0">
              <a:lnSpc>
                <a:spcPct val="8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9pPr>
          </a:lstStyle>
          <a:p>
            <a:pPr eaLnBrk="1" hangingPunct="1"/>
            <a:fld id="{72EFAA44-DDFB-4A61-B84E-762F70DF301E}" type="slidenum">
              <a:rPr lang="en-GB" smtClean="0">
                <a:solidFill>
                  <a:srgbClr val="000000"/>
                </a:solidFill>
              </a:rPr>
              <a:pPr eaLnBrk="1" hangingPunct="1"/>
              <a:t>2</a:t>
            </a:fld>
            <a:endParaRPr lang="en-GB" smtClean="0">
              <a:solidFill>
                <a:srgbClr val="000000"/>
              </a:solidFill>
            </a:endParaRPr>
          </a:p>
        </p:txBody>
      </p:sp>
      <p:sp>
        <p:nvSpPr>
          <p:cNvPr id="8195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57200" y="685800"/>
            <a:ext cx="5943600" cy="3429000"/>
          </a:xfrm>
          <a:solidFill>
            <a:srgbClr val="FFFFFF"/>
          </a:solidFill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819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208463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4608553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5pPr>
            <a:lvl6pPr marL="2514600" indent="-228600" defTabSz="457200" eaLnBrk="0" fontAlgn="base" hangingPunct="0">
              <a:lnSpc>
                <a:spcPct val="8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6pPr>
            <a:lvl7pPr marL="2971800" indent="-228600" defTabSz="457200" eaLnBrk="0" fontAlgn="base" hangingPunct="0">
              <a:lnSpc>
                <a:spcPct val="8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7pPr>
            <a:lvl8pPr marL="3429000" indent="-228600" defTabSz="457200" eaLnBrk="0" fontAlgn="base" hangingPunct="0">
              <a:lnSpc>
                <a:spcPct val="8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8pPr>
            <a:lvl9pPr marL="3886200" indent="-228600" defTabSz="457200" eaLnBrk="0" fontAlgn="base" hangingPunct="0">
              <a:lnSpc>
                <a:spcPct val="8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9pPr>
          </a:lstStyle>
          <a:p>
            <a:pPr eaLnBrk="1" hangingPunct="1"/>
            <a:fld id="{DA32DA88-A9C5-4032-AB09-1502B3D56BF9}" type="slidenum">
              <a:rPr lang="en-GB" smtClean="0">
                <a:solidFill>
                  <a:srgbClr val="000000"/>
                </a:solidFill>
              </a:rPr>
              <a:pPr eaLnBrk="1" hangingPunct="1"/>
              <a:t>3</a:t>
            </a:fld>
            <a:endParaRPr lang="en-GB" smtClean="0">
              <a:solidFill>
                <a:srgbClr val="000000"/>
              </a:solidFill>
            </a:endParaRPr>
          </a:p>
        </p:txBody>
      </p:sp>
      <p:sp>
        <p:nvSpPr>
          <p:cNvPr id="9219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57200" y="685800"/>
            <a:ext cx="5943600" cy="3429000"/>
          </a:xfrm>
          <a:solidFill>
            <a:srgbClr val="FFFFFF"/>
          </a:solidFill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922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208463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01028692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9216B4-0A9C-4F0B-A419-DB087F0AAADF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456444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1pPr>
            <a:lvl2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2pPr>
            <a:lvl3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3pPr>
            <a:lvl4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4pPr>
            <a:lvl5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9pPr>
          </a:lstStyle>
          <a:p>
            <a:pPr eaLnBrk="1" hangingPunct="1"/>
            <a:fld id="{69C52943-6314-4F82-9C61-F5F8817A3456}" type="slidenum">
              <a:rPr lang="en-US" smtClean="0">
                <a:solidFill>
                  <a:srgbClr val="000000"/>
                </a:solidFill>
              </a:rPr>
              <a:pPr eaLnBrk="1" hangingPunct="1"/>
              <a:t>7</a:t>
            </a:fld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12291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57200" y="685800"/>
            <a:ext cx="5943600" cy="3429000"/>
          </a:xfrm>
          <a:solidFill>
            <a:srgbClr val="FFFFFF"/>
          </a:solidFill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229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208463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890594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1pPr>
            <a:lvl2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2pPr>
            <a:lvl3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3pPr>
            <a:lvl4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4pPr>
            <a:lvl5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9pPr>
          </a:lstStyle>
          <a:p>
            <a:pPr eaLnBrk="1" hangingPunct="1"/>
            <a:fld id="{7CFB699D-8187-4610-807B-359C045CF7CC}" type="slidenum">
              <a:rPr lang="en-US" smtClean="0">
                <a:solidFill>
                  <a:srgbClr val="000000"/>
                </a:solidFill>
              </a:rPr>
              <a:pPr eaLnBrk="1" hangingPunct="1"/>
              <a:t>8</a:t>
            </a:fld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14339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57200" y="685800"/>
            <a:ext cx="5943600" cy="3429000"/>
          </a:xfrm>
          <a:solidFill>
            <a:srgbClr val="FFFFFF"/>
          </a:solidFill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434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208463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568668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1pPr>
            <a:lvl2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2pPr>
            <a:lvl3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3pPr>
            <a:lvl4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4pPr>
            <a:lvl5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9pPr>
          </a:lstStyle>
          <a:p>
            <a:pPr eaLnBrk="1" hangingPunct="1"/>
            <a:fld id="{6CA2DFE2-1B7A-4804-AB1A-2C8C6735B51D}" type="slidenum">
              <a:rPr lang="en-US" smtClean="0">
                <a:solidFill>
                  <a:srgbClr val="000000"/>
                </a:solidFill>
              </a:rPr>
              <a:pPr eaLnBrk="1" hangingPunct="1"/>
              <a:t>9</a:t>
            </a:fld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16387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57200" y="685800"/>
            <a:ext cx="5943600" cy="3429000"/>
          </a:xfrm>
          <a:solidFill>
            <a:srgbClr val="FFFFFF"/>
          </a:solidFill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638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208463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304932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1pPr>
            <a:lvl2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2pPr>
            <a:lvl3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3pPr>
            <a:lvl4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4pPr>
            <a:lvl5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9pPr>
          </a:lstStyle>
          <a:p>
            <a:pPr eaLnBrk="1" hangingPunct="1"/>
            <a:fld id="{6CA2DFE2-1B7A-4804-AB1A-2C8C6735B51D}" type="slidenum">
              <a:rPr lang="en-US" smtClean="0">
                <a:solidFill>
                  <a:srgbClr val="000000"/>
                </a:solidFill>
              </a:rPr>
              <a:pPr eaLnBrk="1" hangingPunct="1"/>
              <a:t>11</a:t>
            </a:fld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16387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57200" y="685800"/>
            <a:ext cx="5943600" cy="3429000"/>
          </a:xfrm>
          <a:solidFill>
            <a:srgbClr val="FFFFFF"/>
          </a:solidFill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638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208463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06423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91540" y="2130440"/>
            <a:ext cx="1010412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83080" y="3886200"/>
            <a:ext cx="832104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2D176-92ED-4013-8278-563EC213D44D}" type="datetime1">
              <a:rPr lang="en-US" smtClean="0"/>
              <a:t>4/3/16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92th IETF TEAS Working Group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17621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00A13-F4E3-4549-A381-1AC9ED7A2564}" type="datetime1">
              <a:rPr lang="en-US" smtClean="0"/>
              <a:t>4/3/16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92th IETF TEAS Working Group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58309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18220" y="274653"/>
            <a:ext cx="267462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94360" y="274653"/>
            <a:ext cx="782574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56D85-9F91-4713-B857-43C57BF88FE4}" type="datetime1">
              <a:rPr lang="en-US" smtClean="0"/>
              <a:t>4/3/16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92th IETF TEAS Working Group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66432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77744-6783-4849-88B7-E7F81DCFF042}" type="datetime1">
              <a:rPr lang="en-US" smtClean="0"/>
              <a:t>4/3/16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92th IETF TEAS Working Group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21795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9007" y="4406915"/>
            <a:ext cx="1010412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9007" y="2906713"/>
            <a:ext cx="1010412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E502F-26C3-4A11-A1B5-59E802BCBA64}" type="datetime1">
              <a:rPr lang="en-US" smtClean="0"/>
              <a:t>4/3/16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92th IETF TEAS Working Group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06678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94360" y="1600206"/>
            <a:ext cx="525018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42660" y="1600206"/>
            <a:ext cx="525018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9DB8F-E411-472E-8210-8C49F5F0B95A}" type="datetime1">
              <a:rPr lang="en-US" smtClean="0"/>
              <a:t>4/3/16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92th IETF TEAS Working Group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8953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4360" y="1535113"/>
            <a:ext cx="5252244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4360" y="2174875"/>
            <a:ext cx="5252244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38534" y="1535113"/>
            <a:ext cx="525430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038534" y="2174875"/>
            <a:ext cx="525430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4AFF8-B1A9-4B8C-902B-7DB081744253}" type="datetime1">
              <a:rPr lang="en-US" smtClean="0"/>
              <a:t>4/3/16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92th IETF TEAS Working Group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9644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220421-CC57-40C3-BE2C-373BF59AFFFD}" type="datetime1">
              <a:rPr lang="en-US" smtClean="0"/>
              <a:t>4/3/16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92th IETF TEAS Working Group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03259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F7AAC-F537-4096-86DA-4E3371A3CF97}" type="datetime1">
              <a:rPr lang="en-US" smtClean="0"/>
              <a:t>4/3/16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92th IETF TEAS Working Group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33047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70" y="273050"/>
            <a:ext cx="3910807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7565" y="273065"/>
            <a:ext cx="6645275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4370" y="1435103"/>
            <a:ext cx="3910807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98F47-F80B-47D0-B8CF-D52372C55DA7}" type="datetime1">
              <a:rPr lang="en-US" smtClean="0"/>
              <a:t>4/3/16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92th IETF TEAS Working Group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07024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29974" y="4800600"/>
            <a:ext cx="713232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29974" y="612775"/>
            <a:ext cx="713232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29974" y="5367338"/>
            <a:ext cx="713232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B0249-5788-4A86-926B-D935CDC6AFB0}" type="datetime1">
              <a:rPr lang="en-US" smtClean="0"/>
              <a:t>4/3/16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92th IETF TEAS Working Group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28772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94360" y="274638"/>
            <a:ext cx="1069848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4360" y="1600206"/>
            <a:ext cx="1069848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4360" y="6356365"/>
            <a:ext cx="27736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B45B6F-BF7D-48ED-A304-2C777F8B1523}" type="datetime1">
              <a:rPr lang="en-US" smtClean="0"/>
              <a:t>4/3/16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61460" y="6356365"/>
            <a:ext cx="37642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92th IETF TEAS Working Group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19160" y="6356365"/>
            <a:ext cx="27736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9B540C-44DA-4F69-89C9-7C84606640D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20399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6" r:id="rId1"/>
    <p:sldLayoutId id="2147483827" r:id="rId2"/>
    <p:sldLayoutId id="2147483828" r:id="rId3"/>
    <p:sldLayoutId id="2147483829" r:id="rId4"/>
    <p:sldLayoutId id="2147483830" r:id="rId5"/>
    <p:sldLayoutId id="2147483831" r:id="rId6"/>
    <p:sldLayoutId id="2147483832" r:id="rId7"/>
    <p:sldLayoutId id="2147483833" r:id="rId8"/>
    <p:sldLayoutId id="2147483834" r:id="rId9"/>
    <p:sldLayoutId id="2147483835" r:id="rId10"/>
    <p:sldLayoutId id="2147483836" r:id="rId11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jpg"/><Relationship Id="rId5" Type="http://schemas.openxmlformats.org/officeDocument/2006/relationships/hyperlink" Target="http://tools.ietf.org/wg/teas/agenda" TargetMode="External"/><Relationship Id="rId6" Type="http://schemas.openxmlformats.org/officeDocument/2006/relationships/hyperlink" Target="http://datatracker.ietf.org/wg/teas/" TargetMode="External"/><Relationship Id="rId7" Type="http://schemas.openxmlformats.org/officeDocument/2006/relationships/hyperlink" Target="http://tools.ietf.org/wg/teas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hyperlink" Target="http://www.ietf.org/about/note-well.html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tools.ietf.org/wg/teas/minutes" TargetMode="External"/><Relationship Id="rId4" Type="http://schemas.openxmlformats.org/officeDocument/2006/relationships/hyperlink" Target="http://tools.ietf.org/wg/teas/agenda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mailto:vbeeram@juniper.net" TargetMode="External"/><Relationship Id="rId4" Type="http://schemas.openxmlformats.org/officeDocument/2006/relationships/hyperlink" Target="mailto:lberger@labn.net" TargetMode="External"/><Relationship Id="rId5" Type="http://schemas.openxmlformats.org/officeDocument/2006/relationships/hyperlink" Target="mailto:mhartley@cisco.com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www.ietf.org/proceedings/interim/2016/01/28/teas/proceedings.html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datatracker.ietf.org/liaison/1454/" TargetMode="External"/><Relationship Id="rId4" Type="http://schemas.openxmlformats.org/officeDocument/2006/relationships/hyperlink" Target="https://datatracker.ietf.org/liaison/1445/" TargetMode="External"/><Relationship Id="rId5" Type="http://schemas.openxmlformats.org/officeDocument/2006/relationships/hyperlink" Target="mailto:ccamp@ietf.org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1</a:t>
            </a:fld>
            <a:endParaRPr lang="en-US" dirty="0"/>
          </a:p>
        </p:txBody>
      </p:sp>
      <p:pic>
        <p:nvPicPr>
          <p:cNvPr id="6" name="Picture 5" descr="Screen Shot 2016-03-27 at 10.09.11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351579" cy="6858000"/>
          </a:xfrm>
          <a:prstGeom prst="rect">
            <a:avLst/>
          </a:prstGeom>
        </p:spPr>
      </p:pic>
      <p:pic>
        <p:nvPicPr>
          <p:cNvPr id="7" name="Picture 6" descr="IETF30years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1800" y="3886200"/>
            <a:ext cx="1839036" cy="2286000"/>
          </a:xfrm>
          <a:prstGeom prst="rect">
            <a:avLst/>
          </a:prstGeom>
        </p:spPr>
      </p:pic>
      <p:sp>
        <p:nvSpPr>
          <p:cNvPr id="8" name="Subtitle 2"/>
          <p:cNvSpPr txBox="1">
            <a:spLocks/>
          </p:cNvSpPr>
          <p:nvPr/>
        </p:nvSpPr>
        <p:spPr>
          <a:xfrm>
            <a:off x="5334000" y="2314515"/>
            <a:ext cx="6553200" cy="1270911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4000" b="1" dirty="0" smtClean="0">
                <a:solidFill>
                  <a:schemeClr val="accent1">
                    <a:lumMod val="50000"/>
                  </a:schemeClr>
                </a:solidFill>
              </a:rPr>
              <a:t>IETF 95</a:t>
            </a:r>
          </a:p>
          <a:p>
            <a:pPr marL="0" indent="0" algn="ctr">
              <a:buNone/>
            </a:pPr>
            <a:r>
              <a:rPr lang="en-US" sz="4000" b="1" dirty="0" smtClean="0">
                <a:solidFill>
                  <a:schemeClr val="accent1">
                    <a:lumMod val="50000"/>
                  </a:schemeClr>
                </a:solidFill>
              </a:rPr>
              <a:t>Buenos Aires, AR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5334000" y="15875"/>
            <a:ext cx="6553200" cy="226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800" b="1" dirty="0" smtClean="0">
                <a:solidFill>
                  <a:srgbClr val="008000"/>
                </a:solidFill>
              </a:rPr>
              <a:t>TEAS Working Group</a:t>
            </a:r>
            <a:endParaRPr lang="en-US" sz="4800" b="1" dirty="0">
              <a:solidFill>
                <a:srgbClr val="008000"/>
              </a:solidFill>
            </a:endParaRPr>
          </a:p>
        </p:txBody>
      </p:sp>
      <p:sp>
        <p:nvSpPr>
          <p:cNvPr id="10" name="Subtitle 2"/>
          <p:cNvSpPr txBox="1">
            <a:spLocks/>
          </p:cNvSpPr>
          <p:nvPr/>
        </p:nvSpPr>
        <p:spPr>
          <a:xfrm>
            <a:off x="5333999" y="4105274"/>
            <a:ext cx="6553198" cy="2447925"/>
          </a:xfrm>
          <a:prstGeom prst="rect">
            <a:avLst/>
          </a:prstGeom>
        </p:spPr>
        <p:txBody>
          <a:bodyPr vert="horz" lIns="91440" tIns="45720" rIns="91440" bIns="45720" rtlCol="0">
            <a:normAutofit fontScale="47500" lnSpcReduction="20000"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5000" dirty="0">
                <a:solidFill>
                  <a:schemeClr val="tx1"/>
                </a:solidFill>
              </a:rPr>
              <a:t>Online Agenda and </a:t>
            </a:r>
            <a:r>
              <a:rPr lang="en-US" sz="5000" dirty="0" smtClean="0">
                <a:solidFill>
                  <a:schemeClr val="tx1"/>
                </a:solidFill>
              </a:rPr>
              <a:t>Slide:</a:t>
            </a:r>
          </a:p>
          <a:p>
            <a:r>
              <a:rPr lang="en-US" sz="5000" dirty="0" smtClean="0">
                <a:hlinkClick r:id="rId5"/>
              </a:rPr>
              <a:t>http</a:t>
            </a:r>
            <a:r>
              <a:rPr lang="en-US" sz="5000" dirty="0">
                <a:hlinkClick r:id="rId5"/>
              </a:rPr>
              <a:t>://tools.ietf.org/wg/teas/agenda</a:t>
            </a:r>
            <a:endParaRPr lang="en-US" sz="5000" dirty="0"/>
          </a:p>
          <a:p>
            <a:endParaRPr lang="en-US" sz="5000" dirty="0">
              <a:solidFill>
                <a:srgbClr val="000000"/>
              </a:solidFill>
            </a:endParaRPr>
          </a:p>
          <a:p>
            <a:r>
              <a:rPr lang="en-US" sz="5000" dirty="0">
                <a:solidFill>
                  <a:srgbClr val="000000"/>
                </a:solidFill>
              </a:rPr>
              <a:t>Data tracker: </a:t>
            </a:r>
            <a:r>
              <a:rPr lang="en-US" sz="5000" dirty="0" smtClean="0">
                <a:hlinkClick r:id="rId6"/>
              </a:rPr>
              <a:t>http</a:t>
            </a:r>
            <a:r>
              <a:rPr lang="en-US" sz="5000" dirty="0">
                <a:hlinkClick r:id="rId6"/>
              </a:rPr>
              <a:t>://datatracker.ietf.org/wg/teas/</a:t>
            </a:r>
            <a:endParaRPr lang="en-US" sz="5000" dirty="0"/>
          </a:p>
          <a:p>
            <a:endParaRPr lang="en-US" sz="5000" dirty="0">
              <a:solidFill>
                <a:srgbClr val="000000"/>
              </a:solidFill>
            </a:endParaRPr>
          </a:p>
          <a:p>
            <a:r>
              <a:rPr lang="en-US" sz="5000" dirty="0">
                <a:solidFill>
                  <a:srgbClr val="000000"/>
                </a:solidFill>
              </a:rPr>
              <a:t>Tools: </a:t>
            </a:r>
            <a:r>
              <a:rPr lang="en-US" sz="5000" dirty="0" smtClean="0">
                <a:hlinkClick r:id="rId7"/>
              </a:rPr>
              <a:t>http</a:t>
            </a:r>
            <a:r>
              <a:rPr lang="en-US" sz="5000" dirty="0">
                <a:hlinkClick r:id="rId7"/>
              </a:rPr>
              <a:t>://tools.ietf.org/wg/</a:t>
            </a:r>
            <a:r>
              <a:rPr lang="en-US" sz="5000" dirty="0" smtClean="0">
                <a:hlinkClick r:id="rId7"/>
              </a:rPr>
              <a:t>teas</a:t>
            </a:r>
            <a:endParaRPr lang="en-US" sz="5000" dirty="0" smtClean="0"/>
          </a:p>
          <a:p>
            <a:endParaRPr lang="en-US" sz="5000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31087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Reminder: IPR Process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Process put in place as a result of very late IPR disclosures</a:t>
            </a:r>
          </a:p>
          <a:p>
            <a:r>
              <a:rPr lang="en-US" dirty="0"/>
              <a:t>Includes</a:t>
            </a:r>
          </a:p>
          <a:p>
            <a:pPr lvl="1"/>
            <a:r>
              <a:rPr lang="en-US" dirty="0"/>
              <a:t>Polling of draft authors &amp; contributors </a:t>
            </a:r>
          </a:p>
          <a:p>
            <a:pPr lvl="2"/>
            <a:r>
              <a:rPr lang="en-US" dirty="0"/>
              <a:t>Prior to moving to next step in WG process</a:t>
            </a:r>
          </a:p>
          <a:p>
            <a:pPr lvl="3"/>
            <a:r>
              <a:rPr lang="en-US" dirty="0"/>
              <a:t>e.g., before an individual draft becomes a WG document or a WG document goes to last call</a:t>
            </a:r>
          </a:p>
          <a:p>
            <a:pPr lvl="2"/>
            <a:r>
              <a:rPr lang="en-US" dirty="0"/>
              <a:t>Requires IPR compliance statement from </a:t>
            </a:r>
            <a:r>
              <a:rPr lang="en-US" b="1" i="1" dirty="0"/>
              <a:t>all</a:t>
            </a:r>
            <a:r>
              <a:rPr lang="en-US" dirty="0"/>
              <a:t> listed in draft</a:t>
            </a:r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0" y="6324600"/>
            <a:ext cx="2895600" cy="365125"/>
          </a:xfrm>
          <a:noFill/>
        </p:spPr>
        <p:txBody>
          <a:bodyPr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5pPr>
            <a:lvl6pPr marL="2514600" indent="-228600" defTabSz="457200" eaLnBrk="0" fontAlgn="base" hangingPunct="0">
              <a:lnSpc>
                <a:spcPct val="8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6pPr>
            <a:lvl7pPr marL="2971800" indent="-228600" defTabSz="457200" eaLnBrk="0" fontAlgn="base" hangingPunct="0">
              <a:lnSpc>
                <a:spcPct val="8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7pPr>
            <a:lvl8pPr marL="3429000" indent="-228600" defTabSz="457200" eaLnBrk="0" fontAlgn="base" hangingPunct="0">
              <a:lnSpc>
                <a:spcPct val="8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8pPr>
            <a:lvl9pPr marL="3886200" indent="-228600" defTabSz="457200" eaLnBrk="0" fontAlgn="base" hangingPunct="0">
              <a:lnSpc>
                <a:spcPct val="8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9pPr>
          </a:lstStyle>
          <a:p>
            <a:pPr eaLnBrk="1" hangingPunct="1"/>
            <a:r>
              <a:rPr lang="en-US" dirty="0">
                <a:solidFill>
                  <a:srgbClr val="000000"/>
                </a:solidFill>
              </a:rPr>
              <a:t>IETF 95 - TEAS Working Group</a:t>
            </a:r>
          </a:p>
        </p:txBody>
      </p:sp>
    </p:spTree>
    <p:extLst>
      <p:ext uri="{BB962C8B-B14F-4D97-AF65-F5344CB8AC3E}">
        <p14:creationId xmlns:p14="http://schemas.microsoft.com/office/powerpoint/2010/main" val="31579827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Title 3"/>
          <p:cNvSpPr>
            <a:spLocks noGrp="1"/>
          </p:cNvSpPr>
          <p:nvPr>
            <p:ph type="title"/>
          </p:nvPr>
        </p:nvSpPr>
        <p:spPr>
          <a:xfrm>
            <a:off x="609600" y="27008"/>
            <a:ext cx="10698480" cy="1143000"/>
          </a:xfrm>
        </p:spPr>
        <p:txBody>
          <a:bodyPr>
            <a:normAutofit/>
          </a:bodyPr>
          <a:lstStyle/>
          <a:p>
            <a:r>
              <a:rPr lang="en-GB" dirty="0" smtClean="0"/>
              <a:t>Reminder - Utilizing </a:t>
            </a:r>
            <a:r>
              <a:rPr lang="en-GB" dirty="0"/>
              <a:t>Mailing List</a:t>
            </a:r>
            <a:endParaRPr lang="en-US" dirty="0" smtClean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98120" y="1143000"/>
            <a:ext cx="11193780" cy="5380039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GB" sz="2800" dirty="0"/>
              <a:t>We strongly encourage the mailing list to be more actively used for all Working Group </a:t>
            </a:r>
            <a:r>
              <a:rPr lang="en-GB" sz="2800" dirty="0" smtClean="0"/>
              <a:t>discussions</a:t>
            </a:r>
            <a:endParaRPr lang="en-GB" sz="2800" dirty="0"/>
          </a:p>
          <a:p>
            <a:pPr lvl="1">
              <a:defRPr/>
            </a:pPr>
            <a:r>
              <a:rPr lang="en-GB" sz="2400" dirty="0"/>
              <a:t>Open issues</a:t>
            </a:r>
          </a:p>
          <a:p>
            <a:pPr lvl="1">
              <a:defRPr/>
            </a:pPr>
            <a:r>
              <a:rPr lang="en-GB" sz="2400" dirty="0"/>
              <a:t>Introducing new drafts</a:t>
            </a:r>
          </a:p>
          <a:p>
            <a:pPr lvl="1">
              <a:defRPr/>
            </a:pPr>
            <a:r>
              <a:rPr lang="en-GB" sz="2400" dirty="0"/>
              <a:t>Potential new Working Group topics</a:t>
            </a:r>
          </a:p>
          <a:p>
            <a:pPr>
              <a:defRPr/>
            </a:pPr>
            <a:r>
              <a:rPr lang="en-GB" sz="2800" dirty="0"/>
              <a:t>Reminder – Working Group Consensus is determined on the mailing </a:t>
            </a:r>
            <a:r>
              <a:rPr lang="en-GB" sz="2800" dirty="0" smtClean="0"/>
              <a:t>list</a:t>
            </a:r>
            <a:endParaRPr lang="en-GB" sz="2800" dirty="0"/>
          </a:p>
          <a:p>
            <a:pPr>
              <a:defRPr/>
            </a:pPr>
            <a:r>
              <a:rPr lang="en-GB" sz="2800" dirty="0" smtClean="0"/>
              <a:t>Meeting </a:t>
            </a:r>
            <a:r>
              <a:rPr lang="en-GB" sz="2800" dirty="0"/>
              <a:t>time </a:t>
            </a:r>
            <a:r>
              <a:rPr lang="en-GB" sz="2800" dirty="0" smtClean="0"/>
              <a:t>is scheduled </a:t>
            </a:r>
            <a:r>
              <a:rPr lang="en-GB" sz="2800" dirty="0"/>
              <a:t>relative to mailing list </a:t>
            </a:r>
            <a:r>
              <a:rPr lang="en-GB" sz="2800" dirty="0" smtClean="0"/>
              <a:t>discussion</a:t>
            </a:r>
            <a:endParaRPr lang="en-GB" sz="28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1156634" y="6477008"/>
            <a:ext cx="730568" cy="365125"/>
          </a:xfrm>
        </p:spPr>
        <p:txBody>
          <a:bodyPr/>
          <a:lstStyle/>
          <a:p>
            <a:fld id="{BA9B540C-44DA-4F69-89C9-7C84606640D3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0" y="6324600"/>
            <a:ext cx="2895600" cy="365125"/>
          </a:xfrm>
          <a:noFill/>
        </p:spPr>
        <p:txBody>
          <a:bodyPr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5pPr>
            <a:lvl6pPr marL="2514600" indent="-228600" defTabSz="457200" eaLnBrk="0" fontAlgn="base" hangingPunct="0">
              <a:lnSpc>
                <a:spcPct val="8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6pPr>
            <a:lvl7pPr marL="2971800" indent="-228600" defTabSz="457200" eaLnBrk="0" fontAlgn="base" hangingPunct="0">
              <a:lnSpc>
                <a:spcPct val="8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7pPr>
            <a:lvl8pPr marL="3429000" indent="-228600" defTabSz="457200" eaLnBrk="0" fontAlgn="base" hangingPunct="0">
              <a:lnSpc>
                <a:spcPct val="8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8pPr>
            <a:lvl9pPr marL="3886200" indent="-228600" defTabSz="457200" eaLnBrk="0" fontAlgn="base" hangingPunct="0">
              <a:lnSpc>
                <a:spcPct val="8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9pPr>
          </a:lstStyle>
          <a:p>
            <a:pPr eaLnBrk="1" hangingPunct="1"/>
            <a:r>
              <a:rPr lang="en-US" dirty="0">
                <a:solidFill>
                  <a:srgbClr val="000000"/>
                </a:solidFill>
              </a:rPr>
              <a:t>IETF 95 - TEAS Working Group</a:t>
            </a:r>
          </a:p>
        </p:txBody>
      </p:sp>
    </p:spTree>
    <p:extLst>
      <p:ext uri="{BB962C8B-B14F-4D97-AF65-F5344CB8AC3E}">
        <p14:creationId xmlns:p14="http://schemas.microsoft.com/office/powerpoint/2010/main" val="3245009892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60" y="0"/>
            <a:ext cx="10698480" cy="1143000"/>
          </a:xfrm>
        </p:spPr>
        <p:txBody>
          <a:bodyPr/>
          <a:lstStyle/>
          <a:p>
            <a:r>
              <a:rPr lang="en-US" dirty="0" smtClean="0"/>
              <a:t>Joint Session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4360" y="1143001"/>
            <a:ext cx="10698480" cy="2667000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Joint with MPLS/PCE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/CCAMP</a:t>
            </a:r>
          </a:p>
          <a:p>
            <a:r>
              <a:rPr lang="en-US" dirty="0"/>
              <a:t>YANG focused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Tuesday, April 5th, 2016</a:t>
            </a:r>
          </a:p>
          <a:p>
            <a:pPr marL="0" indent="0">
              <a:buNone/>
            </a:pPr>
            <a:r>
              <a:rPr lang="en-US" dirty="0"/>
              <a:t>17:40 - 19:10 - Tuesday Afternoon Session III</a:t>
            </a:r>
          </a:p>
          <a:p>
            <a:pPr marL="0" indent="0">
              <a:buNone/>
            </a:pPr>
            <a:r>
              <a:rPr lang="en-US" dirty="0"/>
              <a:t>Room: </a:t>
            </a:r>
            <a:r>
              <a:rPr lang="en-US" dirty="0" err="1"/>
              <a:t>Atlantico</a:t>
            </a:r>
            <a:r>
              <a:rPr lang="en-US" dirty="0"/>
              <a:t> B</a:t>
            </a:r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0" y="6324600"/>
            <a:ext cx="2895600" cy="365125"/>
          </a:xfrm>
          <a:noFill/>
        </p:spPr>
        <p:txBody>
          <a:bodyPr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5pPr>
            <a:lvl6pPr marL="2514600" indent="-228600" defTabSz="457200" eaLnBrk="0" fontAlgn="base" hangingPunct="0">
              <a:lnSpc>
                <a:spcPct val="8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6pPr>
            <a:lvl7pPr marL="2971800" indent="-228600" defTabSz="457200" eaLnBrk="0" fontAlgn="base" hangingPunct="0">
              <a:lnSpc>
                <a:spcPct val="8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7pPr>
            <a:lvl8pPr marL="3429000" indent="-228600" defTabSz="457200" eaLnBrk="0" fontAlgn="base" hangingPunct="0">
              <a:lnSpc>
                <a:spcPct val="8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8pPr>
            <a:lvl9pPr marL="3886200" indent="-228600" defTabSz="457200" eaLnBrk="0" fontAlgn="base" hangingPunct="0">
              <a:lnSpc>
                <a:spcPct val="8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9pPr>
          </a:lstStyle>
          <a:p>
            <a:pPr eaLnBrk="1" hangingPunct="1"/>
            <a:r>
              <a:rPr lang="en-US" dirty="0">
                <a:solidFill>
                  <a:srgbClr val="000000"/>
                </a:solidFill>
              </a:rPr>
              <a:t>IETF 95 - TEAS Working Group</a:t>
            </a:r>
          </a:p>
        </p:txBody>
      </p:sp>
    </p:spTree>
    <p:extLst>
      <p:ext uri="{BB962C8B-B14F-4D97-AF65-F5344CB8AC3E}">
        <p14:creationId xmlns:p14="http://schemas.microsoft.com/office/powerpoint/2010/main" val="17129201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"/>
          <p:cNvSpPr>
            <a:spLocks noGrp="1" noChangeArrowheads="1"/>
          </p:cNvSpPr>
          <p:nvPr>
            <p:ph type="title"/>
          </p:nvPr>
        </p:nvSpPr>
        <p:spPr>
          <a:xfrm>
            <a:off x="594360" y="0"/>
            <a:ext cx="10698480" cy="990600"/>
          </a:xfrm>
        </p:spPr>
        <p:txBody>
          <a:bodyPr>
            <a:norm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 smtClean="0"/>
              <a:t>IETF Note Well</a:t>
            </a:r>
          </a:p>
        </p:txBody>
      </p:sp>
      <p:sp>
        <p:nvSpPr>
          <p:cNvPr id="3075" name="Rectangle 2"/>
          <p:cNvSpPr>
            <a:spLocks noGrp="1" noChangeArrowheads="1"/>
          </p:cNvSpPr>
          <p:nvPr>
            <p:ph idx="1"/>
          </p:nvPr>
        </p:nvSpPr>
        <p:spPr>
          <a:xfrm>
            <a:off x="198120" y="990600"/>
            <a:ext cx="11391900" cy="5486399"/>
          </a:xfrm>
        </p:spPr>
        <p:txBody>
          <a:bodyPr>
            <a:noAutofit/>
          </a:bodyPr>
          <a:lstStyle/>
          <a:p>
            <a:pPr marL="0" indent="0" fontAlgn="auto">
              <a:spcAft>
                <a:spcPts val="0"/>
              </a:spcAft>
              <a:buFont typeface="Arial"/>
              <a:buNone/>
              <a:defRPr/>
            </a:pPr>
            <a:r>
              <a:rPr lang="en-US" sz="2000" dirty="0"/>
              <a:t>This summary is only meant to point you in the right direction, and doesn't have all the nuances. The IETF's IPR Policy is set forth in BCP 79; please read it carefully.</a:t>
            </a:r>
          </a:p>
          <a:p>
            <a:pPr marL="0" indent="0" fontAlgn="auto">
              <a:spcAft>
                <a:spcPts val="0"/>
              </a:spcAft>
              <a:buFont typeface="Arial"/>
              <a:buNone/>
              <a:defRPr/>
            </a:pPr>
            <a:r>
              <a:rPr lang="en-US" sz="2000" b="1" dirty="0" smtClean="0">
                <a:cs typeface="Arial"/>
              </a:rPr>
              <a:t>The </a:t>
            </a:r>
            <a:r>
              <a:rPr lang="en-US" sz="2000" b="1" dirty="0">
                <a:cs typeface="Arial"/>
              </a:rPr>
              <a:t>brief summary:</a:t>
            </a:r>
          </a:p>
          <a:p>
            <a:pPr fontAlgn="auto">
              <a:spcBef>
                <a:spcPts val="1200"/>
              </a:spcBef>
              <a:spcAft>
                <a:spcPts val="0"/>
              </a:spcAft>
              <a:buFont typeface="Wingdings" charset="2"/>
              <a:buChar char="v"/>
              <a:defRPr/>
            </a:pPr>
            <a:r>
              <a:rPr lang="en-US" sz="2000" b="1" dirty="0">
                <a:cs typeface="Arial"/>
              </a:rPr>
              <a:t>By participating with the IETF, you agree to follow IETF processes.</a:t>
            </a:r>
          </a:p>
          <a:p>
            <a:pPr fontAlgn="auto">
              <a:spcBef>
                <a:spcPts val="1200"/>
              </a:spcBef>
              <a:spcAft>
                <a:spcPts val="0"/>
              </a:spcAft>
              <a:buFont typeface="Wingdings" charset="2"/>
              <a:buChar char="v"/>
              <a:defRPr/>
            </a:pPr>
            <a:r>
              <a:rPr lang="en-US" sz="2000" b="1" dirty="0">
                <a:cs typeface="Arial"/>
              </a:rPr>
              <a:t>If you are aware that a contribution of yours (something you write, say, or discuss in any IETF context) is covered by patents or patent applications, you need to disclose that fact.</a:t>
            </a:r>
          </a:p>
          <a:p>
            <a:pPr fontAlgn="auto">
              <a:spcBef>
                <a:spcPts val="1200"/>
              </a:spcBef>
              <a:spcAft>
                <a:spcPts val="0"/>
              </a:spcAft>
              <a:buFont typeface="Wingdings" charset="2"/>
              <a:buChar char="v"/>
              <a:defRPr/>
            </a:pPr>
            <a:r>
              <a:rPr lang="en-US" sz="2000" b="1" dirty="0">
                <a:cs typeface="Arial"/>
              </a:rPr>
              <a:t>You understand that meetings might be recorded, broadcast, and publicly archived.</a:t>
            </a:r>
          </a:p>
          <a:p>
            <a:pPr marL="0" indent="0" fontAlgn="auto">
              <a:spcAft>
                <a:spcPts val="0"/>
              </a:spcAft>
              <a:buFont typeface="Arial"/>
              <a:buNone/>
              <a:defRPr/>
            </a:pPr>
            <a:r>
              <a:rPr lang="en-US" sz="1800" dirty="0" smtClean="0">
                <a:cs typeface="Arial"/>
              </a:rPr>
              <a:t>For </a:t>
            </a:r>
            <a:r>
              <a:rPr lang="en-US" sz="1800" dirty="0">
                <a:cs typeface="Arial"/>
              </a:rPr>
              <a:t>further information, talk to a chair, ask an Area Director, or review the following:</a:t>
            </a:r>
          </a:p>
          <a:p>
            <a:pPr marL="0" indent="0" fontAlgn="auto">
              <a:spcAft>
                <a:spcPts val="0"/>
              </a:spcAft>
              <a:buFont typeface="Arial"/>
              <a:buNone/>
              <a:defRPr/>
            </a:pPr>
            <a:r>
              <a:rPr lang="en-US" sz="1800" dirty="0">
                <a:cs typeface="Arial"/>
              </a:rPr>
              <a:t>BCP 9 (on the Internet Standards Process)</a:t>
            </a:r>
          </a:p>
          <a:p>
            <a:pPr marL="0" indent="0" fontAlgn="auto">
              <a:spcAft>
                <a:spcPts val="0"/>
              </a:spcAft>
              <a:buFont typeface="Arial"/>
              <a:buNone/>
              <a:defRPr/>
            </a:pPr>
            <a:r>
              <a:rPr lang="en-US" sz="1800" dirty="0">
                <a:cs typeface="Arial"/>
              </a:rPr>
              <a:t>BCP 25 (on the Working Group processes)</a:t>
            </a:r>
          </a:p>
          <a:p>
            <a:pPr marL="0" indent="0" fontAlgn="auto">
              <a:spcAft>
                <a:spcPts val="0"/>
              </a:spcAft>
              <a:buFont typeface="Arial"/>
              <a:buNone/>
              <a:defRPr/>
            </a:pPr>
            <a:r>
              <a:rPr lang="en-US" sz="1800" dirty="0">
                <a:cs typeface="Arial"/>
              </a:rPr>
              <a:t>BCP 78 (on the IETF Trust)</a:t>
            </a:r>
          </a:p>
          <a:p>
            <a:pPr marL="0" indent="0" fontAlgn="auto">
              <a:spcAft>
                <a:spcPts val="0"/>
              </a:spcAft>
              <a:buFont typeface="Arial"/>
              <a:buNone/>
              <a:defRPr/>
            </a:pPr>
            <a:r>
              <a:rPr lang="en-US" sz="1800" dirty="0">
                <a:cs typeface="Arial"/>
              </a:rPr>
              <a:t>BCP 79 (on Intellectual Property Rights in the IETF)</a:t>
            </a:r>
          </a:p>
          <a:p>
            <a:pPr marL="0" indent="0">
              <a:buNone/>
            </a:pPr>
            <a:r>
              <a:rPr lang="en-US" sz="2000" dirty="0" smtClean="0"/>
              <a:t>Also see: </a:t>
            </a:r>
            <a:r>
              <a:rPr lang="en-US" sz="2000" dirty="0">
                <a:hlinkClick r:id="rId3"/>
              </a:rPr>
              <a:t>http://www.ietf.org/about/note-well.html</a:t>
            </a:r>
            <a:r>
              <a:rPr lang="en-US" sz="2000" dirty="0" smtClean="0"/>
              <a:t>:</a:t>
            </a:r>
            <a:endParaRPr lang="en-US" sz="20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0" y="6324600"/>
            <a:ext cx="2895600" cy="365125"/>
          </a:xfrm>
          <a:noFill/>
        </p:spPr>
        <p:txBody>
          <a:bodyPr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5pPr>
            <a:lvl6pPr marL="2514600" indent="-228600" defTabSz="457200" eaLnBrk="0" fontAlgn="base" hangingPunct="0">
              <a:lnSpc>
                <a:spcPct val="8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6pPr>
            <a:lvl7pPr marL="2971800" indent="-228600" defTabSz="457200" eaLnBrk="0" fontAlgn="base" hangingPunct="0">
              <a:lnSpc>
                <a:spcPct val="8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7pPr>
            <a:lvl8pPr marL="3429000" indent="-228600" defTabSz="457200" eaLnBrk="0" fontAlgn="base" hangingPunct="0">
              <a:lnSpc>
                <a:spcPct val="8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8pPr>
            <a:lvl9pPr marL="3886200" indent="-228600" defTabSz="457200" eaLnBrk="0" fontAlgn="base" hangingPunct="0">
              <a:lnSpc>
                <a:spcPct val="8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9pPr>
          </a:lstStyle>
          <a:p>
            <a:pPr eaLnBrk="1" hangingPunct="1"/>
            <a:r>
              <a:rPr lang="en-US" dirty="0">
                <a:solidFill>
                  <a:srgbClr val="000000"/>
                </a:solidFill>
              </a:rPr>
              <a:t>IETF 95 - TEAS Working Group</a:t>
            </a:r>
          </a:p>
        </p:txBody>
      </p:sp>
    </p:spTree>
    <p:extLst>
      <p:ext uri="{BB962C8B-B14F-4D97-AF65-F5344CB8AC3E}">
        <p14:creationId xmlns:p14="http://schemas.microsoft.com/office/powerpoint/2010/main" val="57935850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Administrative</a:t>
            </a:r>
            <a:endParaRPr lang="en-GB" dirty="0" smtClean="0"/>
          </a:p>
        </p:txBody>
      </p:sp>
      <p:sp>
        <p:nvSpPr>
          <p:cNvPr id="4101" name="Rectangle 2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GB" smtClean="0"/>
              <a:t>Audio Streaming/Recording</a:t>
            </a:r>
          </a:p>
          <a:p>
            <a:pPr lvl="1"/>
            <a:r>
              <a:rPr lang="en-GB" smtClean="0"/>
              <a:t>Please speak only using the microphones</a:t>
            </a:r>
          </a:p>
          <a:p>
            <a:pPr lvl="1"/>
            <a:r>
              <a:rPr lang="en-GB" smtClean="0"/>
              <a:t>Please state your name before speaking</a:t>
            </a:r>
          </a:p>
          <a:p>
            <a:endParaRPr lang="en-GB" smtClean="0"/>
          </a:p>
          <a:p>
            <a:r>
              <a:rPr lang="en-GB" smtClean="0"/>
              <a:t>Minute takers &amp; Etherpad</a:t>
            </a:r>
          </a:p>
          <a:p>
            <a:pPr lvl="1"/>
            <a:r>
              <a:rPr lang="en-GB" smtClean="0">
                <a:hlinkClick r:id="rId3"/>
              </a:rPr>
              <a:t>http://tools.ietf.org/wg/teas/minutes</a:t>
            </a:r>
            <a:endParaRPr lang="en-GB" smtClean="0"/>
          </a:p>
          <a:p>
            <a:pPr lvl="1"/>
            <a:endParaRPr lang="en-GB" smtClean="0"/>
          </a:p>
          <a:p>
            <a:r>
              <a:rPr lang="en-GB" smtClean="0"/>
              <a:t>Jabber </a:t>
            </a:r>
          </a:p>
          <a:p>
            <a:endParaRPr lang="en-GB" smtClean="0"/>
          </a:p>
          <a:p>
            <a:r>
              <a:rPr lang="en-US" smtClean="0"/>
              <a:t>Online Agenda and Slides at: </a:t>
            </a:r>
            <a:r>
              <a:rPr lang="en-US" smtClean="0">
                <a:hlinkClick r:id="rId4"/>
              </a:rPr>
              <a:t>http://tools.ietf.org/wg/teas/agenda</a:t>
            </a:r>
            <a:endParaRPr lang="en-GB" smtClean="0"/>
          </a:p>
          <a:p>
            <a:pPr lvl="1"/>
            <a:endParaRPr lang="en-GB" smtClean="0"/>
          </a:p>
          <a:p>
            <a:endParaRPr lang="en-GB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0" y="6324600"/>
            <a:ext cx="2895600" cy="365125"/>
          </a:xfrm>
          <a:noFill/>
        </p:spPr>
        <p:txBody>
          <a:bodyPr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5pPr>
            <a:lvl6pPr marL="2514600" indent="-228600" defTabSz="457200" eaLnBrk="0" fontAlgn="base" hangingPunct="0">
              <a:lnSpc>
                <a:spcPct val="8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6pPr>
            <a:lvl7pPr marL="2971800" indent="-228600" defTabSz="457200" eaLnBrk="0" fontAlgn="base" hangingPunct="0">
              <a:lnSpc>
                <a:spcPct val="8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7pPr>
            <a:lvl8pPr marL="3429000" indent="-228600" defTabSz="457200" eaLnBrk="0" fontAlgn="base" hangingPunct="0">
              <a:lnSpc>
                <a:spcPct val="8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8pPr>
            <a:lvl9pPr marL="3886200" indent="-228600" defTabSz="457200" eaLnBrk="0" fontAlgn="base" hangingPunct="0">
              <a:lnSpc>
                <a:spcPct val="8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9pPr>
          </a:lstStyle>
          <a:p>
            <a:pPr eaLnBrk="1" hangingPunct="1"/>
            <a:r>
              <a:rPr lang="en-US" dirty="0">
                <a:solidFill>
                  <a:srgbClr val="000000"/>
                </a:solidFill>
              </a:rPr>
              <a:t>IETF 95 - TEAS Working Group</a:t>
            </a:r>
          </a:p>
        </p:txBody>
      </p:sp>
    </p:spTree>
    <p:extLst>
      <p:ext uri="{BB962C8B-B14F-4D97-AF65-F5344CB8AC3E}">
        <p14:creationId xmlns:p14="http://schemas.microsoft.com/office/powerpoint/2010/main" val="3053397657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60" y="274638"/>
            <a:ext cx="10698480" cy="2011362"/>
          </a:xfrm>
        </p:spPr>
        <p:txBody>
          <a:bodyPr>
            <a:noAutofit/>
          </a:bodyPr>
          <a:lstStyle/>
          <a:p>
            <a:r>
              <a:rPr lang="en-US" sz="6600" dirty="0" smtClean="0">
                <a:solidFill>
                  <a:schemeClr val="tx2"/>
                </a:solidFill>
              </a:rPr>
              <a:t>TEAS Working Group</a:t>
            </a:r>
            <a:br>
              <a:rPr lang="en-US" sz="6600" dirty="0" smtClean="0">
                <a:solidFill>
                  <a:schemeClr val="tx2"/>
                </a:solidFill>
              </a:rPr>
            </a:br>
            <a:r>
              <a:rPr lang="en-US" sz="6600" dirty="0" smtClean="0">
                <a:solidFill>
                  <a:schemeClr val="tx2"/>
                </a:solidFill>
              </a:rPr>
              <a:t>Status</a:t>
            </a:r>
            <a:endParaRPr lang="en-US" sz="6600" dirty="0">
              <a:solidFill>
                <a:schemeClr val="tx2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609600" y="3124200"/>
            <a:ext cx="10698480" cy="2590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25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Chairs:</a:t>
            </a:r>
          </a:p>
          <a:p>
            <a:r>
              <a:rPr lang="en-US" dirty="0" smtClean="0"/>
              <a:t>Vishnu Pavan Beeram </a:t>
            </a:r>
            <a:r>
              <a:rPr lang="en-US" dirty="0" smtClean="0">
                <a:hlinkClick r:id="rId3"/>
              </a:rPr>
              <a:t>vbeeram@juniper.net</a:t>
            </a:r>
            <a:endParaRPr lang="en-US" dirty="0" smtClean="0"/>
          </a:p>
          <a:p>
            <a:r>
              <a:rPr lang="en-US" dirty="0" smtClean="0"/>
              <a:t>Lou Berger </a:t>
            </a:r>
            <a:r>
              <a:rPr lang="en-US" dirty="0" smtClean="0">
                <a:hlinkClick r:id="rId4"/>
              </a:rPr>
              <a:t>lberger@labn.net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Secretary:</a:t>
            </a:r>
          </a:p>
          <a:p>
            <a:r>
              <a:rPr lang="en-US" dirty="0" smtClean="0"/>
              <a:t>Matt Hartley </a:t>
            </a:r>
            <a:r>
              <a:rPr lang="en-US" dirty="0" smtClean="0">
                <a:hlinkClick r:id="rId5"/>
              </a:rPr>
              <a:t>mhartley@cisco.com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0" y="6324600"/>
            <a:ext cx="2895600" cy="365125"/>
          </a:xfrm>
          <a:noFill/>
        </p:spPr>
        <p:txBody>
          <a:bodyPr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5pPr>
            <a:lvl6pPr marL="2514600" indent="-228600" defTabSz="457200" eaLnBrk="0" fontAlgn="base" hangingPunct="0">
              <a:lnSpc>
                <a:spcPct val="8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6pPr>
            <a:lvl7pPr marL="2971800" indent="-228600" defTabSz="457200" eaLnBrk="0" fontAlgn="base" hangingPunct="0">
              <a:lnSpc>
                <a:spcPct val="8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7pPr>
            <a:lvl8pPr marL="3429000" indent="-228600" defTabSz="457200" eaLnBrk="0" fontAlgn="base" hangingPunct="0">
              <a:lnSpc>
                <a:spcPct val="8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8pPr>
            <a:lvl9pPr marL="3886200" indent="-228600" defTabSz="457200" eaLnBrk="0" fontAlgn="base" hangingPunct="0">
              <a:lnSpc>
                <a:spcPct val="8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9pPr>
          </a:lstStyle>
          <a:p>
            <a:pPr eaLnBrk="1" hangingPunct="1"/>
            <a:r>
              <a:rPr lang="en-US" dirty="0">
                <a:solidFill>
                  <a:srgbClr val="000000"/>
                </a:solidFill>
              </a:rPr>
              <a:t>IETF 95 - TEAS Working Group</a:t>
            </a:r>
          </a:p>
        </p:txBody>
      </p:sp>
    </p:spTree>
    <p:extLst>
      <p:ext uri="{BB962C8B-B14F-4D97-AF65-F5344CB8AC3E}">
        <p14:creationId xmlns:p14="http://schemas.microsoft.com/office/powerpoint/2010/main" val="19330811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Interim Meeting – Jan 28</a:t>
            </a:r>
            <a:r>
              <a:rPr lang="en-US" baseline="30000" dirty="0" smtClean="0"/>
              <a:t>th</a:t>
            </a:r>
            <a:r>
              <a:rPr lang="en-US" dirty="0" smtClean="0"/>
              <a:t> 2016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Meeting Scope:</a:t>
            </a:r>
          </a:p>
          <a:p>
            <a:pPr lvl="1"/>
            <a:r>
              <a:rPr lang="en-US" dirty="0"/>
              <a:t>&lt;draft-</a:t>
            </a:r>
            <a:r>
              <a:rPr lang="en-US" dirty="0" err="1"/>
              <a:t>ietf</a:t>
            </a:r>
            <a:r>
              <a:rPr lang="en-US" dirty="0"/>
              <a:t>-teas-rsvp-ingress-protection</a:t>
            </a:r>
            <a:r>
              <a:rPr lang="en-US" dirty="0" smtClean="0"/>
              <a:t>&gt;</a:t>
            </a:r>
          </a:p>
          <a:p>
            <a:pPr lvl="2"/>
            <a:r>
              <a:rPr lang="en-US" dirty="0"/>
              <a:t> Facilitate discussion on the </a:t>
            </a:r>
            <a:r>
              <a:rPr lang="en-US" dirty="0" smtClean="0"/>
              <a:t>requirements and the 2 </a:t>
            </a:r>
            <a:r>
              <a:rPr lang="en-US" dirty="0"/>
              <a:t>alternatives contained in the draft </a:t>
            </a:r>
            <a:r>
              <a:rPr lang="en-US" dirty="0" smtClean="0"/>
              <a:t>(and </a:t>
            </a:r>
            <a:r>
              <a:rPr lang="en-US" dirty="0"/>
              <a:t>gauge WG </a:t>
            </a:r>
            <a:r>
              <a:rPr lang="en-US" dirty="0" smtClean="0"/>
              <a:t>consensus).</a:t>
            </a:r>
            <a:endParaRPr lang="en-US" dirty="0"/>
          </a:p>
          <a:p>
            <a:pPr lvl="1"/>
            <a:r>
              <a:rPr lang="en-US" dirty="0"/>
              <a:t>&lt;draft-</a:t>
            </a:r>
            <a:r>
              <a:rPr lang="en-US" dirty="0" err="1"/>
              <a:t>ietf</a:t>
            </a:r>
            <a:r>
              <a:rPr lang="en-US" dirty="0"/>
              <a:t>-teas-rsvp-egress-protection</a:t>
            </a:r>
            <a:r>
              <a:rPr lang="en-US" dirty="0" smtClean="0"/>
              <a:t>&gt;</a:t>
            </a:r>
          </a:p>
          <a:p>
            <a:pPr lvl="2"/>
            <a:r>
              <a:rPr lang="en-US" dirty="0"/>
              <a:t>Facilitate further discussion on the draft and gauge WG consensus</a:t>
            </a:r>
            <a:r>
              <a:rPr lang="en-US" dirty="0" smtClean="0"/>
              <a:t>.</a:t>
            </a:r>
          </a:p>
          <a:p>
            <a:pPr lvl="2"/>
            <a:endParaRPr lang="en-US" dirty="0"/>
          </a:p>
          <a:p>
            <a:r>
              <a:rPr lang="en-US" dirty="0" smtClean="0"/>
              <a:t>Agenda/Minutes:</a:t>
            </a:r>
          </a:p>
          <a:p>
            <a:pPr lvl="1"/>
            <a:r>
              <a:rPr lang="en-US" dirty="0">
                <a:hlinkClick r:id="rId2"/>
              </a:rPr>
              <a:t>https://</a:t>
            </a:r>
            <a:r>
              <a:rPr lang="en-US" dirty="0" err="1">
                <a:hlinkClick r:id="rId2"/>
              </a:rPr>
              <a:t>www.ietf.org</a:t>
            </a:r>
            <a:r>
              <a:rPr lang="en-US" dirty="0">
                <a:hlinkClick r:id="rId2"/>
              </a:rPr>
              <a:t>/proceedings/interim/2016/01/28/teas/</a:t>
            </a:r>
            <a:r>
              <a:rPr lang="en-US" dirty="0" err="1">
                <a:hlinkClick r:id="rId2"/>
              </a:rPr>
              <a:t>proceedings.html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914400" lvl="2" indent="0">
              <a:buNone/>
            </a:pPr>
            <a:endParaRPr lang="en-US" dirty="0"/>
          </a:p>
          <a:p>
            <a:pPr lvl="1"/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0" y="6324600"/>
            <a:ext cx="2895600" cy="365125"/>
          </a:xfrm>
          <a:noFill/>
        </p:spPr>
        <p:txBody>
          <a:bodyPr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5pPr>
            <a:lvl6pPr marL="2514600" indent="-228600" defTabSz="457200" eaLnBrk="0" fontAlgn="base" hangingPunct="0">
              <a:lnSpc>
                <a:spcPct val="8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6pPr>
            <a:lvl7pPr marL="2971800" indent="-228600" defTabSz="457200" eaLnBrk="0" fontAlgn="base" hangingPunct="0">
              <a:lnSpc>
                <a:spcPct val="8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7pPr>
            <a:lvl8pPr marL="3429000" indent="-228600" defTabSz="457200" eaLnBrk="0" fontAlgn="base" hangingPunct="0">
              <a:lnSpc>
                <a:spcPct val="8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8pPr>
            <a:lvl9pPr marL="3886200" indent="-228600" defTabSz="457200" eaLnBrk="0" fontAlgn="base" hangingPunct="0">
              <a:lnSpc>
                <a:spcPct val="8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9pPr>
          </a:lstStyle>
          <a:p>
            <a:pPr eaLnBrk="1" hangingPunct="1"/>
            <a:r>
              <a:rPr lang="en-US" dirty="0">
                <a:solidFill>
                  <a:srgbClr val="000000"/>
                </a:solidFill>
              </a:rPr>
              <a:t>IETF 95 - TEAS Working Group</a:t>
            </a:r>
          </a:p>
        </p:txBody>
      </p:sp>
    </p:spTree>
    <p:extLst>
      <p:ext uri="{BB962C8B-B14F-4D97-AF65-F5344CB8AC3E}">
        <p14:creationId xmlns:p14="http://schemas.microsoft.com/office/powerpoint/2010/main" val="335006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Interim Meeting – Jan 28</a:t>
            </a:r>
            <a:r>
              <a:rPr lang="en-US" baseline="30000" dirty="0" smtClean="0"/>
              <a:t>th</a:t>
            </a:r>
            <a:r>
              <a:rPr lang="en-US" dirty="0" smtClean="0"/>
              <a:t> 2016 (Cont..)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&lt;draft-</a:t>
            </a:r>
            <a:r>
              <a:rPr lang="en-US" dirty="0" err="1" smtClean="0"/>
              <a:t>ietf</a:t>
            </a:r>
            <a:r>
              <a:rPr lang="en-US" dirty="0" smtClean="0"/>
              <a:t>-teas-rsvp-ingress-protection&gt;</a:t>
            </a:r>
          </a:p>
          <a:p>
            <a:pPr lvl="1"/>
            <a:r>
              <a:rPr lang="en-US" dirty="0" smtClean="0"/>
              <a:t>Conclusions:</a:t>
            </a:r>
          </a:p>
          <a:p>
            <a:pPr lvl="2"/>
            <a:r>
              <a:rPr lang="en-US" dirty="0" smtClean="0"/>
              <a:t>Interest in ensuring that a particular problem is documented.</a:t>
            </a:r>
          </a:p>
          <a:p>
            <a:pPr lvl="2"/>
            <a:r>
              <a:rPr lang="en-US" dirty="0" smtClean="0"/>
              <a:t>No support (at this time) for new Standards Track </a:t>
            </a:r>
            <a:r>
              <a:rPr lang="en-US" dirty="0" smtClean="0"/>
              <a:t>mechanisms.</a:t>
            </a:r>
            <a:endParaRPr lang="en-US" dirty="0" smtClean="0"/>
          </a:p>
          <a:p>
            <a:pPr lvl="1"/>
            <a:r>
              <a:rPr lang="en-US" dirty="0" smtClean="0"/>
              <a:t>Proposals:</a:t>
            </a:r>
          </a:p>
          <a:p>
            <a:pPr lvl="2"/>
            <a:r>
              <a:rPr lang="en-US" dirty="0" smtClean="0"/>
              <a:t>Use -03 rev as the foundation for the next rev (Intended </a:t>
            </a:r>
            <a:r>
              <a:rPr lang="en-US" dirty="0"/>
              <a:t>S</a:t>
            </a:r>
            <a:r>
              <a:rPr lang="en-US" dirty="0" smtClean="0"/>
              <a:t>tatus: Experimental).</a:t>
            </a:r>
          </a:p>
          <a:p>
            <a:pPr lvl="2"/>
            <a:r>
              <a:rPr lang="en-US" dirty="0" smtClean="0"/>
              <a:t>Have the WG agree on a brief description of the problem to be solved.</a:t>
            </a:r>
          </a:p>
          <a:p>
            <a:pPr lvl="2"/>
            <a:r>
              <a:rPr lang="en-US" dirty="0" smtClean="0"/>
              <a:t>Add text in  the draft summarizing why existing RFC mechanisms do not suffice.</a:t>
            </a:r>
          </a:p>
          <a:p>
            <a:pPr lvl="2"/>
            <a:r>
              <a:rPr lang="en-US" dirty="0" smtClean="0"/>
              <a:t>Add text in the draft summarizing other rejected non-standard approaches.</a:t>
            </a:r>
          </a:p>
          <a:p>
            <a:pPr marL="914400" lvl="2" indent="0">
              <a:buNone/>
            </a:pPr>
            <a:endParaRPr lang="en-US" dirty="0"/>
          </a:p>
          <a:p>
            <a:r>
              <a:rPr lang="en-US" dirty="0"/>
              <a:t>&lt;draft-</a:t>
            </a:r>
            <a:r>
              <a:rPr lang="en-US" dirty="0" err="1"/>
              <a:t>ietf</a:t>
            </a:r>
            <a:r>
              <a:rPr lang="en-US" dirty="0"/>
              <a:t>-teas-rsvp</a:t>
            </a:r>
            <a:r>
              <a:rPr lang="en-US" dirty="0" smtClean="0"/>
              <a:t>-</a:t>
            </a:r>
            <a:r>
              <a:rPr lang="en-US" dirty="0"/>
              <a:t>e</a:t>
            </a:r>
            <a:r>
              <a:rPr lang="en-US" dirty="0" smtClean="0"/>
              <a:t>gress</a:t>
            </a:r>
            <a:r>
              <a:rPr lang="en-US" dirty="0"/>
              <a:t>-protection&gt;</a:t>
            </a:r>
          </a:p>
          <a:p>
            <a:pPr lvl="1"/>
            <a:r>
              <a:rPr lang="en-US" dirty="0" smtClean="0"/>
              <a:t>Discussion deferred (lack of time</a:t>
            </a:r>
            <a:r>
              <a:rPr lang="en-US" dirty="0" smtClean="0"/>
              <a:t>).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914400" lvl="2" indent="0">
              <a:buNone/>
            </a:pPr>
            <a:endParaRPr lang="en-US" dirty="0"/>
          </a:p>
          <a:p>
            <a:pPr lvl="1"/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0" y="6324600"/>
            <a:ext cx="2895600" cy="365125"/>
          </a:xfrm>
          <a:noFill/>
        </p:spPr>
        <p:txBody>
          <a:bodyPr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5pPr>
            <a:lvl6pPr marL="2514600" indent="-228600" defTabSz="457200" eaLnBrk="0" fontAlgn="base" hangingPunct="0">
              <a:lnSpc>
                <a:spcPct val="8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6pPr>
            <a:lvl7pPr marL="2971800" indent="-228600" defTabSz="457200" eaLnBrk="0" fontAlgn="base" hangingPunct="0">
              <a:lnSpc>
                <a:spcPct val="8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7pPr>
            <a:lvl8pPr marL="3429000" indent="-228600" defTabSz="457200" eaLnBrk="0" fontAlgn="base" hangingPunct="0">
              <a:lnSpc>
                <a:spcPct val="8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8pPr>
            <a:lvl9pPr marL="3886200" indent="-228600" defTabSz="457200" eaLnBrk="0" fontAlgn="base" hangingPunct="0">
              <a:lnSpc>
                <a:spcPct val="8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9pPr>
          </a:lstStyle>
          <a:p>
            <a:pPr eaLnBrk="1" hangingPunct="1"/>
            <a:r>
              <a:rPr lang="en-US" dirty="0">
                <a:solidFill>
                  <a:srgbClr val="000000"/>
                </a:solidFill>
              </a:rPr>
              <a:t>IETF 95 - TEAS Working Group</a:t>
            </a:r>
          </a:p>
        </p:txBody>
      </p:sp>
    </p:spTree>
    <p:extLst>
      <p:ext uri="{BB962C8B-B14F-4D97-AF65-F5344CB8AC3E}">
        <p14:creationId xmlns:p14="http://schemas.microsoft.com/office/powerpoint/2010/main" val="3631417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Document Status – RFCs </a:t>
            </a:r>
            <a:endParaRPr lang="en-US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7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GB" dirty="0"/>
              <a:t>Recent RFCs:</a:t>
            </a:r>
          </a:p>
          <a:p>
            <a:pPr lvl="1"/>
            <a:r>
              <a:rPr lang="en-GB" dirty="0"/>
              <a:t>RFC 7709 &lt;draft-</a:t>
            </a:r>
            <a:r>
              <a:rPr lang="en-GB" dirty="0" err="1"/>
              <a:t>ietf</a:t>
            </a:r>
            <a:r>
              <a:rPr lang="en-GB" dirty="0"/>
              <a:t>-teas-fast-</a:t>
            </a:r>
            <a:r>
              <a:rPr lang="en-GB" dirty="0" err="1"/>
              <a:t>lsps</a:t>
            </a:r>
            <a:r>
              <a:rPr lang="en-GB" dirty="0"/>
              <a:t>-requirements&gt;</a:t>
            </a:r>
          </a:p>
          <a:p>
            <a:pPr lvl="1"/>
            <a:r>
              <a:rPr lang="en-GB" dirty="0"/>
              <a:t>RFC 7823 &lt;draft-</a:t>
            </a:r>
            <a:r>
              <a:rPr lang="en-GB" dirty="0" err="1"/>
              <a:t>ietf</a:t>
            </a:r>
            <a:r>
              <a:rPr lang="en-GB" dirty="0"/>
              <a:t>-teas-</a:t>
            </a:r>
            <a:r>
              <a:rPr lang="en-GB" dirty="0" err="1"/>
              <a:t>te</a:t>
            </a:r>
            <a:r>
              <a:rPr lang="en-GB" dirty="0"/>
              <a:t>-express-path&gt;</a:t>
            </a:r>
          </a:p>
          <a:p>
            <a:pPr lvl="1"/>
            <a:endParaRPr lang="en-GB" dirty="0"/>
          </a:p>
          <a:p>
            <a:r>
              <a:rPr lang="en-GB" dirty="0"/>
              <a:t>RFC-Editor's Queue:</a:t>
            </a:r>
          </a:p>
          <a:p>
            <a:pPr lvl="1"/>
            <a:r>
              <a:rPr lang="en-GB" dirty="0"/>
              <a:t>draft-</a:t>
            </a:r>
            <a:r>
              <a:rPr lang="en-GB" dirty="0" err="1"/>
              <a:t>ietf</a:t>
            </a:r>
            <a:r>
              <a:rPr lang="en-GB" dirty="0"/>
              <a:t>-teas-rsvp-</a:t>
            </a:r>
            <a:r>
              <a:rPr lang="en-GB" dirty="0" err="1"/>
              <a:t>te</a:t>
            </a:r>
            <a:r>
              <a:rPr lang="en-GB" dirty="0"/>
              <a:t>-domain-</a:t>
            </a:r>
            <a:r>
              <a:rPr lang="en-GB" dirty="0" err="1"/>
              <a:t>subobjects</a:t>
            </a:r>
            <a:endParaRPr lang="en-GB" dirty="0"/>
          </a:p>
          <a:p>
            <a:pPr marL="457200" lvl="1" indent="0">
              <a:buNone/>
            </a:pPr>
            <a:endParaRPr lang="en-GB" dirty="0"/>
          </a:p>
          <a:p>
            <a:r>
              <a:rPr lang="en-GB" dirty="0"/>
              <a:t>IESG Processing:</a:t>
            </a:r>
          </a:p>
          <a:p>
            <a:pPr lvl="1"/>
            <a:r>
              <a:rPr lang="en-GB" dirty="0"/>
              <a:t>draft-ietf-teas-interconnected-te-info-exchange-04</a:t>
            </a:r>
          </a:p>
          <a:p>
            <a:pPr lvl="1"/>
            <a:r>
              <a:rPr lang="en-US" dirty="0"/>
              <a:t>draft-</a:t>
            </a:r>
            <a:r>
              <a:rPr lang="en-US" dirty="0" err="1"/>
              <a:t>ietf</a:t>
            </a:r>
            <a:r>
              <a:rPr lang="en-US" dirty="0"/>
              <a:t>-teas-rsvp-</a:t>
            </a:r>
            <a:r>
              <a:rPr lang="en-US" dirty="0" err="1"/>
              <a:t>te</a:t>
            </a:r>
            <a:r>
              <a:rPr lang="en-US" dirty="0"/>
              <a:t>-</a:t>
            </a:r>
            <a:r>
              <a:rPr lang="en-US" dirty="0" err="1"/>
              <a:t>srlg</a:t>
            </a:r>
            <a:r>
              <a:rPr lang="en-US" dirty="0"/>
              <a:t>-collect -04</a:t>
            </a:r>
          </a:p>
          <a:p>
            <a:pPr lvl="1"/>
            <a:endParaRPr lang="en-GB" dirty="0"/>
          </a:p>
          <a:p>
            <a:r>
              <a:rPr lang="en-US" dirty="0"/>
              <a:t>New Errata:</a:t>
            </a:r>
          </a:p>
          <a:p>
            <a:pPr lvl="1"/>
            <a:r>
              <a:rPr lang="en-US" dirty="0"/>
              <a:t>None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0" y="6324600"/>
            <a:ext cx="2895600" cy="365125"/>
          </a:xfrm>
          <a:noFill/>
        </p:spPr>
        <p:txBody>
          <a:bodyPr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5pPr>
            <a:lvl6pPr marL="2514600" indent="-228600" defTabSz="457200" eaLnBrk="0" fontAlgn="base" hangingPunct="0">
              <a:lnSpc>
                <a:spcPct val="8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6pPr>
            <a:lvl7pPr marL="2971800" indent="-228600" defTabSz="457200" eaLnBrk="0" fontAlgn="base" hangingPunct="0">
              <a:lnSpc>
                <a:spcPct val="8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7pPr>
            <a:lvl8pPr marL="3429000" indent="-228600" defTabSz="457200" eaLnBrk="0" fontAlgn="base" hangingPunct="0">
              <a:lnSpc>
                <a:spcPct val="8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8pPr>
            <a:lvl9pPr marL="3886200" indent="-228600" defTabSz="457200" eaLnBrk="0" fontAlgn="base" hangingPunct="0">
              <a:lnSpc>
                <a:spcPct val="8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9pPr>
          </a:lstStyle>
          <a:p>
            <a:pPr eaLnBrk="1" hangingPunct="1"/>
            <a:r>
              <a:rPr lang="en-US" dirty="0">
                <a:solidFill>
                  <a:srgbClr val="000000"/>
                </a:solidFill>
              </a:rPr>
              <a:t>IETF 95 - TEAS Working Group</a:t>
            </a:r>
          </a:p>
        </p:txBody>
      </p:sp>
    </p:spTree>
    <p:extLst>
      <p:ext uri="{BB962C8B-B14F-4D97-AF65-F5344CB8AC3E}">
        <p14:creationId xmlns:p14="http://schemas.microsoft.com/office/powerpoint/2010/main" val="2088059688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Title 5"/>
          <p:cNvSpPr>
            <a:spLocks noGrp="1"/>
          </p:cNvSpPr>
          <p:nvPr>
            <p:ph type="title"/>
          </p:nvPr>
        </p:nvSpPr>
        <p:spPr>
          <a:xfrm>
            <a:off x="609600" y="152400"/>
            <a:ext cx="10698480" cy="914400"/>
          </a:xfrm>
        </p:spPr>
        <p:txBody>
          <a:bodyPr>
            <a:normAutofit/>
          </a:bodyPr>
          <a:lstStyle/>
          <a:p>
            <a:r>
              <a:rPr lang="en-GB" dirty="0" smtClean="0"/>
              <a:t>Document Status – Post/Pre WG Last Call</a:t>
            </a:r>
            <a:endParaRPr lang="en-US" dirty="0" smtClean="0"/>
          </a:p>
        </p:txBody>
      </p:sp>
      <p:sp>
        <p:nvSpPr>
          <p:cNvPr id="5124" name="Content Placeholder 6"/>
          <p:cNvSpPr>
            <a:spLocks noGrp="1"/>
          </p:cNvSpPr>
          <p:nvPr>
            <p:ph idx="1"/>
          </p:nvPr>
        </p:nvSpPr>
        <p:spPr>
          <a:xfrm>
            <a:off x="594360" y="1447800"/>
            <a:ext cx="10698480" cy="5029199"/>
          </a:xfrm>
        </p:spPr>
        <p:txBody>
          <a:bodyPr>
            <a:normAutofit lnSpcReduction="10000"/>
          </a:bodyPr>
          <a:lstStyle/>
          <a:p>
            <a:r>
              <a:rPr lang="en-GB" dirty="0"/>
              <a:t>Pre WG LC</a:t>
            </a:r>
          </a:p>
          <a:p>
            <a:pPr lvl="1"/>
            <a:r>
              <a:rPr lang="en-US" dirty="0"/>
              <a:t>draft-ietf-teas-p2mp-loose-path-reopt	</a:t>
            </a:r>
            <a:br>
              <a:rPr lang="en-US" dirty="0"/>
            </a:br>
            <a:r>
              <a:rPr lang="en-US" dirty="0"/>
              <a:t>(recently updated, on agenda)</a:t>
            </a:r>
          </a:p>
          <a:p>
            <a:pPr lvl="1"/>
            <a:r>
              <a:rPr lang="en-US" dirty="0"/>
              <a:t>draft-</a:t>
            </a:r>
            <a:r>
              <a:rPr lang="en-US" dirty="0" err="1"/>
              <a:t>ietf</a:t>
            </a:r>
            <a:r>
              <a:rPr lang="en-US" dirty="0"/>
              <a:t>-teas-</a:t>
            </a:r>
            <a:r>
              <a:rPr lang="en-US" dirty="0" err="1"/>
              <a:t>te</a:t>
            </a:r>
            <a:r>
              <a:rPr lang="en-US" dirty="0"/>
              <a:t>-metric-recording</a:t>
            </a:r>
            <a:r>
              <a:rPr lang="en-GB" dirty="0"/>
              <a:t/>
            </a:r>
            <a:br>
              <a:rPr lang="en-GB" dirty="0"/>
            </a:br>
            <a:r>
              <a:rPr lang="en-US" dirty="0"/>
              <a:t>(recently updated, please review and comment)</a:t>
            </a:r>
          </a:p>
          <a:p>
            <a:pPr lvl="1"/>
            <a:r>
              <a:rPr lang="en-US" dirty="0"/>
              <a:t>d</a:t>
            </a:r>
            <a:r>
              <a:rPr lang="en-GB" dirty="0"/>
              <a:t>raft-</a:t>
            </a:r>
            <a:r>
              <a:rPr lang="en-GB" dirty="0" err="1"/>
              <a:t>ietf</a:t>
            </a:r>
            <a:r>
              <a:rPr lang="en-GB" dirty="0"/>
              <a:t>-teas-</a:t>
            </a:r>
            <a:r>
              <a:rPr lang="en-GB" dirty="0" err="1"/>
              <a:t>lsp</a:t>
            </a:r>
            <a:r>
              <a:rPr lang="en-GB" dirty="0"/>
              <a:t>-diversity </a:t>
            </a:r>
            <a:br>
              <a:rPr lang="en-GB" dirty="0"/>
            </a:br>
            <a:r>
              <a:rPr lang="en-GB" dirty="0"/>
              <a:t>(ready, per authors)</a:t>
            </a:r>
          </a:p>
          <a:p>
            <a:endParaRPr lang="en-US" dirty="0"/>
          </a:p>
          <a:p>
            <a:r>
              <a:rPr lang="en-US" dirty="0"/>
              <a:t>In WG LC</a:t>
            </a:r>
          </a:p>
          <a:p>
            <a:pPr lvl="1"/>
            <a:r>
              <a:rPr lang="en-US" dirty="0"/>
              <a:t>none</a:t>
            </a:r>
            <a:endParaRPr lang="en-GB" dirty="0"/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0" y="6324600"/>
            <a:ext cx="2895600" cy="365125"/>
          </a:xfrm>
          <a:noFill/>
        </p:spPr>
        <p:txBody>
          <a:bodyPr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5pPr>
            <a:lvl6pPr marL="2514600" indent="-228600" defTabSz="457200" eaLnBrk="0" fontAlgn="base" hangingPunct="0">
              <a:lnSpc>
                <a:spcPct val="8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6pPr>
            <a:lvl7pPr marL="2971800" indent="-228600" defTabSz="457200" eaLnBrk="0" fontAlgn="base" hangingPunct="0">
              <a:lnSpc>
                <a:spcPct val="8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7pPr>
            <a:lvl8pPr marL="3429000" indent="-228600" defTabSz="457200" eaLnBrk="0" fontAlgn="base" hangingPunct="0">
              <a:lnSpc>
                <a:spcPct val="8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8pPr>
            <a:lvl9pPr marL="3886200" indent="-228600" defTabSz="457200" eaLnBrk="0" fontAlgn="base" hangingPunct="0">
              <a:lnSpc>
                <a:spcPct val="8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9pPr>
          </a:lstStyle>
          <a:p>
            <a:pPr eaLnBrk="1" hangingPunct="1"/>
            <a:r>
              <a:rPr lang="en-US" dirty="0">
                <a:solidFill>
                  <a:srgbClr val="000000"/>
                </a:solidFill>
              </a:rPr>
              <a:t>IETF 95 - TEAS Working Group</a:t>
            </a:r>
          </a:p>
        </p:txBody>
      </p:sp>
    </p:spTree>
    <p:extLst>
      <p:ext uri="{BB962C8B-B14F-4D97-AF65-F5344CB8AC3E}">
        <p14:creationId xmlns:p14="http://schemas.microsoft.com/office/powerpoint/2010/main" val="2742640759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Title 3"/>
          <p:cNvSpPr>
            <a:spLocks noGrp="1"/>
          </p:cNvSpPr>
          <p:nvPr>
            <p:ph type="title"/>
          </p:nvPr>
        </p:nvSpPr>
        <p:spPr>
          <a:xfrm>
            <a:off x="609600" y="27008"/>
            <a:ext cx="10698480" cy="1143000"/>
          </a:xfrm>
        </p:spPr>
        <p:txBody>
          <a:bodyPr/>
          <a:lstStyle/>
          <a:p>
            <a:r>
              <a:rPr lang="en-GB" dirty="0" smtClean="0"/>
              <a:t>Liaisons and Communications</a:t>
            </a:r>
            <a:endParaRPr lang="en-US" dirty="0" smtClean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98120" y="1143000"/>
            <a:ext cx="11193780" cy="5380039"/>
          </a:xfrm>
        </p:spPr>
        <p:txBody>
          <a:bodyPr>
            <a:normAutofit fontScale="92500" lnSpcReduction="20000"/>
          </a:bodyPr>
          <a:lstStyle/>
          <a:p>
            <a:pPr>
              <a:defRPr/>
            </a:pPr>
            <a:r>
              <a:rPr lang="en-GB" dirty="0"/>
              <a:t>Sent 2015-12-02: </a:t>
            </a:r>
            <a:r>
              <a:rPr lang="en-GB" dirty="0">
                <a:hlinkClick r:id="rId3"/>
              </a:rPr>
              <a:t>https://datatracker.ietf.org/liaison/1454/</a:t>
            </a:r>
            <a:endParaRPr lang="en-GB" dirty="0"/>
          </a:p>
          <a:p>
            <a:pPr lvl="1">
              <a:defRPr/>
            </a:pPr>
            <a:r>
              <a:rPr lang="en-US" i="1" dirty="0"/>
              <a:t>In Response to Broadband Forum Liaison: Achieving Packet Network Optimization using DWDM Interfaces</a:t>
            </a:r>
          </a:p>
          <a:p>
            <a:pPr lvl="1">
              <a:defRPr/>
            </a:pPr>
            <a:r>
              <a:rPr lang="en-US" dirty="0"/>
              <a:t>Response driven by CCAMP chairs</a:t>
            </a:r>
          </a:p>
          <a:p>
            <a:pPr lvl="1">
              <a:defRPr/>
            </a:pPr>
            <a:r>
              <a:rPr lang="en-GB" dirty="0"/>
              <a:t>To Broadband Forum </a:t>
            </a:r>
            <a:r>
              <a:rPr lang="en-US" dirty="0"/>
              <a:t> </a:t>
            </a:r>
          </a:p>
          <a:p>
            <a:pPr>
              <a:defRPr/>
            </a:pPr>
            <a:r>
              <a:rPr lang="en-GB" dirty="0"/>
              <a:t>Sent </a:t>
            </a:r>
            <a:r>
              <a:rPr lang="en-US" dirty="0"/>
              <a:t>2016-02-02: </a:t>
            </a:r>
            <a:r>
              <a:rPr lang="en-US" dirty="0">
                <a:hlinkClick r:id="rId4"/>
              </a:rPr>
              <a:t>https://datatracker.ietf.org/liaison/1445/</a:t>
            </a:r>
            <a:endParaRPr lang="en-US" dirty="0"/>
          </a:p>
          <a:p>
            <a:pPr lvl="1">
              <a:defRPr/>
            </a:pPr>
            <a:r>
              <a:rPr lang="en-US" i="1" dirty="0"/>
              <a:t>Response to 18 Dec 2016 liaison concerning: Achieving Packet Network Optimization using DWDM Interfaces</a:t>
            </a:r>
            <a:endParaRPr lang="en-GB" i="1" dirty="0"/>
          </a:p>
          <a:p>
            <a:pPr lvl="1">
              <a:defRPr/>
            </a:pPr>
            <a:r>
              <a:rPr lang="en-US" dirty="0"/>
              <a:t>Response driven by CCAMP chairs </a:t>
            </a:r>
          </a:p>
          <a:p>
            <a:pPr lvl="1">
              <a:defRPr/>
            </a:pPr>
            <a:r>
              <a:rPr lang="en-GB" dirty="0"/>
              <a:t>To Broadband Forum</a:t>
            </a:r>
          </a:p>
          <a:p>
            <a:pPr>
              <a:defRPr/>
            </a:pPr>
            <a:r>
              <a:rPr lang="en-GB" dirty="0"/>
              <a:t>General comment</a:t>
            </a:r>
          </a:p>
          <a:p>
            <a:pPr lvl="1">
              <a:defRPr/>
            </a:pPr>
            <a:r>
              <a:rPr lang="en-GB" dirty="0"/>
              <a:t>Please review incoming documents as received and comment on </a:t>
            </a:r>
            <a:r>
              <a:rPr lang="en-GB" dirty="0">
                <a:hlinkClick r:id="rId5"/>
              </a:rPr>
              <a:t>teas@ietf.org</a:t>
            </a:r>
          </a:p>
          <a:p>
            <a:pPr marL="0" indent="0">
              <a:buNone/>
              <a:defRPr/>
            </a:pPr>
            <a:endParaRPr lang="en-GB" dirty="0" smtClean="0">
              <a:hlinkClick r:id="rId5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0" y="6324600"/>
            <a:ext cx="2895600" cy="365125"/>
          </a:xfrm>
          <a:noFill/>
        </p:spPr>
        <p:txBody>
          <a:bodyPr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5pPr>
            <a:lvl6pPr marL="2514600" indent="-228600" defTabSz="457200" eaLnBrk="0" fontAlgn="base" hangingPunct="0">
              <a:lnSpc>
                <a:spcPct val="8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6pPr>
            <a:lvl7pPr marL="2971800" indent="-228600" defTabSz="457200" eaLnBrk="0" fontAlgn="base" hangingPunct="0">
              <a:lnSpc>
                <a:spcPct val="8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7pPr>
            <a:lvl8pPr marL="3429000" indent="-228600" defTabSz="457200" eaLnBrk="0" fontAlgn="base" hangingPunct="0">
              <a:lnSpc>
                <a:spcPct val="8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8pPr>
            <a:lvl9pPr marL="3886200" indent="-228600" defTabSz="457200" eaLnBrk="0" fontAlgn="base" hangingPunct="0">
              <a:lnSpc>
                <a:spcPct val="8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9pPr>
          </a:lstStyle>
          <a:p>
            <a:pPr eaLnBrk="1" hangingPunct="1"/>
            <a:r>
              <a:rPr lang="en-US" dirty="0">
                <a:solidFill>
                  <a:srgbClr val="000000"/>
                </a:solidFill>
              </a:rPr>
              <a:t>IETF 95 - TEAS Working Group</a:t>
            </a:r>
          </a:p>
        </p:txBody>
      </p:sp>
    </p:spTree>
    <p:extLst>
      <p:ext uri="{BB962C8B-B14F-4D97-AF65-F5344CB8AC3E}">
        <p14:creationId xmlns:p14="http://schemas.microsoft.com/office/powerpoint/2010/main" val="2102131297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2472</TotalTime>
  <Words>966</Words>
  <Application>Microsoft Macintosh PowerPoint</Application>
  <PresentationFormat>Custom</PresentationFormat>
  <Paragraphs>153</Paragraphs>
  <Slides>12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PowerPoint Presentation</vt:lpstr>
      <vt:lpstr>IETF Note Well</vt:lpstr>
      <vt:lpstr>Administrative</vt:lpstr>
      <vt:lpstr>TEAS Working Group Status</vt:lpstr>
      <vt:lpstr>Interim Meeting – Jan 28th 2016</vt:lpstr>
      <vt:lpstr>Interim Meeting – Jan 28th 2016 (Cont..)</vt:lpstr>
      <vt:lpstr>Document Status – RFCs </vt:lpstr>
      <vt:lpstr>Document Status – Post/Pre WG Last Call</vt:lpstr>
      <vt:lpstr>Liaisons and Communications</vt:lpstr>
      <vt:lpstr>Reminder: IPR Process</vt:lpstr>
      <vt:lpstr>Reminder - Utilizing Mailing List</vt:lpstr>
      <vt:lpstr>Joint Session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TEAS Working Group TE Topology Virtual Interim Meeting</dc:title>
  <dc:creator>Lou Berger</dc:creator>
  <cp:lastModifiedBy>Vishnu Pavan Beeram</cp:lastModifiedBy>
  <cp:revision>71</cp:revision>
  <dcterms:created xsi:type="dcterms:W3CDTF">2014-12-16T19:54:47Z</dcterms:created>
  <dcterms:modified xsi:type="dcterms:W3CDTF">2016-04-04T01:53:08Z</dcterms:modified>
</cp:coreProperties>
</file>