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10"/>
  </p:notesMasterIdLst>
  <p:handoutMasterIdLst>
    <p:handoutMasterId r:id="rId11"/>
  </p:handoutMasterIdLst>
  <p:sldIdLst>
    <p:sldId id="257" r:id="rId2"/>
    <p:sldId id="301" r:id="rId3"/>
    <p:sldId id="300" r:id="rId4"/>
    <p:sldId id="298" r:id="rId5"/>
    <p:sldId id="287" r:id="rId6"/>
    <p:sldId id="285" r:id="rId7"/>
    <p:sldId id="297" r:id="rId8"/>
    <p:sldId id="295" r:id="rId9"/>
  </p:sldIdLst>
  <p:sldSz cx="118872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guide id="3" pos="3744">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98" autoAdjust="0"/>
    <p:restoredTop sz="86447" autoAdjust="0"/>
  </p:normalViewPr>
  <p:slideViewPr>
    <p:cSldViewPr>
      <p:cViewPr varScale="1">
        <p:scale>
          <a:sx n="94" d="100"/>
          <a:sy n="94" d="100"/>
        </p:scale>
        <p:origin x="-104" y="-104"/>
      </p:cViewPr>
      <p:guideLst>
        <p:guide orient="horz" pos="2160"/>
        <p:guide pos="2880"/>
        <p:guide pos="3744"/>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howGuides="1">
      <p:cViewPr varScale="1">
        <p:scale>
          <a:sx n="86" d="100"/>
          <a:sy n="86" d="100"/>
        </p:scale>
        <p:origin x="-2754"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handoutMaster" Target="handoutMasters/handout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6CC914F-14ED-4DD1-ABBD-2E7078742393}" type="datetimeFigureOut">
              <a:rPr lang="en-US" smtClean="0"/>
              <a:t>4/3/16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CD0574D-D422-46AC-B94E-A4D8F24FC363}" type="slidenum">
              <a:rPr lang="en-US" smtClean="0"/>
              <a:t>‹#›</a:t>
            </a:fld>
            <a:endParaRPr lang="en-US"/>
          </a:p>
        </p:txBody>
      </p:sp>
    </p:spTree>
    <p:extLst>
      <p:ext uri="{BB962C8B-B14F-4D97-AF65-F5344CB8AC3E}">
        <p14:creationId xmlns:p14="http://schemas.microsoft.com/office/powerpoint/2010/main" val="35958090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27DF949-16D0-4B71-9A95-76B137F4B2FC}" type="datetimeFigureOut">
              <a:rPr lang="en-US" smtClean="0"/>
              <a:t>4/3/16</a:t>
            </a:fld>
            <a:endParaRPr lang="en-US"/>
          </a:p>
        </p:txBody>
      </p:sp>
      <p:sp>
        <p:nvSpPr>
          <p:cNvPr id="4" name="Slide Image Placeholder 3"/>
          <p:cNvSpPr>
            <a:spLocks noGrp="1" noRot="1" noChangeAspect="1"/>
          </p:cNvSpPr>
          <p:nvPr>
            <p:ph type="sldImg" idx="2"/>
          </p:nvPr>
        </p:nvSpPr>
        <p:spPr>
          <a:xfrm>
            <a:off x="457200" y="685800"/>
            <a:ext cx="59436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4F59968-2EB4-4AF0-8BBF-E63742D7A10C}" type="slidenum">
              <a:rPr lang="en-US" smtClean="0"/>
              <a:t>‹#›</a:t>
            </a:fld>
            <a:endParaRPr lang="en-US"/>
          </a:p>
        </p:txBody>
      </p:sp>
    </p:spTree>
    <p:extLst>
      <p:ext uri="{BB962C8B-B14F-4D97-AF65-F5344CB8AC3E}">
        <p14:creationId xmlns:p14="http://schemas.microsoft.com/office/powerpoint/2010/main" val="33034826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91540" y="2130442"/>
            <a:ext cx="1010412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783080" y="3886200"/>
            <a:ext cx="832104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endParaRPr lang="bg-BG" dirty="0"/>
          </a:p>
        </p:txBody>
      </p:sp>
      <p:sp>
        <p:nvSpPr>
          <p:cNvPr id="5" name="Footer Placeholder 4"/>
          <p:cNvSpPr>
            <a:spLocks noGrp="1"/>
          </p:cNvSpPr>
          <p:nvPr>
            <p:ph type="ftr" sz="quarter" idx="11"/>
          </p:nvPr>
        </p:nvSpPr>
        <p:spPr/>
        <p:txBody>
          <a:bodyPr/>
          <a:lstStyle/>
          <a:p>
            <a:pPr>
              <a:defRPr/>
            </a:pPr>
            <a:r>
              <a:rPr lang="en-US" smtClean="0"/>
              <a:t>92nd IETF TEAS Working Group</a:t>
            </a:r>
            <a:endParaRPr lang="en-US" dirty="0"/>
          </a:p>
        </p:txBody>
      </p:sp>
      <p:sp>
        <p:nvSpPr>
          <p:cNvPr id="6" name="Slide Number Placeholder 5"/>
          <p:cNvSpPr>
            <a:spLocks noGrp="1"/>
          </p:cNvSpPr>
          <p:nvPr>
            <p:ph type="sldNum" sz="quarter" idx="12"/>
          </p:nvPr>
        </p:nvSpPr>
        <p:spPr/>
        <p:txBody>
          <a:bodyPr/>
          <a:lstStyle/>
          <a:p>
            <a:pPr>
              <a:defRPr/>
            </a:pPr>
            <a:fld id="{457AC40B-985B-4325-8481-F4AB3FC327C6}" type="slidenum">
              <a:rPr lang="en-US" smtClean="0"/>
              <a:pPr>
                <a:defRPr/>
              </a:pPr>
              <a:t>‹#›</a:t>
            </a:fld>
            <a:endParaRPr lang="en-US"/>
          </a:p>
        </p:txBody>
      </p:sp>
    </p:spTree>
    <p:extLst>
      <p:ext uri="{BB962C8B-B14F-4D97-AF65-F5344CB8AC3E}">
        <p14:creationId xmlns:p14="http://schemas.microsoft.com/office/powerpoint/2010/main" val="21017621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bg-BG"/>
          </a:p>
        </p:txBody>
      </p:sp>
      <p:sp>
        <p:nvSpPr>
          <p:cNvPr id="5" name="Footer Placeholder 4"/>
          <p:cNvSpPr>
            <a:spLocks noGrp="1"/>
          </p:cNvSpPr>
          <p:nvPr>
            <p:ph type="ftr" sz="quarter" idx="11"/>
          </p:nvPr>
        </p:nvSpPr>
        <p:spPr/>
        <p:txBody>
          <a:bodyPr/>
          <a:lstStyle/>
          <a:p>
            <a:pPr>
              <a:defRPr/>
            </a:pPr>
            <a:r>
              <a:rPr lang="en-US" smtClean="0"/>
              <a:t>92nd IETF TEAS Working Group</a:t>
            </a:r>
            <a:endParaRPr lang="en-US" dirty="0"/>
          </a:p>
        </p:txBody>
      </p:sp>
      <p:sp>
        <p:nvSpPr>
          <p:cNvPr id="6" name="Slide Number Placeholder 5"/>
          <p:cNvSpPr>
            <a:spLocks noGrp="1"/>
          </p:cNvSpPr>
          <p:nvPr>
            <p:ph type="sldNum" sz="quarter" idx="12"/>
          </p:nvPr>
        </p:nvSpPr>
        <p:spPr/>
        <p:txBody>
          <a:bodyPr/>
          <a:lstStyle/>
          <a:p>
            <a:pPr>
              <a:defRPr/>
            </a:pPr>
            <a:fld id="{1A653197-E048-491D-B568-7AE9CD64DEBB}" type="slidenum">
              <a:rPr lang="en-US" smtClean="0"/>
              <a:pPr>
                <a:defRPr/>
              </a:pPr>
              <a:t>‹#›</a:t>
            </a:fld>
            <a:endParaRPr lang="en-US"/>
          </a:p>
        </p:txBody>
      </p:sp>
    </p:spTree>
    <p:extLst>
      <p:ext uri="{BB962C8B-B14F-4D97-AF65-F5344CB8AC3E}">
        <p14:creationId xmlns:p14="http://schemas.microsoft.com/office/powerpoint/2010/main" val="16758309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18220" y="274655"/>
            <a:ext cx="267462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94360" y="274655"/>
            <a:ext cx="782574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bg-BG"/>
          </a:p>
        </p:txBody>
      </p:sp>
      <p:sp>
        <p:nvSpPr>
          <p:cNvPr id="5" name="Footer Placeholder 4"/>
          <p:cNvSpPr>
            <a:spLocks noGrp="1"/>
          </p:cNvSpPr>
          <p:nvPr>
            <p:ph type="ftr" sz="quarter" idx="11"/>
          </p:nvPr>
        </p:nvSpPr>
        <p:spPr/>
        <p:txBody>
          <a:bodyPr/>
          <a:lstStyle/>
          <a:p>
            <a:pPr>
              <a:defRPr/>
            </a:pPr>
            <a:r>
              <a:rPr lang="en-US" smtClean="0"/>
              <a:t>92nd IETF TEAS Working Group</a:t>
            </a:r>
            <a:endParaRPr lang="en-US" dirty="0"/>
          </a:p>
        </p:txBody>
      </p:sp>
      <p:sp>
        <p:nvSpPr>
          <p:cNvPr id="6" name="Slide Number Placeholder 5"/>
          <p:cNvSpPr>
            <a:spLocks noGrp="1"/>
          </p:cNvSpPr>
          <p:nvPr>
            <p:ph type="sldNum" sz="quarter" idx="12"/>
          </p:nvPr>
        </p:nvSpPr>
        <p:spPr/>
        <p:txBody>
          <a:bodyPr/>
          <a:lstStyle/>
          <a:p>
            <a:pPr>
              <a:defRPr/>
            </a:pPr>
            <a:fld id="{D0D3AABC-3D40-4A6D-84CD-B95393D570DB}" type="slidenum">
              <a:rPr lang="en-US" smtClean="0"/>
              <a:pPr>
                <a:defRPr/>
              </a:pPr>
              <a:t>‹#›</a:t>
            </a:fld>
            <a:endParaRPr lang="en-US"/>
          </a:p>
        </p:txBody>
      </p:sp>
    </p:spTree>
    <p:extLst>
      <p:ext uri="{BB962C8B-B14F-4D97-AF65-F5344CB8AC3E}">
        <p14:creationId xmlns:p14="http://schemas.microsoft.com/office/powerpoint/2010/main" val="24466432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bg-BG" dirty="0"/>
          </a:p>
        </p:txBody>
      </p:sp>
      <p:sp>
        <p:nvSpPr>
          <p:cNvPr id="5" name="Footer Placeholder 4"/>
          <p:cNvSpPr>
            <a:spLocks noGrp="1"/>
          </p:cNvSpPr>
          <p:nvPr>
            <p:ph type="ftr" sz="quarter" idx="11"/>
          </p:nvPr>
        </p:nvSpPr>
        <p:spPr/>
        <p:txBody>
          <a:bodyPr/>
          <a:lstStyle/>
          <a:p>
            <a:pPr>
              <a:defRPr/>
            </a:pPr>
            <a:r>
              <a:rPr lang="en-US" smtClean="0"/>
              <a:t>92nd IETF TEAS Working Group</a:t>
            </a:r>
            <a:endParaRPr lang="en-US" dirty="0"/>
          </a:p>
        </p:txBody>
      </p:sp>
      <p:sp>
        <p:nvSpPr>
          <p:cNvPr id="6" name="Slide Number Placeholder 5"/>
          <p:cNvSpPr>
            <a:spLocks noGrp="1"/>
          </p:cNvSpPr>
          <p:nvPr>
            <p:ph type="sldNum" sz="quarter" idx="12"/>
          </p:nvPr>
        </p:nvSpPr>
        <p:spPr/>
        <p:txBody>
          <a:bodyPr/>
          <a:lstStyle/>
          <a:p>
            <a:pPr>
              <a:defRPr/>
            </a:pPr>
            <a:fld id="{2ACC5BA2-0ECC-4DD3-8EAC-EBBDFCB3A0E6}" type="slidenum">
              <a:rPr lang="en-US" smtClean="0"/>
              <a:pPr>
                <a:defRPr/>
              </a:pPr>
              <a:t>‹#›</a:t>
            </a:fld>
            <a:endParaRPr lang="en-US"/>
          </a:p>
        </p:txBody>
      </p:sp>
    </p:spTree>
    <p:extLst>
      <p:ext uri="{BB962C8B-B14F-4D97-AF65-F5344CB8AC3E}">
        <p14:creationId xmlns:p14="http://schemas.microsoft.com/office/powerpoint/2010/main" val="11321795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39007" y="4406917"/>
            <a:ext cx="1010412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39007" y="2906713"/>
            <a:ext cx="1010412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defTabSz="457200" fontAlgn="base">
              <a:spcAft>
                <a:spcPct val="0"/>
              </a:spcAft>
              <a:buClr>
                <a:srgbClr val="000000"/>
              </a:buClr>
              <a:buSzPct val="100000"/>
              <a:buFont typeface="Times New Roman" pitchFamily="16" charset="0"/>
              <a:buNone/>
              <a:defRPr/>
            </a:pPr>
            <a:endParaRPr lang="bg-BG" dirty="0"/>
          </a:p>
        </p:txBody>
      </p:sp>
      <p:sp>
        <p:nvSpPr>
          <p:cNvPr id="5" name="Footer Placeholder 4"/>
          <p:cNvSpPr>
            <a:spLocks noGrp="1"/>
          </p:cNvSpPr>
          <p:nvPr>
            <p:ph type="ftr" sz="quarter" idx="11"/>
          </p:nvPr>
        </p:nvSpPr>
        <p:spPr/>
        <p:txBody>
          <a:bodyPr/>
          <a:lstStyle/>
          <a:p>
            <a:pPr defTabSz="457200" fontAlgn="base">
              <a:spcAft>
                <a:spcPct val="0"/>
              </a:spcAft>
              <a:buClr>
                <a:srgbClr val="000000"/>
              </a:buClr>
              <a:buSzPct val="100000"/>
              <a:buFont typeface="Times New Roman" pitchFamily="16" charset="0"/>
              <a:buNone/>
              <a:defRPr/>
            </a:pPr>
            <a:r>
              <a:rPr lang="en-US" smtClean="0"/>
              <a:t>92nd IETF TEAS Working Group</a:t>
            </a:r>
            <a:endParaRPr lang="en-US" dirty="0"/>
          </a:p>
        </p:txBody>
      </p:sp>
      <p:sp>
        <p:nvSpPr>
          <p:cNvPr id="6" name="Slide Number Placeholder 5"/>
          <p:cNvSpPr>
            <a:spLocks noGrp="1"/>
          </p:cNvSpPr>
          <p:nvPr>
            <p:ph type="sldNum" sz="quarter" idx="12"/>
          </p:nvPr>
        </p:nvSpPr>
        <p:spPr/>
        <p:txBody>
          <a:bodyPr/>
          <a:lstStyle/>
          <a:p>
            <a:pPr defTabSz="457200" fontAlgn="base">
              <a:spcAft>
                <a:spcPct val="0"/>
              </a:spcAft>
              <a:buClr>
                <a:srgbClr val="000000"/>
              </a:buClr>
              <a:buSzPct val="100000"/>
              <a:buFont typeface="Times New Roman" pitchFamily="16" charset="0"/>
              <a:buNone/>
              <a:defRPr/>
            </a:pPr>
            <a:fld id="{8F2AB41B-3B07-48C5-A4CE-D864BAB0ED1E}" type="slidenum">
              <a:rPr lang="en-US" smtClean="0"/>
              <a:pPr defTabSz="457200" fontAlgn="base">
                <a:spcAft>
                  <a:spcPct val="0"/>
                </a:spcAft>
                <a:buClr>
                  <a:srgbClr val="000000"/>
                </a:buClr>
                <a:buSzPct val="100000"/>
                <a:buFont typeface="Times New Roman" pitchFamily="16" charset="0"/>
                <a:buNone/>
                <a:defRPr/>
              </a:pPr>
              <a:t>‹#›</a:t>
            </a:fld>
            <a:endParaRPr lang="en-US"/>
          </a:p>
        </p:txBody>
      </p:sp>
    </p:spTree>
    <p:extLst>
      <p:ext uri="{BB962C8B-B14F-4D97-AF65-F5344CB8AC3E}">
        <p14:creationId xmlns:p14="http://schemas.microsoft.com/office/powerpoint/2010/main" val="2760667885"/>
      </p:ext>
    </p:extLst>
  </p:cSld>
  <p:clrMapOvr>
    <a:masterClrMapping/>
  </p:clrMapOvr>
  <p:hf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94360" y="1600206"/>
            <a:ext cx="525018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042660" y="1600206"/>
            <a:ext cx="525018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endParaRPr lang="bg-BG"/>
          </a:p>
        </p:txBody>
      </p:sp>
      <p:sp>
        <p:nvSpPr>
          <p:cNvPr id="6" name="Footer Placeholder 5"/>
          <p:cNvSpPr>
            <a:spLocks noGrp="1"/>
          </p:cNvSpPr>
          <p:nvPr>
            <p:ph type="ftr" sz="quarter" idx="11"/>
          </p:nvPr>
        </p:nvSpPr>
        <p:spPr/>
        <p:txBody>
          <a:bodyPr/>
          <a:lstStyle/>
          <a:p>
            <a:pPr>
              <a:defRPr/>
            </a:pPr>
            <a:r>
              <a:rPr lang="en-US" smtClean="0"/>
              <a:t>92nd IETF TEAS Working Group</a:t>
            </a:r>
            <a:endParaRPr lang="en-US" dirty="0"/>
          </a:p>
        </p:txBody>
      </p:sp>
      <p:sp>
        <p:nvSpPr>
          <p:cNvPr id="7" name="Slide Number Placeholder 6"/>
          <p:cNvSpPr>
            <a:spLocks noGrp="1"/>
          </p:cNvSpPr>
          <p:nvPr>
            <p:ph type="sldNum" sz="quarter" idx="12"/>
          </p:nvPr>
        </p:nvSpPr>
        <p:spPr/>
        <p:txBody>
          <a:bodyPr/>
          <a:lstStyle/>
          <a:p>
            <a:pPr>
              <a:defRPr/>
            </a:pPr>
            <a:fld id="{3EEB8B30-AB1D-49A5-9B03-7FAD98ACA94A}" type="slidenum">
              <a:rPr lang="en-US" smtClean="0"/>
              <a:pPr>
                <a:defRPr/>
              </a:pPr>
              <a:t>‹#›</a:t>
            </a:fld>
            <a:endParaRPr lang="en-US"/>
          </a:p>
        </p:txBody>
      </p:sp>
    </p:spTree>
    <p:extLst>
      <p:ext uri="{BB962C8B-B14F-4D97-AF65-F5344CB8AC3E}">
        <p14:creationId xmlns:p14="http://schemas.microsoft.com/office/powerpoint/2010/main" val="1448953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94360" y="1535113"/>
            <a:ext cx="525224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94360" y="2174875"/>
            <a:ext cx="525224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038534" y="1535113"/>
            <a:ext cx="525430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038534" y="2174875"/>
            <a:ext cx="525430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endParaRPr lang="bg-BG"/>
          </a:p>
        </p:txBody>
      </p:sp>
      <p:sp>
        <p:nvSpPr>
          <p:cNvPr id="8" name="Footer Placeholder 7"/>
          <p:cNvSpPr>
            <a:spLocks noGrp="1"/>
          </p:cNvSpPr>
          <p:nvPr>
            <p:ph type="ftr" sz="quarter" idx="11"/>
          </p:nvPr>
        </p:nvSpPr>
        <p:spPr/>
        <p:txBody>
          <a:bodyPr/>
          <a:lstStyle/>
          <a:p>
            <a:pPr>
              <a:defRPr/>
            </a:pPr>
            <a:r>
              <a:rPr lang="en-US" smtClean="0"/>
              <a:t>92nd IETF TEAS Working Group</a:t>
            </a:r>
            <a:endParaRPr lang="en-US" dirty="0"/>
          </a:p>
        </p:txBody>
      </p:sp>
      <p:sp>
        <p:nvSpPr>
          <p:cNvPr id="9" name="Slide Number Placeholder 8"/>
          <p:cNvSpPr>
            <a:spLocks noGrp="1"/>
          </p:cNvSpPr>
          <p:nvPr>
            <p:ph type="sldNum" sz="quarter" idx="12"/>
          </p:nvPr>
        </p:nvSpPr>
        <p:spPr/>
        <p:txBody>
          <a:bodyPr/>
          <a:lstStyle/>
          <a:p>
            <a:pPr>
              <a:defRPr/>
            </a:pPr>
            <a:fld id="{5CEFC626-456E-4323-9273-173AF5C825A2}" type="slidenum">
              <a:rPr lang="en-US" smtClean="0"/>
              <a:pPr>
                <a:defRPr/>
              </a:pPr>
              <a:t>‹#›</a:t>
            </a:fld>
            <a:endParaRPr lang="en-US"/>
          </a:p>
        </p:txBody>
      </p:sp>
    </p:spTree>
    <p:extLst>
      <p:ext uri="{BB962C8B-B14F-4D97-AF65-F5344CB8AC3E}">
        <p14:creationId xmlns:p14="http://schemas.microsoft.com/office/powerpoint/2010/main" val="1159644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endParaRPr lang="bg-BG"/>
          </a:p>
        </p:txBody>
      </p:sp>
      <p:sp>
        <p:nvSpPr>
          <p:cNvPr id="4" name="Footer Placeholder 3"/>
          <p:cNvSpPr>
            <a:spLocks noGrp="1"/>
          </p:cNvSpPr>
          <p:nvPr>
            <p:ph type="ftr" sz="quarter" idx="11"/>
          </p:nvPr>
        </p:nvSpPr>
        <p:spPr/>
        <p:txBody>
          <a:bodyPr/>
          <a:lstStyle/>
          <a:p>
            <a:pPr>
              <a:defRPr/>
            </a:pPr>
            <a:r>
              <a:rPr lang="en-US" smtClean="0"/>
              <a:t>92nd IETF TEAS Working Group</a:t>
            </a:r>
            <a:endParaRPr lang="en-US" dirty="0"/>
          </a:p>
        </p:txBody>
      </p:sp>
      <p:sp>
        <p:nvSpPr>
          <p:cNvPr id="5" name="Slide Number Placeholder 4"/>
          <p:cNvSpPr>
            <a:spLocks noGrp="1"/>
          </p:cNvSpPr>
          <p:nvPr>
            <p:ph type="sldNum" sz="quarter" idx="12"/>
          </p:nvPr>
        </p:nvSpPr>
        <p:spPr/>
        <p:txBody>
          <a:bodyPr/>
          <a:lstStyle/>
          <a:p>
            <a:pPr>
              <a:defRPr/>
            </a:pPr>
            <a:fld id="{FE888F19-8948-4F0E-9DDE-B3231E4D21E6}" type="slidenum">
              <a:rPr lang="en-US" smtClean="0"/>
              <a:pPr>
                <a:defRPr/>
              </a:pPr>
              <a:t>‹#›</a:t>
            </a:fld>
            <a:endParaRPr lang="en-US"/>
          </a:p>
        </p:txBody>
      </p:sp>
    </p:spTree>
    <p:extLst>
      <p:ext uri="{BB962C8B-B14F-4D97-AF65-F5344CB8AC3E}">
        <p14:creationId xmlns:p14="http://schemas.microsoft.com/office/powerpoint/2010/main" val="26203259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bg-BG"/>
          </a:p>
        </p:txBody>
      </p:sp>
      <p:sp>
        <p:nvSpPr>
          <p:cNvPr id="3" name="Footer Placeholder 2"/>
          <p:cNvSpPr>
            <a:spLocks noGrp="1"/>
          </p:cNvSpPr>
          <p:nvPr>
            <p:ph type="ftr" sz="quarter" idx="11"/>
          </p:nvPr>
        </p:nvSpPr>
        <p:spPr/>
        <p:txBody>
          <a:bodyPr/>
          <a:lstStyle/>
          <a:p>
            <a:pPr>
              <a:defRPr/>
            </a:pPr>
            <a:r>
              <a:rPr lang="en-US" smtClean="0"/>
              <a:t>92nd IETF TEAS Working Group</a:t>
            </a:r>
            <a:endParaRPr lang="en-US" dirty="0"/>
          </a:p>
        </p:txBody>
      </p:sp>
      <p:sp>
        <p:nvSpPr>
          <p:cNvPr id="4" name="Slide Number Placeholder 3"/>
          <p:cNvSpPr>
            <a:spLocks noGrp="1"/>
          </p:cNvSpPr>
          <p:nvPr>
            <p:ph type="sldNum" sz="quarter" idx="12"/>
          </p:nvPr>
        </p:nvSpPr>
        <p:spPr/>
        <p:txBody>
          <a:bodyPr/>
          <a:lstStyle/>
          <a:p>
            <a:pPr>
              <a:defRPr/>
            </a:pPr>
            <a:fld id="{4495874C-7302-4E40-A488-80B3B40B6666}" type="slidenum">
              <a:rPr lang="en-US" smtClean="0"/>
              <a:pPr>
                <a:defRPr/>
              </a:pPr>
              <a:t>‹#›</a:t>
            </a:fld>
            <a:endParaRPr lang="en-US"/>
          </a:p>
        </p:txBody>
      </p:sp>
    </p:spTree>
    <p:extLst>
      <p:ext uri="{BB962C8B-B14F-4D97-AF65-F5344CB8AC3E}">
        <p14:creationId xmlns:p14="http://schemas.microsoft.com/office/powerpoint/2010/main" val="9333047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371" y="273050"/>
            <a:ext cx="3910807"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647565" y="273067"/>
            <a:ext cx="664527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94371" y="1435103"/>
            <a:ext cx="3910807"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bg-BG"/>
          </a:p>
        </p:txBody>
      </p:sp>
      <p:sp>
        <p:nvSpPr>
          <p:cNvPr id="6" name="Footer Placeholder 5"/>
          <p:cNvSpPr>
            <a:spLocks noGrp="1"/>
          </p:cNvSpPr>
          <p:nvPr>
            <p:ph type="ftr" sz="quarter" idx="11"/>
          </p:nvPr>
        </p:nvSpPr>
        <p:spPr/>
        <p:txBody>
          <a:bodyPr/>
          <a:lstStyle/>
          <a:p>
            <a:pPr>
              <a:defRPr/>
            </a:pPr>
            <a:r>
              <a:rPr lang="en-US" smtClean="0"/>
              <a:t>92nd IETF TEAS Working Group</a:t>
            </a:r>
            <a:endParaRPr lang="en-US" dirty="0"/>
          </a:p>
        </p:txBody>
      </p:sp>
      <p:sp>
        <p:nvSpPr>
          <p:cNvPr id="7" name="Slide Number Placeholder 6"/>
          <p:cNvSpPr>
            <a:spLocks noGrp="1"/>
          </p:cNvSpPr>
          <p:nvPr>
            <p:ph type="sldNum" sz="quarter" idx="12"/>
          </p:nvPr>
        </p:nvSpPr>
        <p:spPr/>
        <p:txBody>
          <a:bodyPr/>
          <a:lstStyle/>
          <a:p>
            <a:pPr>
              <a:defRPr/>
            </a:pPr>
            <a:fld id="{10971FD2-9742-4672-842A-DC4CB5D7333B}" type="slidenum">
              <a:rPr lang="en-US" smtClean="0"/>
              <a:pPr>
                <a:defRPr/>
              </a:pPr>
              <a:t>‹#›</a:t>
            </a:fld>
            <a:endParaRPr lang="en-US"/>
          </a:p>
        </p:txBody>
      </p:sp>
    </p:spTree>
    <p:extLst>
      <p:ext uri="{BB962C8B-B14F-4D97-AF65-F5344CB8AC3E}">
        <p14:creationId xmlns:p14="http://schemas.microsoft.com/office/powerpoint/2010/main" val="4707024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29974" y="4800600"/>
            <a:ext cx="713232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29974" y="612775"/>
            <a:ext cx="713232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29974" y="5367338"/>
            <a:ext cx="713232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bg-BG"/>
          </a:p>
        </p:txBody>
      </p:sp>
      <p:sp>
        <p:nvSpPr>
          <p:cNvPr id="6" name="Footer Placeholder 5"/>
          <p:cNvSpPr>
            <a:spLocks noGrp="1"/>
          </p:cNvSpPr>
          <p:nvPr>
            <p:ph type="ftr" sz="quarter" idx="11"/>
          </p:nvPr>
        </p:nvSpPr>
        <p:spPr/>
        <p:txBody>
          <a:bodyPr/>
          <a:lstStyle/>
          <a:p>
            <a:pPr>
              <a:defRPr/>
            </a:pPr>
            <a:r>
              <a:rPr lang="en-US" smtClean="0"/>
              <a:t>92nd IETF TEAS Working Group</a:t>
            </a:r>
            <a:endParaRPr lang="en-US" dirty="0"/>
          </a:p>
        </p:txBody>
      </p:sp>
      <p:sp>
        <p:nvSpPr>
          <p:cNvPr id="7" name="Slide Number Placeholder 6"/>
          <p:cNvSpPr>
            <a:spLocks noGrp="1"/>
          </p:cNvSpPr>
          <p:nvPr>
            <p:ph type="sldNum" sz="quarter" idx="12"/>
          </p:nvPr>
        </p:nvSpPr>
        <p:spPr/>
        <p:txBody>
          <a:bodyPr/>
          <a:lstStyle/>
          <a:p>
            <a:pPr>
              <a:defRPr/>
            </a:pPr>
            <a:fld id="{095C0B69-2EF1-46B2-BDF6-317D3349A7FD}" type="slidenum">
              <a:rPr lang="en-US" smtClean="0"/>
              <a:pPr>
                <a:defRPr/>
              </a:pPr>
              <a:t>‹#›</a:t>
            </a:fld>
            <a:endParaRPr lang="en-US"/>
          </a:p>
        </p:txBody>
      </p:sp>
    </p:spTree>
    <p:extLst>
      <p:ext uri="{BB962C8B-B14F-4D97-AF65-F5344CB8AC3E}">
        <p14:creationId xmlns:p14="http://schemas.microsoft.com/office/powerpoint/2010/main" val="355287726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94360" y="274638"/>
            <a:ext cx="1069848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594360" y="1600206"/>
            <a:ext cx="1069848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594360" y="6356367"/>
            <a:ext cx="277368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fontAlgn="base">
              <a:spcAft>
                <a:spcPct val="0"/>
              </a:spcAft>
              <a:buClr>
                <a:srgbClr val="000000"/>
              </a:buClr>
              <a:buSzPct val="100000"/>
              <a:buFont typeface="Times New Roman" pitchFamily="16" charset="0"/>
              <a:buNone/>
              <a:defRPr/>
            </a:pPr>
            <a:endParaRPr lang="bg-BG" dirty="0"/>
          </a:p>
        </p:txBody>
      </p:sp>
      <p:sp>
        <p:nvSpPr>
          <p:cNvPr id="5" name="Footer Placeholder 4"/>
          <p:cNvSpPr>
            <a:spLocks noGrp="1"/>
          </p:cNvSpPr>
          <p:nvPr>
            <p:ph type="ftr" sz="quarter" idx="3"/>
          </p:nvPr>
        </p:nvSpPr>
        <p:spPr>
          <a:xfrm>
            <a:off x="4061460" y="6356367"/>
            <a:ext cx="376428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fontAlgn="base">
              <a:spcAft>
                <a:spcPct val="0"/>
              </a:spcAft>
              <a:buClr>
                <a:srgbClr val="000000"/>
              </a:buClr>
              <a:buSzPct val="100000"/>
              <a:buFont typeface="Times New Roman" pitchFamily="16" charset="0"/>
              <a:buNone/>
              <a:defRPr/>
            </a:pPr>
            <a:r>
              <a:rPr lang="en-US" smtClean="0"/>
              <a:t>92nd IETF TEAS Working Group</a:t>
            </a:r>
            <a:endParaRPr lang="en-US" dirty="0"/>
          </a:p>
        </p:txBody>
      </p:sp>
      <p:sp>
        <p:nvSpPr>
          <p:cNvPr id="6" name="Slide Number Placeholder 5"/>
          <p:cNvSpPr>
            <a:spLocks noGrp="1"/>
          </p:cNvSpPr>
          <p:nvPr>
            <p:ph type="sldNum" sz="quarter" idx="4"/>
          </p:nvPr>
        </p:nvSpPr>
        <p:spPr>
          <a:xfrm>
            <a:off x="8519160" y="6356367"/>
            <a:ext cx="277368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fontAlgn="base">
              <a:spcAft>
                <a:spcPct val="0"/>
              </a:spcAft>
              <a:buClr>
                <a:srgbClr val="000000"/>
              </a:buClr>
              <a:buSzPct val="100000"/>
              <a:buFont typeface="Times New Roman" pitchFamily="16" charset="0"/>
              <a:buNone/>
              <a:defRPr/>
            </a:pPr>
            <a:fld id="{8F2AB41B-3B07-48C5-A4CE-D864BAB0ED1E}" type="slidenum">
              <a:rPr lang="en-US" smtClean="0"/>
              <a:pPr defTabSz="457200" fontAlgn="base">
                <a:spcAft>
                  <a:spcPct val="0"/>
                </a:spcAft>
                <a:buClr>
                  <a:srgbClr val="000000"/>
                </a:buClr>
                <a:buSzPct val="100000"/>
                <a:buFont typeface="Times New Roman" pitchFamily="16" charset="0"/>
                <a:buNone/>
                <a:defRPr/>
              </a:pPr>
              <a:t>‹#›</a:t>
            </a:fld>
            <a:endParaRPr lang="en-US"/>
          </a:p>
        </p:txBody>
      </p:sp>
    </p:spTree>
    <p:extLst>
      <p:ext uri="{BB962C8B-B14F-4D97-AF65-F5344CB8AC3E}">
        <p14:creationId xmlns:p14="http://schemas.microsoft.com/office/powerpoint/2010/main" val="932039933"/>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tools.ietf.org/html/rfc7322%23section-4.1"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6600" b="1" dirty="0" smtClean="0">
                <a:solidFill>
                  <a:srgbClr val="4F6228"/>
                </a:solidFill>
              </a:rPr>
              <a:t>WG Document Status</a:t>
            </a:r>
            <a:endParaRPr lang="en-US" sz="6600" b="1" dirty="0">
              <a:solidFill>
                <a:srgbClr val="4F6228"/>
              </a:solidFill>
            </a:endParaRPr>
          </a:p>
        </p:txBody>
      </p:sp>
      <p:sp>
        <p:nvSpPr>
          <p:cNvPr id="5" name="Slide Number Placeholder 4"/>
          <p:cNvSpPr>
            <a:spLocks noGrp="1"/>
          </p:cNvSpPr>
          <p:nvPr>
            <p:ph type="sldNum" sz="quarter" idx="12"/>
          </p:nvPr>
        </p:nvSpPr>
        <p:spPr/>
        <p:txBody>
          <a:bodyPr/>
          <a:lstStyle/>
          <a:p>
            <a:pPr>
              <a:defRPr/>
            </a:pPr>
            <a:fld id="{457AC40B-985B-4325-8481-F4AB3FC327C6}" type="slidenum">
              <a:rPr lang="en-US" smtClean="0"/>
              <a:pPr>
                <a:defRPr/>
              </a:pPr>
              <a:t>1</a:t>
            </a:fld>
            <a:endParaRPr lang="en-US"/>
          </a:p>
        </p:txBody>
      </p:sp>
      <p:sp>
        <p:nvSpPr>
          <p:cNvPr id="6" name="Footer Placeholder 2"/>
          <p:cNvSpPr>
            <a:spLocks noGrp="1"/>
          </p:cNvSpPr>
          <p:nvPr>
            <p:ph type="ftr" sz="quarter" idx="11"/>
          </p:nvPr>
        </p:nvSpPr>
        <p:spPr>
          <a:xfrm>
            <a:off x="4061460" y="6356365"/>
            <a:ext cx="3764280" cy="365125"/>
          </a:xfrm>
          <a:noFill/>
        </p:spPr>
        <p:txBody>
          <a:bodyPr/>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pPr eaLnBrk="1" hangingPunct="1"/>
            <a:r>
              <a:rPr lang="en-US" dirty="0">
                <a:solidFill>
                  <a:srgbClr val="000000"/>
                </a:solidFill>
              </a:rPr>
              <a:t>IETF </a:t>
            </a:r>
            <a:r>
              <a:rPr lang="en-US" dirty="0" smtClean="0">
                <a:solidFill>
                  <a:srgbClr val="000000"/>
                </a:solidFill>
              </a:rPr>
              <a:t>95 </a:t>
            </a:r>
            <a:r>
              <a:rPr lang="en-US" dirty="0">
                <a:solidFill>
                  <a:srgbClr val="000000"/>
                </a:solidFill>
              </a:rPr>
              <a:t>- TEAS Working Group</a:t>
            </a:r>
          </a:p>
        </p:txBody>
      </p:sp>
      <p:sp>
        <p:nvSpPr>
          <p:cNvPr id="7" name="Title 1"/>
          <p:cNvSpPr txBox="1">
            <a:spLocks/>
          </p:cNvSpPr>
          <p:nvPr/>
        </p:nvSpPr>
        <p:spPr>
          <a:xfrm>
            <a:off x="990600" y="4114800"/>
            <a:ext cx="10104120" cy="1470025"/>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200" dirty="0" smtClean="0"/>
              <a:t>Compiled By: Matt Hartley</a:t>
            </a:r>
            <a:endParaRPr lang="en-US" sz="3200" dirty="0"/>
          </a:p>
        </p:txBody>
      </p:sp>
    </p:spTree>
    <p:extLst>
      <p:ext uri="{BB962C8B-B14F-4D97-AF65-F5344CB8AC3E}">
        <p14:creationId xmlns:p14="http://schemas.microsoft.com/office/powerpoint/2010/main" val="114512280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
            </a:r>
            <a:r>
              <a:rPr lang="en-US" dirty="0" smtClean="0"/>
              <a:t>raft-</a:t>
            </a:r>
            <a:r>
              <a:rPr lang="en-US" dirty="0" err="1" smtClean="0"/>
              <a:t>ietf</a:t>
            </a:r>
            <a:r>
              <a:rPr lang="en-US" dirty="0" smtClean="0"/>
              <a:t>-teas-</a:t>
            </a:r>
            <a:r>
              <a:rPr lang="en-US" dirty="0" err="1" smtClean="0"/>
              <a:t>actn</a:t>
            </a:r>
            <a:r>
              <a:rPr lang="en-US" dirty="0" smtClean="0"/>
              <a:t>-requirements</a:t>
            </a:r>
            <a:endParaRPr lang="en-US" dirty="0"/>
          </a:p>
        </p:txBody>
      </p:sp>
      <p:sp>
        <p:nvSpPr>
          <p:cNvPr id="3" name="Content Placeholder 2"/>
          <p:cNvSpPr>
            <a:spLocks noGrp="1"/>
          </p:cNvSpPr>
          <p:nvPr>
            <p:ph idx="1"/>
          </p:nvPr>
        </p:nvSpPr>
        <p:spPr/>
        <p:txBody>
          <a:bodyPr/>
          <a:lstStyle/>
          <a:p>
            <a:pPr>
              <a:buFont typeface="Wingdings" charset="2"/>
              <a:buChar char="§"/>
            </a:pPr>
            <a:r>
              <a:rPr lang="en-US" dirty="0" smtClean="0"/>
              <a:t>From: </a:t>
            </a:r>
            <a:r>
              <a:rPr lang="en-US" dirty="0" smtClean="0">
                <a:solidFill>
                  <a:srgbClr val="800000"/>
                </a:solidFill>
              </a:rPr>
              <a:t>Daniele </a:t>
            </a:r>
            <a:r>
              <a:rPr lang="en-US" dirty="0" err="1" smtClean="0">
                <a:solidFill>
                  <a:srgbClr val="800000"/>
                </a:solidFill>
              </a:rPr>
              <a:t>Ceccarelli</a:t>
            </a:r>
            <a:r>
              <a:rPr lang="en-US" dirty="0" smtClean="0">
                <a:solidFill>
                  <a:srgbClr val="800000"/>
                </a:solidFill>
              </a:rPr>
              <a:t>/Young Lee, 3</a:t>
            </a:r>
            <a:r>
              <a:rPr lang="en-US" baseline="30000" dirty="0" smtClean="0">
                <a:solidFill>
                  <a:srgbClr val="800000"/>
                </a:solidFill>
              </a:rPr>
              <a:t>rd</a:t>
            </a:r>
            <a:r>
              <a:rPr lang="en-US" dirty="0" smtClean="0">
                <a:solidFill>
                  <a:srgbClr val="800000"/>
                </a:solidFill>
              </a:rPr>
              <a:t> April</a:t>
            </a:r>
            <a:endParaRPr lang="en-US" dirty="0" smtClean="0">
              <a:solidFill>
                <a:srgbClr val="800000"/>
              </a:solidFill>
            </a:endParaRPr>
          </a:p>
          <a:p>
            <a:pPr>
              <a:buFont typeface="Wingdings" charset="2"/>
              <a:buChar char="§"/>
            </a:pPr>
            <a:r>
              <a:rPr lang="en-US" dirty="0" smtClean="0"/>
              <a:t>Current Status:</a:t>
            </a:r>
          </a:p>
          <a:p>
            <a:pPr lvl="1">
              <a:buFont typeface="Wingdings" charset="2"/>
              <a:buChar char="§"/>
            </a:pPr>
            <a:r>
              <a:rPr lang="en-US" dirty="0" smtClean="0"/>
              <a:t>No change since last IETF meeting as efforts have focused on framework and info-model drafts</a:t>
            </a:r>
          </a:p>
          <a:p>
            <a:pPr>
              <a:buFont typeface="Wingdings" charset="2"/>
              <a:buChar char="§"/>
            </a:pPr>
            <a:r>
              <a:rPr lang="en-US" dirty="0" smtClean="0"/>
              <a:t>Open Issues:</a:t>
            </a:r>
          </a:p>
          <a:p>
            <a:pPr lvl="1">
              <a:buFont typeface="Wingdings" charset="2"/>
              <a:buChar char="§"/>
            </a:pPr>
            <a:r>
              <a:rPr lang="en-US" dirty="0" smtClean="0"/>
              <a:t>No details</a:t>
            </a:r>
          </a:p>
          <a:p>
            <a:pPr>
              <a:buFont typeface="Wingdings" charset="2"/>
              <a:buChar char="§"/>
            </a:pPr>
            <a:r>
              <a:rPr lang="en-US" dirty="0" smtClean="0"/>
              <a:t>Next Steps:</a:t>
            </a:r>
          </a:p>
          <a:p>
            <a:pPr lvl="1">
              <a:buFont typeface="Wingdings" charset="2"/>
              <a:buChar char="§"/>
            </a:pPr>
            <a:r>
              <a:rPr lang="en-US" dirty="0" smtClean="0"/>
              <a:t>TBD</a:t>
            </a:r>
            <a:endParaRPr lang="en-US" dirty="0"/>
          </a:p>
        </p:txBody>
      </p:sp>
      <p:sp>
        <p:nvSpPr>
          <p:cNvPr id="5" name="Slide Number Placeholder 4"/>
          <p:cNvSpPr>
            <a:spLocks noGrp="1"/>
          </p:cNvSpPr>
          <p:nvPr>
            <p:ph type="sldNum" sz="quarter" idx="12"/>
          </p:nvPr>
        </p:nvSpPr>
        <p:spPr/>
        <p:txBody>
          <a:bodyPr/>
          <a:lstStyle/>
          <a:p>
            <a:pPr>
              <a:defRPr/>
            </a:pPr>
            <a:fld id="{2ACC5BA2-0ECC-4DD3-8EAC-EBBDFCB3A0E6}" type="slidenum">
              <a:rPr lang="en-US" smtClean="0"/>
              <a:pPr>
                <a:defRPr/>
              </a:pPr>
              <a:t>2</a:t>
            </a:fld>
            <a:endParaRPr lang="en-US"/>
          </a:p>
        </p:txBody>
      </p:sp>
      <p:sp>
        <p:nvSpPr>
          <p:cNvPr id="7" name="Footer Placeholder 2"/>
          <p:cNvSpPr>
            <a:spLocks noGrp="1"/>
          </p:cNvSpPr>
          <p:nvPr>
            <p:ph type="ftr" sz="quarter" idx="11"/>
          </p:nvPr>
        </p:nvSpPr>
        <p:spPr>
          <a:xfrm>
            <a:off x="4061460" y="6356365"/>
            <a:ext cx="3764280" cy="365125"/>
          </a:xfrm>
          <a:noFill/>
        </p:spPr>
        <p:txBody>
          <a:bodyPr/>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pPr eaLnBrk="1" hangingPunct="1"/>
            <a:r>
              <a:rPr lang="en-US" dirty="0">
                <a:solidFill>
                  <a:srgbClr val="000000"/>
                </a:solidFill>
              </a:rPr>
              <a:t>IETF </a:t>
            </a:r>
            <a:r>
              <a:rPr lang="en-US" dirty="0" smtClean="0">
                <a:solidFill>
                  <a:srgbClr val="000000"/>
                </a:solidFill>
              </a:rPr>
              <a:t>95 - </a:t>
            </a:r>
            <a:r>
              <a:rPr lang="en-US" dirty="0">
                <a:solidFill>
                  <a:srgbClr val="000000"/>
                </a:solidFill>
              </a:rPr>
              <a:t>TEAS Working Group</a:t>
            </a:r>
          </a:p>
        </p:txBody>
      </p:sp>
    </p:spTree>
    <p:extLst>
      <p:ext uri="{BB962C8B-B14F-4D97-AF65-F5344CB8AC3E}">
        <p14:creationId xmlns:p14="http://schemas.microsoft.com/office/powerpoint/2010/main" val="6038503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eaLnBrk="1" fontAlgn="auto" hangingPunct="1">
              <a:spcAft>
                <a:spcPts val="0"/>
              </a:spcAft>
              <a:defRPr/>
            </a:pPr>
            <a:r>
              <a:rPr lang="en-GB" sz="4000" dirty="0" smtClean="0"/>
              <a:t>draft-</a:t>
            </a:r>
            <a:r>
              <a:rPr lang="en-GB" sz="4000" dirty="0" err="1" smtClean="0"/>
              <a:t>ietf</a:t>
            </a:r>
            <a:r>
              <a:rPr lang="en-GB" sz="4000" dirty="0" smtClean="0"/>
              <a:t>-teas-</a:t>
            </a:r>
            <a:r>
              <a:rPr lang="en-GB" sz="4000" dirty="0" err="1" smtClean="0"/>
              <a:t>gmpls</a:t>
            </a:r>
            <a:r>
              <a:rPr lang="en-GB" sz="4000" dirty="0" smtClean="0"/>
              <a:t>-</a:t>
            </a:r>
            <a:r>
              <a:rPr lang="en-GB" sz="4000" dirty="0" err="1" smtClean="0"/>
              <a:t>lsp-fastreroute</a:t>
            </a:r>
            <a:endParaRPr lang="en-US" sz="4000" dirty="0"/>
          </a:p>
        </p:txBody>
      </p:sp>
      <p:sp>
        <p:nvSpPr>
          <p:cNvPr id="6" name="Slide Number Placeholder 3"/>
          <p:cNvSpPr>
            <a:spLocks noGrp="1"/>
          </p:cNvSpPr>
          <p:nvPr>
            <p:ph type="sldNum" sz="quarter" idx="12"/>
          </p:nvPr>
        </p:nvSpPr>
        <p:spPr/>
        <p:txBody>
          <a:bodyPr/>
          <a:lstStyle/>
          <a:p>
            <a:pPr>
              <a:defRPr/>
            </a:pPr>
            <a:fld id="{FE888F19-8948-4F0E-9DDE-B3231E4D21E6}" type="slidenum">
              <a:rPr lang="en-US" smtClean="0"/>
              <a:pPr>
                <a:defRPr/>
              </a:pPr>
              <a:t>3</a:t>
            </a:fld>
            <a:endParaRPr lang="en-US" dirty="0"/>
          </a:p>
        </p:txBody>
      </p:sp>
      <p:sp>
        <p:nvSpPr>
          <p:cNvPr id="3" name="Content Placeholder 2"/>
          <p:cNvSpPr>
            <a:spLocks noGrp="1"/>
          </p:cNvSpPr>
          <p:nvPr>
            <p:ph sz="half" idx="1"/>
          </p:nvPr>
        </p:nvSpPr>
        <p:spPr>
          <a:xfrm>
            <a:off x="594360" y="1600206"/>
            <a:ext cx="10683240" cy="4525963"/>
          </a:xfrm>
        </p:spPr>
        <p:txBody>
          <a:bodyPr>
            <a:normAutofit fontScale="92500" lnSpcReduction="20000"/>
          </a:bodyPr>
          <a:lstStyle/>
          <a:p>
            <a:pPr>
              <a:buFont typeface="Wingdings" charset="2"/>
              <a:buChar char="§"/>
            </a:pPr>
            <a:r>
              <a:rPr lang="en-US" dirty="0" smtClean="0"/>
              <a:t>From: </a:t>
            </a:r>
            <a:r>
              <a:rPr lang="en-US" dirty="0" err="1" smtClean="0">
                <a:solidFill>
                  <a:srgbClr val="800000"/>
                </a:solidFill>
              </a:rPr>
              <a:t>Rakesh</a:t>
            </a:r>
            <a:r>
              <a:rPr lang="en-US" dirty="0" smtClean="0">
                <a:solidFill>
                  <a:srgbClr val="800000"/>
                </a:solidFill>
              </a:rPr>
              <a:t> Gandhi, March 30</a:t>
            </a:r>
            <a:r>
              <a:rPr lang="en-US" baseline="30000" dirty="0" smtClean="0">
                <a:solidFill>
                  <a:srgbClr val="800000"/>
                </a:solidFill>
              </a:rPr>
              <a:t>th</a:t>
            </a:r>
            <a:r>
              <a:rPr lang="en-US" dirty="0" smtClean="0">
                <a:solidFill>
                  <a:srgbClr val="800000"/>
                </a:solidFill>
              </a:rPr>
              <a:t> 2016.</a:t>
            </a:r>
          </a:p>
          <a:p>
            <a:pPr>
              <a:buFont typeface="Wingdings" charset="2"/>
              <a:buChar char="§"/>
            </a:pPr>
            <a:r>
              <a:rPr lang="en-US" dirty="0" smtClean="0"/>
              <a:t>Current Status:</a:t>
            </a:r>
          </a:p>
          <a:p>
            <a:pPr lvl="1">
              <a:buFont typeface="Wingdings" charset="2"/>
              <a:buChar char="§"/>
            </a:pPr>
            <a:r>
              <a:rPr lang="en-US" dirty="0"/>
              <a:t>WG LC was completed in November 2015. Received review comments from Matt Hartley. Sent updated document to Matt for review. Awaiting OK from Matt before posting the revision. </a:t>
            </a:r>
            <a:endParaRPr lang="en-US" dirty="0" smtClean="0"/>
          </a:p>
          <a:p>
            <a:pPr lvl="1">
              <a:buFont typeface="Wingdings" charset="2"/>
              <a:buChar char="§"/>
            </a:pPr>
            <a:r>
              <a:rPr lang="en-US" dirty="0" smtClean="0"/>
              <a:t>Email from Matt: </a:t>
            </a:r>
          </a:p>
          <a:p>
            <a:pPr marL="914400" lvl="2" indent="0">
              <a:buNone/>
            </a:pPr>
            <a:r>
              <a:rPr lang="en-US" i="1" dirty="0" smtClean="0">
                <a:solidFill>
                  <a:srgbClr val="800000"/>
                </a:solidFill>
              </a:rPr>
              <a:t>"</a:t>
            </a:r>
            <a:r>
              <a:rPr lang="en-US" i="1" dirty="0">
                <a:solidFill>
                  <a:srgbClr val="800000"/>
                </a:solidFill>
              </a:rPr>
              <a:t> I’ve been working with the authors on this, and we’ve reached agreement on the issues raised. It turns out that most of the fixes required are for the draft to have better explanations of </a:t>
            </a:r>
            <a:r>
              <a:rPr lang="en-US" i="1" dirty="0" smtClean="0">
                <a:solidFill>
                  <a:srgbClr val="800000"/>
                </a:solidFill>
              </a:rPr>
              <a:t>why things </a:t>
            </a:r>
            <a:r>
              <a:rPr lang="en-US" i="1" dirty="0">
                <a:solidFill>
                  <a:srgbClr val="800000"/>
                </a:solidFill>
              </a:rPr>
              <a:t>are the way they are, rather than major changes to what it </a:t>
            </a:r>
            <a:r>
              <a:rPr lang="en-US" i="1" dirty="0" smtClean="0">
                <a:solidFill>
                  <a:srgbClr val="800000"/>
                </a:solidFill>
              </a:rPr>
              <a:t>says. We’ll </a:t>
            </a:r>
            <a:r>
              <a:rPr lang="en-US" i="1" dirty="0">
                <a:solidFill>
                  <a:srgbClr val="800000"/>
                </a:solidFill>
              </a:rPr>
              <a:t>update the WG once we have the changes finalized. </a:t>
            </a:r>
            <a:r>
              <a:rPr lang="en-US" i="1" dirty="0" smtClean="0">
                <a:solidFill>
                  <a:srgbClr val="800000"/>
                </a:solidFill>
              </a:rPr>
              <a:t>”</a:t>
            </a:r>
          </a:p>
          <a:p>
            <a:pPr>
              <a:buFont typeface="Wingdings" charset="2"/>
              <a:buChar char="§"/>
            </a:pPr>
            <a:r>
              <a:rPr lang="en-US" dirty="0" smtClean="0"/>
              <a:t>Open Issues:</a:t>
            </a:r>
          </a:p>
          <a:p>
            <a:pPr lvl="1">
              <a:buFont typeface="Wingdings" charset="2"/>
              <a:buChar char="§"/>
            </a:pPr>
            <a:r>
              <a:rPr lang="en-US" dirty="0" smtClean="0"/>
              <a:t>As above.</a:t>
            </a:r>
          </a:p>
          <a:p>
            <a:pPr>
              <a:buFont typeface="Wingdings" charset="2"/>
              <a:buChar char="§"/>
            </a:pPr>
            <a:r>
              <a:rPr lang="en-US" dirty="0" smtClean="0"/>
              <a:t>Next Steps:</a:t>
            </a:r>
          </a:p>
          <a:p>
            <a:pPr lvl="1">
              <a:buFont typeface="Wingdings" charset="2"/>
              <a:buChar char="§"/>
            </a:pPr>
            <a:r>
              <a:rPr lang="en-US" dirty="0"/>
              <a:t>Complete Matt's review and then request </a:t>
            </a:r>
            <a:r>
              <a:rPr lang="en-US" dirty="0" smtClean="0"/>
              <a:t>publication</a:t>
            </a:r>
            <a:r>
              <a:rPr lang="en-US" dirty="0"/>
              <a:t>.</a:t>
            </a:r>
          </a:p>
          <a:p>
            <a:endParaRPr lang="en-US" dirty="0"/>
          </a:p>
        </p:txBody>
      </p:sp>
      <p:sp>
        <p:nvSpPr>
          <p:cNvPr id="7" name="Footer Placeholder 2"/>
          <p:cNvSpPr>
            <a:spLocks noGrp="1"/>
          </p:cNvSpPr>
          <p:nvPr>
            <p:ph type="ftr" sz="quarter" idx="11"/>
          </p:nvPr>
        </p:nvSpPr>
        <p:spPr>
          <a:xfrm>
            <a:off x="4061460" y="6356365"/>
            <a:ext cx="3764280" cy="365125"/>
          </a:xfrm>
          <a:noFill/>
        </p:spPr>
        <p:txBody>
          <a:bodyPr/>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pPr eaLnBrk="1" hangingPunct="1"/>
            <a:r>
              <a:rPr lang="en-US" dirty="0">
                <a:solidFill>
                  <a:srgbClr val="000000"/>
                </a:solidFill>
              </a:rPr>
              <a:t>IETF </a:t>
            </a:r>
            <a:r>
              <a:rPr lang="en-US" dirty="0" smtClean="0">
                <a:solidFill>
                  <a:srgbClr val="000000"/>
                </a:solidFill>
              </a:rPr>
              <a:t>95 </a:t>
            </a:r>
            <a:r>
              <a:rPr lang="en-US" dirty="0">
                <a:solidFill>
                  <a:srgbClr val="000000"/>
                </a:solidFill>
              </a:rPr>
              <a:t>- TEAS Working Group</a:t>
            </a:r>
          </a:p>
        </p:txBody>
      </p:sp>
    </p:spTree>
    <p:extLst>
      <p:ext uri="{BB962C8B-B14F-4D97-AF65-F5344CB8AC3E}">
        <p14:creationId xmlns:p14="http://schemas.microsoft.com/office/powerpoint/2010/main" val="404908083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eaLnBrk="1" fontAlgn="auto" hangingPunct="1">
              <a:spcAft>
                <a:spcPts val="0"/>
              </a:spcAft>
              <a:defRPr/>
            </a:pPr>
            <a:r>
              <a:rPr lang="en-GB" sz="4000" dirty="0" smtClean="0"/>
              <a:t>draft-</a:t>
            </a:r>
            <a:r>
              <a:rPr lang="en-GB" sz="4000" dirty="0" err="1" smtClean="0"/>
              <a:t>ietf</a:t>
            </a:r>
            <a:r>
              <a:rPr lang="en-GB" sz="4000" dirty="0" smtClean="0"/>
              <a:t>-teas-</a:t>
            </a:r>
            <a:r>
              <a:rPr lang="en-GB" sz="4000" dirty="0" err="1" smtClean="0"/>
              <a:t>gmpls</a:t>
            </a:r>
            <a:r>
              <a:rPr lang="en-GB" sz="4000" dirty="0" smtClean="0"/>
              <a:t>-resource-sharing-</a:t>
            </a:r>
            <a:r>
              <a:rPr lang="en-GB" sz="4000" dirty="0" err="1" smtClean="0"/>
              <a:t>proc</a:t>
            </a:r>
            <a:endParaRPr lang="en-US" sz="4000" dirty="0"/>
          </a:p>
        </p:txBody>
      </p:sp>
      <p:sp>
        <p:nvSpPr>
          <p:cNvPr id="6" name="Slide Number Placeholder 3"/>
          <p:cNvSpPr>
            <a:spLocks noGrp="1"/>
          </p:cNvSpPr>
          <p:nvPr>
            <p:ph type="sldNum" sz="quarter" idx="12"/>
          </p:nvPr>
        </p:nvSpPr>
        <p:spPr/>
        <p:txBody>
          <a:bodyPr/>
          <a:lstStyle/>
          <a:p>
            <a:pPr>
              <a:defRPr/>
            </a:pPr>
            <a:fld id="{FE888F19-8948-4F0E-9DDE-B3231E4D21E6}" type="slidenum">
              <a:rPr lang="en-US" smtClean="0"/>
              <a:pPr>
                <a:defRPr/>
              </a:pPr>
              <a:t>4</a:t>
            </a:fld>
            <a:endParaRPr lang="en-US" dirty="0"/>
          </a:p>
        </p:txBody>
      </p:sp>
      <p:sp>
        <p:nvSpPr>
          <p:cNvPr id="3" name="Content Placeholder 2"/>
          <p:cNvSpPr>
            <a:spLocks noGrp="1"/>
          </p:cNvSpPr>
          <p:nvPr>
            <p:ph sz="half" idx="1"/>
          </p:nvPr>
        </p:nvSpPr>
        <p:spPr>
          <a:xfrm>
            <a:off x="594360" y="1600206"/>
            <a:ext cx="10683240" cy="4525963"/>
          </a:xfrm>
        </p:spPr>
        <p:txBody>
          <a:bodyPr>
            <a:normAutofit/>
          </a:bodyPr>
          <a:lstStyle/>
          <a:p>
            <a:pPr>
              <a:buFont typeface="Wingdings" charset="2"/>
              <a:buChar char="§"/>
            </a:pPr>
            <a:r>
              <a:rPr lang="en-US" dirty="0" smtClean="0"/>
              <a:t>From: </a:t>
            </a:r>
            <a:r>
              <a:rPr lang="en-US" dirty="0" err="1" smtClean="0">
                <a:solidFill>
                  <a:srgbClr val="800000"/>
                </a:solidFill>
              </a:rPr>
              <a:t>Rakesh</a:t>
            </a:r>
            <a:r>
              <a:rPr lang="en-US" dirty="0" smtClean="0">
                <a:solidFill>
                  <a:srgbClr val="800000"/>
                </a:solidFill>
              </a:rPr>
              <a:t> Gandhi, March 30</a:t>
            </a:r>
            <a:r>
              <a:rPr lang="en-US" baseline="30000" dirty="0" smtClean="0">
                <a:solidFill>
                  <a:srgbClr val="800000"/>
                </a:solidFill>
              </a:rPr>
              <a:t>th</a:t>
            </a:r>
            <a:r>
              <a:rPr lang="en-US" dirty="0" smtClean="0">
                <a:solidFill>
                  <a:srgbClr val="800000"/>
                </a:solidFill>
              </a:rPr>
              <a:t> 2016.</a:t>
            </a:r>
          </a:p>
          <a:p>
            <a:pPr>
              <a:buFont typeface="Wingdings" charset="2"/>
              <a:buChar char="§"/>
            </a:pPr>
            <a:r>
              <a:rPr lang="en-US" dirty="0" smtClean="0"/>
              <a:t>Current Status:</a:t>
            </a:r>
          </a:p>
          <a:p>
            <a:pPr lvl="1">
              <a:buFont typeface="Wingdings" charset="2"/>
              <a:buChar char="§"/>
            </a:pPr>
            <a:r>
              <a:rPr lang="en-US" dirty="0"/>
              <a:t>Draft has been stable since the last IETF</a:t>
            </a:r>
            <a:r>
              <a:rPr lang="en-US" dirty="0" smtClean="0"/>
              <a:t>.</a:t>
            </a:r>
          </a:p>
          <a:p>
            <a:pPr>
              <a:buFont typeface="Wingdings" charset="2"/>
              <a:buChar char="§"/>
            </a:pPr>
            <a:r>
              <a:rPr lang="en-US" dirty="0" smtClean="0"/>
              <a:t>Open Issues:</a:t>
            </a:r>
          </a:p>
          <a:p>
            <a:pPr lvl="1">
              <a:buFont typeface="Wingdings" charset="2"/>
              <a:buChar char="§"/>
            </a:pPr>
            <a:r>
              <a:rPr lang="en-US" dirty="0"/>
              <a:t>Not aware of any.</a:t>
            </a:r>
            <a:endParaRPr lang="en-US" dirty="0" smtClean="0"/>
          </a:p>
          <a:p>
            <a:pPr>
              <a:buFont typeface="Wingdings" charset="2"/>
              <a:buChar char="§"/>
            </a:pPr>
            <a:r>
              <a:rPr lang="en-US" dirty="0" smtClean="0"/>
              <a:t>Next Steps:</a:t>
            </a:r>
          </a:p>
          <a:p>
            <a:pPr lvl="1">
              <a:buFont typeface="Wingdings" charset="2"/>
              <a:buChar char="§"/>
            </a:pPr>
            <a:r>
              <a:rPr lang="en-US" dirty="0"/>
              <a:t>Request WG last call.</a:t>
            </a:r>
          </a:p>
        </p:txBody>
      </p:sp>
      <p:sp>
        <p:nvSpPr>
          <p:cNvPr id="7" name="Footer Placeholder 2"/>
          <p:cNvSpPr>
            <a:spLocks noGrp="1"/>
          </p:cNvSpPr>
          <p:nvPr>
            <p:ph type="ftr" sz="quarter" idx="11"/>
          </p:nvPr>
        </p:nvSpPr>
        <p:spPr>
          <a:xfrm>
            <a:off x="4061460" y="6356365"/>
            <a:ext cx="3764280" cy="365125"/>
          </a:xfrm>
          <a:noFill/>
        </p:spPr>
        <p:txBody>
          <a:bodyPr/>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pPr eaLnBrk="1" hangingPunct="1"/>
            <a:r>
              <a:rPr lang="en-US" dirty="0">
                <a:solidFill>
                  <a:srgbClr val="000000"/>
                </a:solidFill>
              </a:rPr>
              <a:t>IETF </a:t>
            </a:r>
            <a:r>
              <a:rPr lang="en-US" dirty="0" smtClean="0">
                <a:solidFill>
                  <a:srgbClr val="000000"/>
                </a:solidFill>
              </a:rPr>
              <a:t>95 </a:t>
            </a:r>
            <a:r>
              <a:rPr lang="en-US" dirty="0">
                <a:solidFill>
                  <a:srgbClr val="000000"/>
                </a:solidFill>
              </a:rPr>
              <a:t>- TEAS Working Group</a:t>
            </a:r>
          </a:p>
        </p:txBody>
      </p:sp>
    </p:spTree>
    <p:extLst>
      <p:ext uri="{BB962C8B-B14F-4D97-AF65-F5344CB8AC3E}">
        <p14:creationId xmlns:p14="http://schemas.microsoft.com/office/powerpoint/2010/main" val="426877250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draft-</a:t>
            </a:r>
            <a:r>
              <a:rPr lang="en-US" sz="4000" dirty="0" err="1" smtClean="0"/>
              <a:t>ietf</a:t>
            </a:r>
            <a:r>
              <a:rPr lang="en-US" sz="4000" dirty="0" smtClean="0"/>
              <a:t>-teas-</a:t>
            </a:r>
            <a:r>
              <a:rPr lang="en-US" sz="4000" dirty="0" err="1" smtClean="0"/>
              <a:t>lsp</a:t>
            </a:r>
            <a:r>
              <a:rPr lang="en-US" sz="4000" dirty="0" smtClean="0"/>
              <a:t>-diversity</a:t>
            </a:r>
            <a:endParaRPr lang="en-US" sz="4000" dirty="0"/>
          </a:p>
        </p:txBody>
      </p:sp>
      <p:sp>
        <p:nvSpPr>
          <p:cNvPr id="5" name="Text Placeholder 4"/>
          <p:cNvSpPr>
            <a:spLocks noGrp="1"/>
          </p:cNvSpPr>
          <p:nvPr>
            <p:ph idx="1"/>
          </p:nvPr>
        </p:nvSpPr>
        <p:spPr/>
        <p:txBody>
          <a:bodyPr>
            <a:normAutofit fontScale="92500" lnSpcReduction="20000"/>
          </a:bodyPr>
          <a:lstStyle/>
          <a:p>
            <a:pPr>
              <a:buFont typeface="Wingdings" charset="2"/>
              <a:buChar char="§"/>
            </a:pPr>
            <a:r>
              <a:rPr lang="en-US" dirty="0" smtClean="0"/>
              <a:t>From</a:t>
            </a:r>
            <a:r>
              <a:rPr lang="en-US" dirty="0"/>
              <a:t>: </a:t>
            </a:r>
            <a:r>
              <a:rPr lang="en-US" dirty="0">
                <a:solidFill>
                  <a:srgbClr val="800000"/>
                </a:solidFill>
              </a:rPr>
              <a:t>Dieter </a:t>
            </a:r>
            <a:r>
              <a:rPr lang="en-US" dirty="0" err="1">
                <a:solidFill>
                  <a:srgbClr val="800000"/>
                </a:solidFill>
              </a:rPr>
              <a:t>Beller</a:t>
            </a:r>
            <a:r>
              <a:rPr lang="en-US" dirty="0">
                <a:solidFill>
                  <a:srgbClr val="800000"/>
                </a:solidFill>
              </a:rPr>
              <a:t>, April 1</a:t>
            </a:r>
            <a:r>
              <a:rPr lang="en-US" baseline="30000" dirty="0">
                <a:solidFill>
                  <a:srgbClr val="800000"/>
                </a:solidFill>
              </a:rPr>
              <a:t>st</a:t>
            </a:r>
            <a:r>
              <a:rPr lang="en-US" dirty="0">
                <a:solidFill>
                  <a:srgbClr val="800000"/>
                </a:solidFill>
              </a:rPr>
              <a:t>, 2016</a:t>
            </a:r>
          </a:p>
          <a:p>
            <a:pPr>
              <a:buFont typeface="Wingdings" charset="2"/>
              <a:buChar char="§"/>
            </a:pPr>
            <a:r>
              <a:rPr lang="en-US" dirty="0"/>
              <a:t>Current status</a:t>
            </a:r>
          </a:p>
          <a:p>
            <a:pPr lvl="1">
              <a:buFont typeface="Wingdings" charset="2"/>
              <a:buChar char="§"/>
            </a:pPr>
            <a:r>
              <a:rPr lang="en-US" dirty="0"/>
              <a:t>New revision -04, March 21, 2016</a:t>
            </a:r>
          </a:p>
          <a:p>
            <a:pPr lvl="1">
              <a:buFont typeface="Wingdings" charset="2"/>
              <a:buChar char="§"/>
            </a:pPr>
            <a:r>
              <a:rPr lang="en-US" dirty="0"/>
              <a:t>Updates:</a:t>
            </a:r>
          </a:p>
          <a:p>
            <a:pPr lvl="2">
              <a:buFont typeface="Wingdings" charset="2"/>
              <a:buChar char="§"/>
            </a:pPr>
            <a:r>
              <a:rPr lang="en-US" dirty="0"/>
              <a:t>Editorial changes based on Lou’s comments/suggestions</a:t>
            </a:r>
          </a:p>
          <a:p>
            <a:pPr lvl="2">
              <a:buFont typeface="Wingdings" charset="2"/>
              <a:buChar char="§"/>
            </a:pPr>
            <a:r>
              <a:rPr lang="en-US" dirty="0"/>
              <a:t>Moved definitions that that apply to both, IPv4 and IPv6, to a common section</a:t>
            </a:r>
          </a:p>
          <a:p>
            <a:pPr>
              <a:buFont typeface="Wingdings" charset="2"/>
              <a:buChar char="§"/>
            </a:pPr>
            <a:r>
              <a:rPr lang="en-US" dirty="0"/>
              <a:t>Open issues</a:t>
            </a:r>
          </a:p>
          <a:p>
            <a:pPr lvl="1">
              <a:buFont typeface="Wingdings" charset="2"/>
              <a:buChar char="§"/>
            </a:pPr>
            <a:r>
              <a:rPr lang="en-US" dirty="0"/>
              <a:t>None</a:t>
            </a:r>
          </a:p>
          <a:p>
            <a:pPr>
              <a:buFont typeface="Wingdings" charset="2"/>
              <a:buChar char="§"/>
            </a:pPr>
            <a:r>
              <a:rPr lang="en-US" dirty="0"/>
              <a:t>Next steps</a:t>
            </a:r>
          </a:p>
          <a:p>
            <a:pPr lvl="1">
              <a:buFont typeface="Wingdings" charset="2"/>
              <a:buChar char="§"/>
            </a:pPr>
            <a:r>
              <a:rPr lang="en-US" dirty="0"/>
              <a:t>The authors are done with this</a:t>
            </a:r>
          </a:p>
          <a:p>
            <a:pPr lvl="1">
              <a:buFont typeface="Wingdings" charset="2"/>
              <a:buChar char="§"/>
            </a:pPr>
            <a:r>
              <a:rPr lang="en-US" dirty="0"/>
              <a:t>Time for WG last call?</a:t>
            </a:r>
          </a:p>
          <a:p>
            <a:pPr marL="0" indent="0">
              <a:buNone/>
            </a:pPr>
            <a:endParaRPr lang="en-US" dirty="0" smtClean="0"/>
          </a:p>
          <a:p>
            <a:pPr marL="0" indent="0">
              <a:buNone/>
            </a:pPr>
            <a:endParaRPr lang="en-US" dirty="0" smtClean="0"/>
          </a:p>
        </p:txBody>
      </p:sp>
      <p:sp>
        <p:nvSpPr>
          <p:cNvPr id="4" name="Slide Number Placeholder 3"/>
          <p:cNvSpPr>
            <a:spLocks noGrp="1"/>
          </p:cNvSpPr>
          <p:nvPr>
            <p:ph type="sldNum" sz="quarter" idx="12"/>
          </p:nvPr>
        </p:nvSpPr>
        <p:spPr/>
        <p:txBody>
          <a:bodyPr/>
          <a:lstStyle/>
          <a:p>
            <a:fld id="{FE888F19-8948-4F0E-9DDE-B3231E4D21E6}" type="slidenum">
              <a:rPr lang="en-US" smtClean="0"/>
              <a:pPr/>
              <a:t>5</a:t>
            </a:fld>
            <a:endParaRPr lang="en-US"/>
          </a:p>
        </p:txBody>
      </p:sp>
      <p:sp>
        <p:nvSpPr>
          <p:cNvPr id="7" name="Content Placeholder 2"/>
          <p:cNvSpPr txBox="1">
            <a:spLocks/>
          </p:cNvSpPr>
          <p:nvPr/>
        </p:nvSpPr>
        <p:spPr>
          <a:xfrm>
            <a:off x="746760" y="1752606"/>
            <a:ext cx="10698480" cy="4525963"/>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dirty="0"/>
          </a:p>
        </p:txBody>
      </p:sp>
      <p:sp>
        <p:nvSpPr>
          <p:cNvPr id="8" name="Footer Placeholder 2"/>
          <p:cNvSpPr>
            <a:spLocks noGrp="1"/>
          </p:cNvSpPr>
          <p:nvPr>
            <p:ph type="ftr" sz="quarter" idx="11"/>
          </p:nvPr>
        </p:nvSpPr>
        <p:spPr>
          <a:xfrm>
            <a:off x="4061460" y="6356365"/>
            <a:ext cx="3764280" cy="365125"/>
          </a:xfrm>
          <a:noFill/>
        </p:spPr>
        <p:txBody>
          <a:bodyPr/>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pPr eaLnBrk="1" hangingPunct="1"/>
            <a:r>
              <a:rPr lang="en-US" dirty="0">
                <a:solidFill>
                  <a:srgbClr val="000000"/>
                </a:solidFill>
              </a:rPr>
              <a:t>IETF </a:t>
            </a:r>
            <a:r>
              <a:rPr lang="en-US" dirty="0" smtClean="0">
                <a:solidFill>
                  <a:srgbClr val="000000"/>
                </a:solidFill>
              </a:rPr>
              <a:t>95 - </a:t>
            </a:r>
            <a:r>
              <a:rPr lang="en-US" dirty="0">
                <a:solidFill>
                  <a:srgbClr val="000000"/>
                </a:solidFill>
              </a:rPr>
              <a:t>TEAS Working Group</a:t>
            </a:r>
          </a:p>
        </p:txBody>
      </p:sp>
    </p:spTree>
    <p:extLst>
      <p:ext uri="{BB962C8B-B14F-4D97-AF65-F5344CB8AC3E}">
        <p14:creationId xmlns:p14="http://schemas.microsoft.com/office/powerpoint/2010/main" val="178360236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draft-</a:t>
            </a:r>
            <a:r>
              <a:rPr lang="en-US" sz="4000" dirty="0" err="1" smtClean="0"/>
              <a:t>ietf</a:t>
            </a:r>
            <a:r>
              <a:rPr lang="en-US" sz="4000" dirty="0" smtClean="0"/>
              <a:t>-teas-network-assigned-upstream-label</a:t>
            </a:r>
            <a:endParaRPr lang="en-US" sz="4000" dirty="0"/>
          </a:p>
        </p:txBody>
      </p:sp>
      <p:sp>
        <p:nvSpPr>
          <p:cNvPr id="5" name="Text Placeholder 4"/>
          <p:cNvSpPr>
            <a:spLocks noGrp="1"/>
          </p:cNvSpPr>
          <p:nvPr>
            <p:ph idx="1"/>
          </p:nvPr>
        </p:nvSpPr>
        <p:spPr/>
        <p:txBody>
          <a:bodyPr>
            <a:normAutofit lnSpcReduction="10000"/>
          </a:bodyPr>
          <a:lstStyle/>
          <a:p>
            <a:pPr>
              <a:buFont typeface="Wingdings" charset="2"/>
              <a:buChar char="§"/>
            </a:pPr>
            <a:r>
              <a:rPr lang="en-US" dirty="0" smtClean="0"/>
              <a:t>From: </a:t>
            </a:r>
            <a:r>
              <a:rPr lang="en-US" dirty="0" smtClean="0">
                <a:solidFill>
                  <a:srgbClr val="800000"/>
                </a:solidFill>
              </a:rPr>
              <a:t>Vishnu Pavan Beeram, March 30</a:t>
            </a:r>
            <a:r>
              <a:rPr lang="en-US" baseline="30000" dirty="0" smtClean="0">
                <a:solidFill>
                  <a:srgbClr val="800000"/>
                </a:solidFill>
              </a:rPr>
              <a:t>th</a:t>
            </a:r>
            <a:r>
              <a:rPr lang="en-US" dirty="0" smtClean="0">
                <a:solidFill>
                  <a:srgbClr val="800000"/>
                </a:solidFill>
              </a:rPr>
              <a:t> 2016.</a:t>
            </a:r>
          </a:p>
          <a:p>
            <a:pPr>
              <a:buFont typeface="Wingdings" charset="2"/>
              <a:buChar char="§"/>
            </a:pPr>
            <a:r>
              <a:rPr lang="en-US" dirty="0" smtClean="0"/>
              <a:t>Current Status:</a:t>
            </a:r>
          </a:p>
          <a:p>
            <a:pPr lvl="1">
              <a:buFont typeface="Wingdings" charset="2"/>
              <a:buChar char="§"/>
            </a:pPr>
            <a:r>
              <a:rPr lang="en-US" dirty="0" smtClean="0"/>
              <a:t>No changes since the last IETF.</a:t>
            </a:r>
          </a:p>
          <a:p>
            <a:pPr>
              <a:buFont typeface="Wingdings" charset="2"/>
              <a:buChar char="§"/>
            </a:pPr>
            <a:r>
              <a:rPr lang="en-US" dirty="0" smtClean="0"/>
              <a:t>Open Issues:</a:t>
            </a:r>
          </a:p>
          <a:p>
            <a:pPr lvl="1">
              <a:buFont typeface="Wingdings" charset="2"/>
              <a:buChar char="§"/>
            </a:pPr>
            <a:r>
              <a:rPr lang="en-US" dirty="0" smtClean="0"/>
              <a:t>No open issues (but needs one more scrub before claiming LC ready)</a:t>
            </a:r>
          </a:p>
          <a:p>
            <a:pPr>
              <a:buFont typeface="Wingdings" charset="2"/>
              <a:buChar char="§"/>
            </a:pPr>
            <a:r>
              <a:rPr lang="en-US" dirty="0" smtClean="0"/>
              <a:t>Next Steps:</a:t>
            </a:r>
          </a:p>
          <a:p>
            <a:pPr lvl="1">
              <a:buFont typeface="Wingdings" charset="2"/>
              <a:buChar char="§"/>
            </a:pPr>
            <a:r>
              <a:rPr lang="en-US" dirty="0"/>
              <a:t>Publish a new version </a:t>
            </a:r>
            <a:r>
              <a:rPr lang="en-US" dirty="0" smtClean="0"/>
              <a:t>soon.</a:t>
            </a:r>
            <a:endParaRPr lang="en-US" dirty="0"/>
          </a:p>
          <a:p>
            <a:pPr lvl="1">
              <a:buFont typeface="Wingdings" charset="2"/>
              <a:buChar char="§"/>
            </a:pPr>
            <a:r>
              <a:rPr lang="en-US" dirty="0"/>
              <a:t>Solicit review from the WG</a:t>
            </a:r>
          </a:p>
          <a:p>
            <a:pPr lvl="2">
              <a:buFont typeface="Wingdings" charset="2"/>
              <a:buChar char="§"/>
            </a:pPr>
            <a:endParaRPr lang="en-US" dirty="0" smtClean="0"/>
          </a:p>
          <a:p>
            <a:pPr lvl="1">
              <a:buFont typeface="Wingdings" charset="2"/>
              <a:buChar char="§"/>
            </a:pPr>
            <a:endParaRPr lang="en-US" dirty="0" smtClean="0"/>
          </a:p>
          <a:p>
            <a:pPr lvl="2">
              <a:buFont typeface="Wingdings" charset="2"/>
              <a:buChar char="§"/>
            </a:pPr>
            <a:endParaRPr lang="en-US" dirty="0"/>
          </a:p>
        </p:txBody>
      </p:sp>
      <p:sp>
        <p:nvSpPr>
          <p:cNvPr id="4" name="Slide Number Placeholder 3"/>
          <p:cNvSpPr>
            <a:spLocks noGrp="1"/>
          </p:cNvSpPr>
          <p:nvPr>
            <p:ph type="sldNum" sz="quarter" idx="12"/>
          </p:nvPr>
        </p:nvSpPr>
        <p:spPr/>
        <p:txBody>
          <a:bodyPr/>
          <a:lstStyle/>
          <a:p>
            <a:fld id="{FE888F19-8948-4F0E-9DDE-B3231E4D21E6}" type="slidenum">
              <a:rPr lang="en-US" smtClean="0"/>
              <a:pPr/>
              <a:t>6</a:t>
            </a:fld>
            <a:endParaRPr lang="en-US"/>
          </a:p>
        </p:txBody>
      </p:sp>
      <p:sp>
        <p:nvSpPr>
          <p:cNvPr id="7" name="Footer Placeholder 2"/>
          <p:cNvSpPr>
            <a:spLocks noGrp="1"/>
          </p:cNvSpPr>
          <p:nvPr>
            <p:ph type="ftr" sz="quarter" idx="11"/>
          </p:nvPr>
        </p:nvSpPr>
        <p:spPr>
          <a:xfrm>
            <a:off x="4061460" y="6356365"/>
            <a:ext cx="3764280" cy="365125"/>
          </a:xfrm>
          <a:noFill/>
        </p:spPr>
        <p:txBody>
          <a:bodyPr/>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pPr eaLnBrk="1" hangingPunct="1"/>
            <a:r>
              <a:rPr lang="en-US" dirty="0">
                <a:solidFill>
                  <a:srgbClr val="000000"/>
                </a:solidFill>
              </a:rPr>
              <a:t>IETF </a:t>
            </a:r>
            <a:r>
              <a:rPr lang="en-US" dirty="0" smtClean="0">
                <a:solidFill>
                  <a:srgbClr val="000000"/>
                </a:solidFill>
              </a:rPr>
              <a:t>95 - </a:t>
            </a:r>
            <a:r>
              <a:rPr lang="en-US" dirty="0">
                <a:solidFill>
                  <a:srgbClr val="000000"/>
                </a:solidFill>
              </a:rPr>
              <a:t>TEAS Working Group</a:t>
            </a:r>
          </a:p>
        </p:txBody>
      </p:sp>
    </p:spTree>
    <p:extLst>
      <p:ext uri="{BB962C8B-B14F-4D97-AF65-F5344CB8AC3E}">
        <p14:creationId xmlns:p14="http://schemas.microsoft.com/office/powerpoint/2010/main" val="341526683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
            </a:r>
            <a:r>
              <a:rPr lang="en-US" dirty="0" smtClean="0"/>
              <a:t>raft-</a:t>
            </a:r>
            <a:r>
              <a:rPr lang="en-US" dirty="0" err="1" smtClean="0"/>
              <a:t>ietf</a:t>
            </a:r>
            <a:r>
              <a:rPr lang="en-US" dirty="0" smtClean="0"/>
              <a:t>-teas-rsvp-</a:t>
            </a:r>
            <a:r>
              <a:rPr lang="en-US" dirty="0" err="1" smtClean="0"/>
              <a:t>te</a:t>
            </a:r>
            <a:r>
              <a:rPr lang="en-US" dirty="0" smtClean="0"/>
              <a:t>-scaling-rec</a:t>
            </a:r>
            <a:endParaRPr lang="en-US" dirty="0"/>
          </a:p>
        </p:txBody>
      </p:sp>
      <p:sp>
        <p:nvSpPr>
          <p:cNvPr id="3" name="Content Placeholder 2"/>
          <p:cNvSpPr>
            <a:spLocks noGrp="1"/>
          </p:cNvSpPr>
          <p:nvPr>
            <p:ph idx="1"/>
          </p:nvPr>
        </p:nvSpPr>
        <p:spPr/>
        <p:txBody>
          <a:bodyPr>
            <a:normAutofit fontScale="92500" lnSpcReduction="20000"/>
          </a:bodyPr>
          <a:lstStyle/>
          <a:p>
            <a:pPr>
              <a:buFont typeface="Wingdings" charset="2"/>
              <a:buChar char="§"/>
            </a:pPr>
            <a:r>
              <a:rPr lang="en-US" dirty="0" smtClean="0"/>
              <a:t>From: </a:t>
            </a:r>
            <a:r>
              <a:rPr lang="en-US" dirty="0" smtClean="0">
                <a:solidFill>
                  <a:srgbClr val="800000"/>
                </a:solidFill>
              </a:rPr>
              <a:t>Vishnu Pavan Beeram, March 30</a:t>
            </a:r>
            <a:r>
              <a:rPr lang="en-US" baseline="30000" dirty="0" smtClean="0">
                <a:solidFill>
                  <a:srgbClr val="800000"/>
                </a:solidFill>
              </a:rPr>
              <a:t>th</a:t>
            </a:r>
            <a:r>
              <a:rPr lang="en-US" dirty="0" smtClean="0">
                <a:solidFill>
                  <a:srgbClr val="800000"/>
                </a:solidFill>
              </a:rPr>
              <a:t> 2016</a:t>
            </a:r>
          </a:p>
          <a:p>
            <a:pPr>
              <a:buFont typeface="Wingdings" charset="2"/>
              <a:buChar char="§"/>
            </a:pPr>
            <a:r>
              <a:rPr lang="en-US" dirty="0" smtClean="0"/>
              <a:t>Current Status:</a:t>
            </a:r>
          </a:p>
          <a:p>
            <a:pPr lvl="1">
              <a:buFont typeface="Wingdings" charset="2"/>
              <a:buChar char="§"/>
            </a:pPr>
            <a:r>
              <a:rPr lang="en-US" dirty="0"/>
              <a:t>Published a new version (01</a:t>
            </a:r>
            <a:r>
              <a:rPr lang="en-US" dirty="0" smtClean="0"/>
              <a:t>)</a:t>
            </a:r>
          </a:p>
          <a:p>
            <a:pPr lvl="2">
              <a:buFont typeface="Wingdings" charset="2"/>
              <a:buChar char="§"/>
            </a:pPr>
            <a:r>
              <a:rPr lang="en-US" dirty="0" smtClean="0"/>
              <a:t>Updated </a:t>
            </a:r>
            <a:r>
              <a:rPr lang="en-US" dirty="0"/>
              <a:t>IANA Section (Editorial changes only</a:t>
            </a:r>
            <a:r>
              <a:rPr lang="en-US" dirty="0" smtClean="0"/>
              <a:t>)</a:t>
            </a:r>
          </a:p>
          <a:p>
            <a:pPr lvl="2">
              <a:buFont typeface="Wingdings" charset="2"/>
              <a:buChar char="§"/>
            </a:pPr>
            <a:r>
              <a:rPr lang="en-US" dirty="0" smtClean="0"/>
              <a:t>Updated </a:t>
            </a:r>
            <a:r>
              <a:rPr lang="en-US" dirty="0"/>
              <a:t>the list of authors/editors in the first page as per the guidance provided in </a:t>
            </a:r>
            <a:r>
              <a:rPr lang="en-US" dirty="0">
                <a:hlinkClick r:id="rId2"/>
              </a:rPr>
              <a:t>https://tools.ietf.org/html/rfc7322#section-4.1</a:t>
            </a:r>
            <a:r>
              <a:rPr lang="en-US" dirty="0" smtClean="0"/>
              <a:t>.</a:t>
            </a:r>
          </a:p>
          <a:p>
            <a:pPr>
              <a:buFont typeface="Wingdings" charset="2"/>
              <a:buChar char="§"/>
            </a:pPr>
            <a:r>
              <a:rPr lang="en-US" dirty="0" smtClean="0"/>
              <a:t>Open Issues:</a:t>
            </a:r>
          </a:p>
          <a:p>
            <a:pPr lvl="1">
              <a:buFont typeface="Wingdings" charset="2"/>
              <a:buChar char="§"/>
            </a:pPr>
            <a:r>
              <a:rPr lang="en-US" dirty="0" smtClean="0"/>
              <a:t>None</a:t>
            </a:r>
          </a:p>
          <a:p>
            <a:pPr>
              <a:buFont typeface="Wingdings" charset="2"/>
              <a:buChar char="§"/>
            </a:pPr>
            <a:r>
              <a:rPr lang="en-US" dirty="0" smtClean="0"/>
              <a:t>Next Steps:</a:t>
            </a:r>
          </a:p>
          <a:p>
            <a:pPr lvl="1">
              <a:buFont typeface="Wingdings" charset="2"/>
              <a:buChar char="§"/>
            </a:pPr>
            <a:r>
              <a:rPr lang="en-US" dirty="0"/>
              <a:t>Request further review from the </a:t>
            </a:r>
            <a:r>
              <a:rPr lang="en-US" dirty="0" smtClean="0"/>
              <a:t>WG</a:t>
            </a:r>
            <a:r>
              <a:rPr lang="en-US" dirty="0"/>
              <a:t> [</a:t>
            </a:r>
            <a:r>
              <a:rPr lang="en-US" dirty="0" smtClean="0"/>
              <a:t>Authors </a:t>
            </a:r>
            <a:r>
              <a:rPr lang="en-US" dirty="0"/>
              <a:t>believe that the draft is ready for </a:t>
            </a:r>
            <a:r>
              <a:rPr lang="en-US" dirty="0" smtClean="0"/>
              <a:t>LC].</a:t>
            </a:r>
          </a:p>
          <a:p>
            <a:pPr>
              <a:buFont typeface="Wingdings" charset="2"/>
              <a:buChar char="§"/>
            </a:pPr>
            <a:endParaRPr lang="en-US" dirty="0" smtClean="0"/>
          </a:p>
          <a:p>
            <a:pPr>
              <a:buFont typeface="Wingdings" charset="2"/>
              <a:buChar char="§"/>
            </a:pPr>
            <a:endParaRPr lang="en-US" dirty="0"/>
          </a:p>
        </p:txBody>
      </p:sp>
      <p:sp>
        <p:nvSpPr>
          <p:cNvPr id="5" name="Slide Number Placeholder 4"/>
          <p:cNvSpPr>
            <a:spLocks noGrp="1"/>
          </p:cNvSpPr>
          <p:nvPr>
            <p:ph type="sldNum" sz="quarter" idx="12"/>
          </p:nvPr>
        </p:nvSpPr>
        <p:spPr/>
        <p:txBody>
          <a:bodyPr/>
          <a:lstStyle/>
          <a:p>
            <a:pPr>
              <a:defRPr/>
            </a:pPr>
            <a:fld id="{2ACC5BA2-0ECC-4DD3-8EAC-EBBDFCB3A0E6}" type="slidenum">
              <a:rPr lang="en-US" smtClean="0"/>
              <a:pPr>
                <a:defRPr/>
              </a:pPr>
              <a:t>7</a:t>
            </a:fld>
            <a:endParaRPr lang="en-US"/>
          </a:p>
        </p:txBody>
      </p:sp>
      <p:sp>
        <p:nvSpPr>
          <p:cNvPr id="6" name="Footer Placeholder 2"/>
          <p:cNvSpPr>
            <a:spLocks noGrp="1"/>
          </p:cNvSpPr>
          <p:nvPr>
            <p:ph type="ftr" sz="quarter" idx="11"/>
          </p:nvPr>
        </p:nvSpPr>
        <p:spPr>
          <a:xfrm>
            <a:off x="4061460" y="6356365"/>
            <a:ext cx="3764280" cy="365125"/>
          </a:xfrm>
          <a:noFill/>
        </p:spPr>
        <p:txBody>
          <a:bodyPr/>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pPr eaLnBrk="1" hangingPunct="1"/>
            <a:r>
              <a:rPr lang="en-US" dirty="0">
                <a:solidFill>
                  <a:srgbClr val="000000"/>
                </a:solidFill>
              </a:rPr>
              <a:t>IETF </a:t>
            </a:r>
            <a:r>
              <a:rPr lang="en-US" dirty="0" smtClean="0">
                <a:solidFill>
                  <a:srgbClr val="000000"/>
                </a:solidFill>
              </a:rPr>
              <a:t>95 - </a:t>
            </a:r>
            <a:r>
              <a:rPr lang="en-US" dirty="0">
                <a:solidFill>
                  <a:srgbClr val="000000"/>
                </a:solidFill>
              </a:rPr>
              <a:t>TEAS Working Group</a:t>
            </a:r>
          </a:p>
        </p:txBody>
      </p:sp>
    </p:spTree>
    <p:extLst>
      <p:ext uri="{BB962C8B-B14F-4D97-AF65-F5344CB8AC3E}">
        <p14:creationId xmlns:p14="http://schemas.microsoft.com/office/powerpoint/2010/main" val="216201235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eaLnBrk="1" fontAlgn="auto" hangingPunct="1">
              <a:spcAft>
                <a:spcPts val="0"/>
              </a:spcAft>
              <a:defRPr/>
            </a:pPr>
            <a:r>
              <a:rPr lang="en-GB" sz="4000" dirty="0" smtClean="0"/>
              <a:t>draft-</a:t>
            </a:r>
            <a:r>
              <a:rPr lang="en-GB" sz="4000" dirty="0" err="1" smtClean="0"/>
              <a:t>ietf</a:t>
            </a:r>
            <a:r>
              <a:rPr lang="en-GB" sz="4000" dirty="0" smtClean="0"/>
              <a:t>-teas-</a:t>
            </a:r>
            <a:r>
              <a:rPr lang="en-GB" sz="4000" dirty="0" err="1" smtClean="0"/>
              <a:t>te</a:t>
            </a:r>
            <a:r>
              <a:rPr lang="en-GB" sz="4000" dirty="0" smtClean="0"/>
              <a:t>-metric-recording</a:t>
            </a:r>
            <a:endParaRPr lang="en-US" sz="4000" dirty="0"/>
          </a:p>
        </p:txBody>
      </p:sp>
      <p:sp>
        <p:nvSpPr>
          <p:cNvPr id="6" name="Slide Number Placeholder 3"/>
          <p:cNvSpPr>
            <a:spLocks noGrp="1"/>
          </p:cNvSpPr>
          <p:nvPr>
            <p:ph type="sldNum" sz="quarter" idx="12"/>
          </p:nvPr>
        </p:nvSpPr>
        <p:spPr/>
        <p:txBody>
          <a:bodyPr/>
          <a:lstStyle/>
          <a:p>
            <a:pPr>
              <a:defRPr/>
            </a:pPr>
            <a:fld id="{FE888F19-8948-4F0E-9DDE-B3231E4D21E6}" type="slidenum">
              <a:rPr lang="en-US" smtClean="0"/>
              <a:pPr>
                <a:defRPr/>
              </a:pPr>
              <a:t>8</a:t>
            </a:fld>
            <a:endParaRPr lang="en-US" dirty="0"/>
          </a:p>
        </p:txBody>
      </p:sp>
      <p:sp>
        <p:nvSpPr>
          <p:cNvPr id="3" name="Content Placeholder 2"/>
          <p:cNvSpPr>
            <a:spLocks noGrp="1"/>
          </p:cNvSpPr>
          <p:nvPr>
            <p:ph sz="half" idx="1"/>
          </p:nvPr>
        </p:nvSpPr>
        <p:spPr>
          <a:xfrm>
            <a:off x="594360" y="1600206"/>
            <a:ext cx="10683240" cy="4525963"/>
          </a:xfrm>
        </p:spPr>
        <p:txBody>
          <a:bodyPr>
            <a:normAutofit lnSpcReduction="10000"/>
          </a:bodyPr>
          <a:lstStyle/>
          <a:p>
            <a:pPr>
              <a:buFont typeface="Wingdings" charset="2"/>
              <a:buChar char="§"/>
            </a:pPr>
            <a:r>
              <a:rPr lang="en-US" dirty="0" smtClean="0"/>
              <a:t>From: </a:t>
            </a:r>
            <a:r>
              <a:rPr lang="en-US" dirty="0" err="1" smtClean="0">
                <a:solidFill>
                  <a:srgbClr val="800000"/>
                </a:solidFill>
              </a:rPr>
              <a:t>Zafar</a:t>
            </a:r>
            <a:r>
              <a:rPr lang="en-US" dirty="0" smtClean="0">
                <a:solidFill>
                  <a:srgbClr val="800000"/>
                </a:solidFill>
              </a:rPr>
              <a:t> Ali, April 1</a:t>
            </a:r>
            <a:r>
              <a:rPr lang="en-US" baseline="30000" dirty="0" smtClean="0">
                <a:solidFill>
                  <a:srgbClr val="800000"/>
                </a:solidFill>
              </a:rPr>
              <a:t>st</a:t>
            </a:r>
            <a:r>
              <a:rPr lang="en-US" dirty="0" smtClean="0">
                <a:solidFill>
                  <a:srgbClr val="800000"/>
                </a:solidFill>
              </a:rPr>
              <a:t> 2016.</a:t>
            </a:r>
            <a:endParaRPr lang="en-US" dirty="0">
              <a:solidFill>
                <a:srgbClr val="800000"/>
              </a:solidFill>
            </a:endParaRPr>
          </a:p>
          <a:p>
            <a:pPr>
              <a:buFont typeface="Wingdings" charset="2"/>
              <a:buChar char="§"/>
            </a:pPr>
            <a:r>
              <a:rPr lang="en-US" dirty="0" smtClean="0"/>
              <a:t>Current Status:</a:t>
            </a:r>
            <a:endParaRPr lang="en-US" dirty="0"/>
          </a:p>
          <a:p>
            <a:pPr lvl="1">
              <a:buFont typeface="Wingdings" charset="2"/>
              <a:buChar char="§"/>
            </a:pPr>
            <a:r>
              <a:rPr lang="en-US" dirty="0"/>
              <a:t>New revision -04, March 21, 2016</a:t>
            </a:r>
          </a:p>
          <a:p>
            <a:pPr lvl="1">
              <a:buFont typeface="Wingdings" charset="2"/>
              <a:buChar char="§"/>
            </a:pPr>
            <a:r>
              <a:rPr lang="en-US" dirty="0"/>
              <a:t>Updates:</a:t>
            </a:r>
          </a:p>
          <a:p>
            <a:pPr lvl="2">
              <a:buFont typeface="Wingdings" charset="2"/>
              <a:buChar char="§"/>
            </a:pPr>
            <a:r>
              <a:rPr lang="en-US" dirty="0"/>
              <a:t>Made the document align with https://</a:t>
            </a:r>
            <a:r>
              <a:rPr lang="en-US" dirty="0" err="1"/>
              <a:t>tools.ietf.org</a:t>
            </a:r>
            <a:r>
              <a:rPr lang="en-US" dirty="0"/>
              <a:t>/html/draft-ietf-teas-rsvp-te-srlg-collect-04.</a:t>
            </a:r>
          </a:p>
          <a:p>
            <a:pPr lvl="2">
              <a:buFont typeface="Wingdings" charset="2"/>
              <a:buChar char="§"/>
            </a:pPr>
            <a:r>
              <a:rPr lang="en-US" dirty="0"/>
              <a:t>Editorial changes.</a:t>
            </a:r>
          </a:p>
          <a:p>
            <a:pPr>
              <a:buFont typeface="Wingdings" charset="2"/>
              <a:buChar char="§"/>
            </a:pPr>
            <a:r>
              <a:rPr lang="en-US" dirty="0"/>
              <a:t>Open I</a:t>
            </a:r>
            <a:r>
              <a:rPr lang="en-US" dirty="0" smtClean="0"/>
              <a:t>ssues:</a:t>
            </a:r>
            <a:endParaRPr lang="en-US" dirty="0"/>
          </a:p>
          <a:p>
            <a:pPr lvl="1">
              <a:buFont typeface="Wingdings" charset="2"/>
              <a:buChar char="§"/>
            </a:pPr>
            <a:r>
              <a:rPr lang="en-US" dirty="0"/>
              <a:t>None</a:t>
            </a:r>
          </a:p>
          <a:p>
            <a:pPr>
              <a:buFont typeface="Wingdings" charset="2"/>
              <a:buChar char="§"/>
            </a:pPr>
            <a:r>
              <a:rPr lang="en-US" dirty="0"/>
              <a:t>Next </a:t>
            </a:r>
            <a:r>
              <a:rPr lang="en-US" dirty="0" smtClean="0"/>
              <a:t>steps:</a:t>
            </a:r>
            <a:endParaRPr lang="en-US" dirty="0"/>
          </a:p>
          <a:p>
            <a:pPr lvl="1">
              <a:buFont typeface="Wingdings" charset="2"/>
              <a:buChar char="§"/>
            </a:pPr>
            <a:r>
              <a:rPr lang="en-US" dirty="0"/>
              <a:t>The authors would like to request </a:t>
            </a:r>
            <a:r>
              <a:rPr lang="en-US" dirty="0" smtClean="0"/>
              <a:t>for a WG </a:t>
            </a:r>
            <a:r>
              <a:rPr lang="en-US" dirty="0"/>
              <a:t>last call. </a:t>
            </a:r>
          </a:p>
          <a:p>
            <a:pPr lvl="1">
              <a:buFont typeface="Wingdings" charset="2"/>
              <a:buChar char="§"/>
            </a:pPr>
            <a:endParaRPr lang="en-US" dirty="0"/>
          </a:p>
          <a:p>
            <a:pPr>
              <a:buFont typeface="Wingdings" charset="2"/>
              <a:buChar char="§"/>
            </a:pPr>
            <a:endParaRPr lang="en-US" dirty="0" smtClean="0"/>
          </a:p>
        </p:txBody>
      </p:sp>
      <p:sp>
        <p:nvSpPr>
          <p:cNvPr id="7" name="Footer Placeholder 2"/>
          <p:cNvSpPr>
            <a:spLocks noGrp="1"/>
          </p:cNvSpPr>
          <p:nvPr>
            <p:ph type="ftr" sz="quarter" idx="11"/>
          </p:nvPr>
        </p:nvSpPr>
        <p:spPr>
          <a:xfrm>
            <a:off x="4061460" y="6356365"/>
            <a:ext cx="3764280" cy="365125"/>
          </a:xfrm>
          <a:noFill/>
        </p:spPr>
        <p:txBody>
          <a:bodyPr/>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pPr eaLnBrk="1" hangingPunct="1"/>
            <a:r>
              <a:rPr lang="en-US" dirty="0">
                <a:solidFill>
                  <a:srgbClr val="000000"/>
                </a:solidFill>
              </a:rPr>
              <a:t>IETF </a:t>
            </a:r>
            <a:r>
              <a:rPr lang="en-US" dirty="0" smtClean="0">
                <a:solidFill>
                  <a:srgbClr val="000000"/>
                </a:solidFill>
              </a:rPr>
              <a:t>95 </a:t>
            </a:r>
            <a:r>
              <a:rPr lang="en-US" dirty="0">
                <a:solidFill>
                  <a:srgbClr val="000000"/>
                </a:solidFill>
              </a:rPr>
              <a:t>- TEAS Working Group</a:t>
            </a:r>
          </a:p>
        </p:txBody>
      </p:sp>
    </p:spTree>
    <p:extLst>
      <p:ext uri="{BB962C8B-B14F-4D97-AF65-F5344CB8AC3E}">
        <p14:creationId xmlns:p14="http://schemas.microsoft.com/office/powerpoint/2010/main" val="236405067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4609</TotalTime>
  <Words>510</Words>
  <Application>Microsoft Macintosh PowerPoint</Application>
  <PresentationFormat>Custom</PresentationFormat>
  <Paragraphs>87</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WG Document Status</vt:lpstr>
      <vt:lpstr>draft-ietf-teas-actn-requirements</vt:lpstr>
      <vt:lpstr>draft-ietf-teas-gmpls-lsp-fastreroute</vt:lpstr>
      <vt:lpstr>draft-ietf-teas-gmpls-resource-sharing-proc</vt:lpstr>
      <vt:lpstr>draft-ietf-teas-lsp-diversity</vt:lpstr>
      <vt:lpstr>draft-ietf-teas-network-assigned-upstream-label</vt:lpstr>
      <vt:lpstr>draft-ietf-teas-rsvp-te-scaling-rec</vt:lpstr>
      <vt:lpstr>draft-ietf-teas-te-metric-recording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WG Document Status</dc:title>
  <dc:creator>Lou Berger</dc:creator>
  <cp:lastModifiedBy>Vishnu Pavan Beeram</cp:lastModifiedBy>
  <cp:revision>58</cp:revision>
  <dcterms:created xsi:type="dcterms:W3CDTF">2014-10-27T17:48:00Z</dcterms:created>
  <dcterms:modified xsi:type="dcterms:W3CDTF">2016-04-04T01:33:12Z</dcterms:modified>
</cp:coreProperties>
</file>