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5" r:id="rId1"/>
  </p:sldMasterIdLst>
  <p:notesMasterIdLst>
    <p:notesMasterId r:id="rId6"/>
  </p:notesMasterIdLst>
  <p:sldIdLst>
    <p:sldId id="277" r:id="rId2"/>
    <p:sldId id="258" r:id="rId3"/>
    <p:sldId id="261" r:id="rId4"/>
    <p:sldId id="278" r:id="rId5"/>
  </p:sldIdLst>
  <p:sldSz cx="118872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441" autoAdjust="0"/>
  </p:normalViewPr>
  <p:slideViewPr>
    <p:cSldViewPr showGuides="1">
      <p:cViewPr varScale="1">
        <p:scale>
          <a:sx n="80" d="100"/>
          <a:sy n="80" d="100"/>
        </p:scale>
        <p:origin x="-136" y="-416"/>
      </p:cViewPr>
      <p:guideLst>
        <p:guide orient="horz" pos="2160"/>
        <p:guide pos="3744"/>
      </p:guideLst>
    </p:cSldViewPr>
  </p:slideViewPr>
  <p:outlineViewPr>
    <p:cViewPr>
      <p:scale>
        <a:sx n="33" d="100"/>
        <a:sy n="33" d="100"/>
      </p:scale>
      <p:origin x="32" y="82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DBF3C-9635-4E97-9AA7-0A3790E3F916}" type="datetimeFigureOut">
              <a:rPr lang="en-US" smtClean="0"/>
              <a:t>4/5/16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685800"/>
            <a:ext cx="5943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216B4-0A9C-4F0B-A419-DB087F0A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068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216B4-0A9C-4F0B-A419-DB087F0AAA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920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fld id="{72EFAA44-DDFB-4A61-B84E-762F70DF301E}" type="slidenum">
              <a:rPr lang="en-GB" smtClean="0">
                <a:solidFill>
                  <a:srgbClr val="000000"/>
                </a:solidFill>
              </a:rPr>
              <a:pPr eaLnBrk="1" hangingPunct="1"/>
              <a:t>2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81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60855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fld id="{DA32DA88-A9C5-4032-AB09-1502B3D56BF9}" type="slidenum">
              <a:rPr lang="en-GB" smtClean="0">
                <a:solidFill>
                  <a:srgbClr val="000000"/>
                </a:solidFill>
              </a:rPr>
              <a:pPr eaLnBrk="1" hangingPunct="1"/>
              <a:t>3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92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10286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2130440"/>
            <a:ext cx="1010412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3080" y="3886200"/>
            <a:ext cx="83210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D176-92ED-4013-8278-563EC213D44D}" type="datetime1">
              <a:rPr lang="en-US" smtClean="0"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62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0A13-F4E3-4549-A381-1AC9ED7A2564}" type="datetime1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83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8220" y="274653"/>
            <a:ext cx="267462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74653"/>
            <a:ext cx="782574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6D85-9F91-4713-B857-43C57BF88FE4}" type="datetime1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4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7744-6783-4849-88B7-E7F81DCFF042}" type="datetime1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7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07" y="4406915"/>
            <a:ext cx="1010412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07" y="2906713"/>
            <a:ext cx="1010412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E502F-26C3-4A11-A1B5-59E802BCBA64}" type="datetime1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667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1600206"/>
            <a:ext cx="52501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42660" y="1600206"/>
            <a:ext cx="52501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DB8F-E411-472E-8210-8C49F5F0B95A}" type="datetime1">
              <a:rPr lang="en-US" smtClean="0"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5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535113"/>
            <a:ext cx="525224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" y="2174875"/>
            <a:ext cx="525224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534" y="1535113"/>
            <a:ext cx="525430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534" y="2174875"/>
            <a:ext cx="525430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4AFF8-B1A9-4B8C-902B-7DB081744253}" type="datetime1">
              <a:rPr lang="en-US" smtClean="0"/>
              <a:t>4/5/16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20421-CC57-40C3-BE2C-373BF59AFFFD}" type="datetime1">
              <a:rPr lang="en-US" smtClean="0"/>
              <a:t>4/5/16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25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7AAC-F537-4096-86DA-4E3371A3CF97}" type="datetime1">
              <a:rPr lang="en-US" smtClean="0"/>
              <a:t>4/5/16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04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70" y="273050"/>
            <a:ext cx="391080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565" y="273065"/>
            <a:ext cx="664527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70" y="1435103"/>
            <a:ext cx="391080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8F47-F80B-47D0-B8CF-D52372C55DA7}" type="datetime1">
              <a:rPr lang="en-US" smtClean="0"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702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9974" y="4800600"/>
            <a:ext cx="713232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29974" y="612775"/>
            <a:ext cx="713232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9974" y="5367338"/>
            <a:ext cx="713232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249-5788-4A86-926B-D935CDC6AFB0}" type="datetime1">
              <a:rPr lang="en-US" smtClean="0"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92th IETF TEAS Working Group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77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274638"/>
            <a:ext cx="106984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6002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360" y="6356365"/>
            <a:ext cx="2773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45B6F-BF7D-48ED-A304-2C777F8B1523}" type="datetime1">
              <a:rPr lang="en-US" smtClean="0"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1460" y="6356365"/>
            <a:ext cx="3764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92th IETF TEAS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9160" y="6356365"/>
            <a:ext cx="2773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03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hyperlink" Target="http://tools.ietf.org/wg/teas/agenda" TargetMode="External"/><Relationship Id="rId6" Type="http://schemas.openxmlformats.org/officeDocument/2006/relationships/hyperlink" Target="http://datatracker.ietf.org/wg/teas/" TargetMode="External"/><Relationship Id="rId7" Type="http://schemas.openxmlformats.org/officeDocument/2006/relationships/hyperlink" Target="http://tools.ietf.org/wg/tea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ietf.org/about/note-well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teas/minutes" TargetMode="External"/><Relationship Id="rId4" Type="http://schemas.openxmlformats.org/officeDocument/2006/relationships/hyperlink" Target="http://tools.ietf.org/wg/teas/agenda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6" name="Picture 5" descr="Screen Shot 2016-03-27 at 10.09.1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51579" cy="6858000"/>
          </a:xfrm>
          <a:prstGeom prst="rect">
            <a:avLst/>
          </a:prstGeom>
        </p:spPr>
      </p:pic>
      <p:pic>
        <p:nvPicPr>
          <p:cNvPr id="7" name="Picture 6" descr="IETF30year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886200"/>
            <a:ext cx="1839036" cy="2286000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334000" y="2314515"/>
            <a:ext cx="6553200" cy="127091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IETF 95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Buenos Aires, AR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334000" y="15875"/>
            <a:ext cx="6553200" cy="226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>
                <a:solidFill>
                  <a:srgbClr val="008000"/>
                </a:solidFill>
              </a:rPr>
              <a:t>TEAS/MPLS/PCE/</a:t>
            </a:r>
            <a:r>
              <a:rPr lang="en-US" sz="4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CCAMP</a:t>
            </a:r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4800" b="1" dirty="0">
              <a:solidFill>
                <a:srgbClr val="008000"/>
              </a:solidFill>
            </a:endParaRPr>
          </a:p>
          <a:p>
            <a:r>
              <a:rPr lang="en-US" sz="4800" b="1" dirty="0" smtClean="0">
                <a:solidFill>
                  <a:srgbClr val="008000"/>
                </a:solidFill>
              </a:rPr>
              <a:t>Joint </a:t>
            </a:r>
            <a:r>
              <a:rPr lang="en-US" sz="4800" b="1" dirty="0" smtClean="0">
                <a:solidFill>
                  <a:srgbClr val="008000"/>
                </a:solidFill>
              </a:rPr>
              <a:t>Session</a:t>
            </a:r>
            <a:endParaRPr lang="en-US" sz="4800" b="1" dirty="0">
              <a:solidFill>
                <a:srgbClr val="008000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5333999" y="4105274"/>
            <a:ext cx="6553198" cy="2447925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dirty="0">
                <a:solidFill>
                  <a:schemeClr val="tx1"/>
                </a:solidFill>
              </a:rPr>
              <a:t>Online Agenda and </a:t>
            </a:r>
            <a:r>
              <a:rPr lang="en-US" sz="5000" dirty="0" smtClean="0">
                <a:solidFill>
                  <a:schemeClr val="tx1"/>
                </a:solidFill>
              </a:rPr>
              <a:t>Slide:</a:t>
            </a:r>
          </a:p>
          <a:p>
            <a:r>
              <a:rPr lang="en-US" sz="5000" dirty="0" smtClean="0">
                <a:hlinkClick r:id="rId5"/>
              </a:rPr>
              <a:t>http</a:t>
            </a:r>
            <a:r>
              <a:rPr lang="en-US" sz="5000" dirty="0">
                <a:hlinkClick r:id="rId5"/>
              </a:rPr>
              <a:t>://tools.ietf.org/wg/teas/agenda</a:t>
            </a:r>
            <a:endParaRPr lang="en-US" sz="5000" dirty="0"/>
          </a:p>
          <a:p>
            <a:endParaRPr lang="en-US" sz="5000" dirty="0">
              <a:solidFill>
                <a:srgbClr val="000000"/>
              </a:solidFill>
            </a:endParaRPr>
          </a:p>
          <a:p>
            <a:r>
              <a:rPr lang="en-US" sz="5000" dirty="0">
                <a:solidFill>
                  <a:srgbClr val="000000"/>
                </a:solidFill>
              </a:rPr>
              <a:t>Data tracker: </a:t>
            </a:r>
            <a:r>
              <a:rPr lang="en-US" sz="5000" dirty="0" smtClean="0">
                <a:hlinkClick r:id="rId6"/>
              </a:rPr>
              <a:t>http</a:t>
            </a:r>
            <a:r>
              <a:rPr lang="en-US" sz="5000" dirty="0">
                <a:hlinkClick r:id="rId6"/>
              </a:rPr>
              <a:t>://datatracker.ietf.org/wg/teas/</a:t>
            </a:r>
            <a:endParaRPr lang="en-US" sz="5000" dirty="0"/>
          </a:p>
          <a:p>
            <a:endParaRPr lang="en-US" sz="5000" dirty="0">
              <a:solidFill>
                <a:srgbClr val="000000"/>
              </a:solidFill>
            </a:endParaRPr>
          </a:p>
          <a:p>
            <a:r>
              <a:rPr lang="en-US" sz="5000" dirty="0">
                <a:solidFill>
                  <a:srgbClr val="000000"/>
                </a:solidFill>
              </a:rPr>
              <a:t>Tools: </a:t>
            </a:r>
            <a:r>
              <a:rPr lang="en-US" sz="5000" dirty="0" smtClean="0">
                <a:hlinkClick r:id="rId7"/>
              </a:rPr>
              <a:t>http</a:t>
            </a:r>
            <a:r>
              <a:rPr lang="en-US" sz="5000" dirty="0">
                <a:hlinkClick r:id="rId7"/>
              </a:rPr>
              <a:t>://tools.ietf.org/wg/</a:t>
            </a:r>
            <a:r>
              <a:rPr lang="en-US" sz="5000" dirty="0" smtClean="0">
                <a:hlinkClick r:id="rId7"/>
              </a:rPr>
              <a:t>teas</a:t>
            </a:r>
            <a:endParaRPr lang="en-US" sz="5000" dirty="0" smtClean="0"/>
          </a:p>
          <a:p>
            <a:endParaRPr lang="en-US" sz="5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108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594360" y="0"/>
            <a:ext cx="10698480" cy="990600"/>
          </a:xfrm>
        </p:spPr>
        <p:txBody>
          <a:bodyPr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IETF Note Well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idx="1"/>
          </p:nvPr>
        </p:nvSpPr>
        <p:spPr>
          <a:xfrm>
            <a:off x="198120" y="990600"/>
            <a:ext cx="11391900" cy="5486399"/>
          </a:xfrm>
        </p:spPr>
        <p:txBody>
          <a:bodyPr>
            <a:noAutofit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2000" dirty="0"/>
              <a:t>This summary is only meant to point you in the right direction, and doesn't have all the nuances. The IETF's IPR Policy is set forth in BCP 79; please read it carefully.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2000" b="1" dirty="0" smtClean="0">
                <a:cs typeface="Arial"/>
              </a:rPr>
              <a:t>The </a:t>
            </a:r>
            <a:r>
              <a:rPr lang="en-US" sz="2000" b="1" dirty="0">
                <a:cs typeface="Arial"/>
              </a:rPr>
              <a:t>brief summary: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charset="2"/>
              <a:buChar char="v"/>
              <a:defRPr/>
            </a:pPr>
            <a:r>
              <a:rPr lang="en-US" sz="2000" b="1" dirty="0">
                <a:cs typeface="Arial"/>
              </a:rPr>
              <a:t>By participating with the IETF, you agree to follow IETF processes.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charset="2"/>
              <a:buChar char="v"/>
              <a:defRPr/>
            </a:pPr>
            <a:r>
              <a:rPr lang="en-US" sz="2000" b="1" dirty="0">
                <a:cs typeface="Arial"/>
              </a:rPr>
              <a:t>If you are aware that a contribution of yours (something you write, say, or discuss in any IETF context) is covered by patents or patent applications, you need to disclose that fact.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charset="2"/>
              <a:buChar char="v"/>
              <a:defRPr/>
            </a:pPr>
            <a:r>
              <a:rPr lang="en-US" sz="2000" b="1" dirty="0">
                <a:cs typeface="Arial"/>
              </a:rPr>
              <a:t>You understand that meetings might be recorded, broadcast, and publicly archived.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 smtClean="0">
                <a:cs typeface="Arial"/>
              </a:rPr>
              <a:t>For </a:t>
            </a:r>
            <a:r>
              <a:rPr lang="en-US" sz="1800" dirty="0">
                <a:cs typeface="Arial"/>
              </a:rPr>
              <a:t>further information, talk to a chair, ask an Area Director, or review the following: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9 (on the Internet Standards Process)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25 (on the Working Group processes)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78 (on the IETF Trust)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79 (on Intellectual Property Rights in the IETF)</a:t>
            </a:r>
          </a:p>
          <a:p>
            <a:pPr marL="0" indent="0">
              <a:buNone/>
            </a:pPr>
            <a:r>
              <a:rPr lang="en-US" sz="2000" dirty="0" smtClean="0"/>
              <a:t>Also see: </a:t>
            </a:r>
            <a:r>
              <a:rPr lang="en-US" sz="2000" dirty="0">
                <a:hlinkClick r:id="rId3"/>
              </a:rPr>
              <a:t>http://www.ietf.org/about/note-well.html</a:t>
            </a:r>
            <a:r>
              <a:rPr lang="en-US" sz="2000" dirty="0" smtClean="0"/>
              <a:t>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95 -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5793585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Administrative</a:t>
            </a:r>
            <a:endParaRPr lang="en-GB" dirty="0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smtClean="0"/>
              <a:t>Audio Streaming/Recording</a:t>
            </a:r>
          </a:p>
          <a:p>
            <a:pPr lvl="1"/>
            <a:r>
              <a:rPr lang="en-GB" smtClean="0"/>
              <a:t>Please speak only using the microphones</a:t>
            </a:r>
          </a:p>
          <a:p>
            <a:pPr lvl="1"/>
            <a:r>
              <a:rPr lang="en-GB" smtClean="0"/>
              <a:t>Please state your name before speaking</a:t>
            </a:r>
          </a:p>
          <a:p>
            <a:endParaRPr lang="en-GB" smtClean="0"/>
          </a:p>
          <a:p>
            <a:r>
              <a:rPr lang="en-GB" smtClean="0"/>
              <a:t>Minute takers &amp; Etherpad</a:t>
            </a:r>
          </a:p>
          <a:p>
            <a:pPr lvl="1"/>
            <a:r>
              <a:rPr lang="en-GB" smtClean="0">
                <a:hlinkClick r:id="rId3"/>
              </a:rPr>
              <a:t>http://tools.ietf.org/wg/teas/minutes</a:t>
            </a:r>
            <a:endParaRPr lang="en-GB" smtClean="0"/>
          </a:p>
          <a:p>
            <a:pPr lvl="1"/>
            <a:endParaRPr lang="en-GB" smtClean="0"/>
          </a:p>
          <a:p>
            <a:r>
              <a:rPr lang="en-GB" smtClean="0"/>
              <a:t>Jabber </a:t>
            </a:r>
          </a:p>
          <a:p>
            <a:endParaRPr lang="en-GB" smtClean="0"/>
          </a:p>
          <a:p>
            <a:r>
              <a:rPr lang="en-US" smtClean="0"/>
              <a:t>Online Agenda and Slides at: </a:t>
            </a:r>
            <a:r>
              <a:rPr lang="en-US" smtClean="0">
                <a:hlinkClick r:id="rId4"/>
              </a:rPr>
              <a:t>http://tools.ietf.org/wg/teas/agenda</a:t>
            </a:r>
            <a:endParaRPr lang="en-GB" smtClean="0"/>
          </a:p>
          <a:p>
            <a:pPr lvl="1"/>
            <a:endParaRPr lang="en-GB" smtClean="0"/>
          </a:p>
          <a:p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95 - TEAS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305339765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Models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324600"/>
            <a:ext cx="2895600" cy="365125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IETF 95 - TEAS Working Group</a:t>
            </a:r>
          </a:p>
        </p:txBody>
      </p:sp>
      <p:sp>
        <p:nvSpPr>
          <p:cNvPr id="8" name="Content Placeholder 13"/>
          <p:cNvSpPr txBox="1">
            <a:spLocks/>
          </p:cNvSpPr>
          <p:nvPr/>
        </p:nvSpPr>
        <p:spPr>
          <a:xfrm>
            <a:off x="990600" y="1524000"/>
            <a:ext cx="4876800" cy="2438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 cmpd="sng">
            <a:noFill/>
          </a:ln>
        </p:spPr>
        <p:txBody>
          <a:bodyPr lIns="57139" tIns="28571" rIns="57139" bIns="28571"/>
          <a:lstStyle>
            <a:lvl1pPr marL="285736" indent="-285736" algn="l" defTabSz="342863" rtl="0" eaLnBrk="1" latinLnBrk="0" hangingPunct="1">
              <a:lnSpc>
                <a:spcPct val="95000"/>
              </a:lnSpc>
              <a:spcBef>
                <a:spcPts val="563"/>
              </a:spcBef>
              <a:buClr>
                <a:schemeClr val="tx1"/>
              </a:buClr>
              <a:buFont typeface="Arial"/>
              <a:buChar char="•"/>
              <a:defRPr sz="2000" b="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  <a:lvl2pPr marL="557150" indent="-214289" algn="l" defTabSz="342863" rtl="0" eaLnBrk="1" latinLnBrk="0" hangingPunct="1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2pPr>
            <a:lvl3pPr marL="857155" indent="-171432" algn="l" defTabSz="342863" rtl="0" eaLnBrk="1" latinLnBrk="0" hangingPunct="1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/>
              <a:buChar char="•"/>
              <a:defRPr sz="15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3pPr>
            <a:lvl4pPr marL="1200013" indent="-171432" algn="l" defTabSz="342863" rtl="0" eaLnBrk="1" latinLnBrk="0" hangingPunct="1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3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4pPr>
            <a:lvl5pPr marL="1542875" indent="-171432" algn="l" defTabSz="342863" rtl="0" eaLnBrk="1" latinLnBrk="0" hangingPunct="1">
              <a:spcBef>
                <a:spcPct val="20000"/>
              </a:spcBef>
              <a:buFont typeface="Arial"/>
              <a:buChar char="»"/>
              <a:defRPr sz="1500" kern="1200">
                <a:solidFill>
                  <a:srgbClr val="292929"/>
                </a:solidFill>
                <a:latin typeface="Arial"/>
                <a:ea typeface="+mn-ea"/>
                <a:cs typeface="Arial"/>
              </a:defRPr>
            </a:lvl5pPr>
            <a:lvl6pPr marL="1885736" indent="-171432" algn="l" defTabSz="34286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598" indent="-171432" algn="l" defTabSz="34286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61" indent="-171432" algn="l" defTabSz="34286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22" indent="-171432" algn="l" defTabSz="34286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u="sng" dirty="0" smtClean="0">
                <a:solidFill>
                  <a:schemeClr val="tx1"/>
                </a:solidFill>
              </a:rPr>
              <a:t>TEAS</a:t>
            </a:r>
          </a:p>
          <a:p>
            <a:pPr marL="0" indent="0">
              <a:buNone/>
            </a:pPr>
            <a:endParaRPr lang="en-US" sz="2400" u="sng" dirty="0">
              <a:solidFill>
                <a:schemeClr val="tx1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TE Topologies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RSVP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TE Tunnels and Interfaces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1300" dirty="0"/>
          </a:p>
        </p:txBody>
      </p:sp>
      <p:sp>
        <p:nvSpPr>
          <p:cNvPr id="10" name="Content Placeholder 13"/>
          <p:cNvSpPr txBox="1">
            <a:spLocks/>
          </p:cNvSpPr>
          <p:nvPr/>
        </p:nvSpPr>
        <p:spPr>
          <a:xfrm>
            <a:off x="6324600" y="1524000"/>
            <a:ext cx="4876800" cy="2362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 cmpd="sng">
            <a:noFill/>
          </a:ln>
        </p:spPr>
        <p:txBody>
          <a:bodyPr lIns="57139" tIns="28571" rIns="57139" bIns="28571"/>
          <a:lstStyle>
            <a:lvl1pPr marL="285736" indent="-285736" algn="l" defTabSz="342863" rtl="0" eaLnBrk="1" latinLnBrk="0" hangingPunct="1">
              <a:lnSpc>
                <a:spcPct val="95000"/>
              </a:lnSpc>
              <a:spcBef>
                <a:spcPts val="563"/>
              </a:spcBef>
              <a:buClr>
                <a:schemeClr val="tx1"/>
              </a:buClr>
              <a:buFont typeface="Arial"/>
              <a:buChar char="•"/>
              <a:defRPr sz="2000" b="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  <a:lvl2pPr marL="557150" indent="-214289" algn="l" defTabSz="342863" rtl="0" eaLnBrk="1" latinLnBrk="0" hangingPunct="1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2pPr>
            <a:lvl3pPr marL="857155" indent="-171432" algn="l" defTabSz="342863" rtl="0" eaLnBrk="1" latinLnBrk="0" hangingPunct="1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/>
              <a:buChar char="•"/>
              <a:defRPr sz="15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3pPr>
            <a:lvl4pPr marL="1200013" indent="-171432" algn="l" defTabSz="342863" rtl="0" eaLnBrk="1" latinLnBrk="0" hangingPunct="1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3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4pPr>
            <a:lvl5pPr marL="1542875" indent="-171432" algn="l" defTabSz="342863" rtl="0" eaLnBrk="1" latinLnBrk="0" hangingPunct="1">
              <a:spcBef>
                <a:spcPct val="20000"/>
              </a:spcBef>
              <a:buFont typeface="Arial"/>
              <a:buChar char="»"/>
              <a:defRPr sz="1500" kern="1200">
                <a:solidFill>
                  <a:srgbClr val="292929"/>
                </a:solidFill>
                <a:latin typeface="Arial"/>
                <a:ea typeface="+mn-ea"/>
                <a:cs typeface="Arial"/>
              </a:defRPr>
            </a:lvl5pPr>
            <a:lvl6pPr marL="1885736" indent="-171432" algn="l" defTabSz="34286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598" indent="-171432" algn="l" defTabSz="34286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61" indent="-171432" algn="l" defTabSz="34286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22" indent="-171432" algn="l" defTabSz="34286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u="sng" dirty="0" smtClean="0">
                <a:solidFill>
                  <a:schemeClr val="tx1"/>
                </a:solidFill>
              </a:rPr>
              <a:t>MPLS</a:t>
            </a:r>
          </a:p>
          <a:p>
            <a:pPr marL="0" indent="0">
              <a:buNone/>
            </a:pPr>
            <a:endParaRPr lang="en-US" sz="2400" u="sng" dirty="0">
              <a:solidFill>
                <a:schemeClr val="tx1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MPLS Base and Static LSPs</a:t>
            </a:r>
          </a:p>
          <a:p>
            <a:pPr>
              <a:buFont typeface="Wingdings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LDP and </a:t>
            </a:r>
            <a:r>
              <a:rPr lang="en-US" sz="2400" dirty="0" err="1" smtClean="0">
                <a:solidFill>
                  <a:schemeClr val="tx1"/>
                </a:solidFill>
              </a:rPr>
              <a:t>mLDP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LSP-PING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1300" dirty="0"/>
          </a:p>
        </p:txBody>
      </p:sp>
      <p:sp>
        <p:nvSpPr>
          <p:cNvPr id="11" name="Content Placeholder 13"/>
          <p:cNvSpPr txBox="1">
            <a:spLocks/>
          </p:cNvSpPr>
          <p:nvPr/>
        </p:nvSpPr>
        <p:spPr>
          <a:xfrm>
            <a:off x="990600" y="4114800"/>
            <a:ext cx="4876800" cy="2057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 cmpd="sng">
            <a:noFill/>
          </a:ln>
        </p:spPr>
        <p:txBody>
          <a:bodyPr lIns="57139" tIns="28571" rIns="57139" bIns="28571"/>
          <a:lstStyle>
            <a:lvl1pPr marL="285736" indent="-285736" algn="l" defTabSz="342863" rtl="0" eaLnBrk="1" latinLnBrk="0" hangingPunct="1">
              <a:lnSpc>
                <a:spcPct val="95000"/>
              </a:lnSpc>
              <a:spcBef>
                <a:spcPts val="563"/>
              </a:spcBef>
              <a:buClr>
                <a:schemeClr val="tx1"/>
              </a:buClr>
              <a:buFont typeface="Arial"/>
              <a:buChar char="•"/>
              <a:defRPr sz="2000" b="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  <a:lvl2pPr marL="557150" indent="-214289" algn="l" defTabSz="342863" rtl="0" eaLnBrk="1" latinLnBrk="0" hangingPunct="1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2pPr>
            <a:lvl3pPr marL="857155" indent="-171432" algn="l" defTabSz="342863" rtl="0" eaLnBrk="1" latinLnBrk="0" hangingPunct="1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/>
              <a:buChar char="•"/>
              <a:defRPr sz="15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3pPr>
            <a:lvl4pPr marL="1200013" indent="-171432" algn="l" defTabSz="342863" rtl="0" eaLnBrk="1" latinLnBrk="0" hangingPunct="1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3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4pPr>
            <a:lvl5pPr marL="1542875" indent="-171432" algn="l" defTabSz="342863" rtl="0" eaLnBrk="1" latinLnBrk="0" hangingPunct="1">
              <a:spcBef>
                <a:spcPct val="20000"/>
              </a:spcBef>
              <a:buFont typeface="Arial"/>
              <a:buChar char="»"/>
              <a:defRPr sz="1500" kern="1200">
                <a:solidFill>
                  <a:srgbClr val="292929"/>
                </a:solidFill>
                <a:latin typeface="Arial"/>
                <a:ea typeface="+mn-ea"/>
                <a:cs typeface="Arial"/>
              </a:defRPr>
            </a:lvl5pPr>
            <a:lvl6pPr marL="1885736" indent="-171432" algn="l" defTabSz="34286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598" indent="-171432" algn="l" defTabSz="34286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61" indent="-171432" algn="l" defTabSz="34286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22" indent="-171432" algn="l" defTabSz="34286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u="sng" dirty="0" smtClean="0">
                <a:solidFill>
                  <a:schemeClr val="tx1"/>
                </a:solidFill>
              </a:rPr>
              <a:t>PCE</a:t>
            </a:r>
          </a:p>
          <a:p>
            <a:pPr marL="0" indent="0">
              <a:buNone/>
            </a:pPr>
            <a:endParaRPr lang="en-US" sz="2400" u="sng" dirty="0">
              <a:solidFill>
                <a:schemeClr val="tx1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PCEP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1300" dirty="0"/>
          </a:p>
        </p:txBody>
      </p:sp>
      <p:sp>
        <p:nvSpPr>
          <p:cNvPr id="12" name="Content Placeholder 13"/>
          <p:cNvSpPr txBox="1">
            <a:spLocks/>
          </p:cNvSpPr>
          <p:nvPr/>
        </p:nvSpPr>
        <p:spPr>
          <a:xfrm>
            <a:off x="6324600" y="4114800"/>
            <a:ext cx="4876800" cy="2057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 cmpd="sng">
            <a:noFill/>
          </a:ln>
        </p:spPr>
        <p:txBody>
          <a:bodyPr lIns="57139" tIns="28571" rIns="57139" bIns="28571"/>
          <a:lstStyle>
            <a:lvl1pPr marL="285736" indent="-285736" algn="l" defTabSz="342863" rtl="0" eaLnBrk="1" latinLnBrk="0" hangingPunct="1">
              <a:lnSpc>
                <a:spcPct val="95000"/>
              </a:lnSpc>
              <a:spcBef>
                <a:spcPts val="563"/>
              </a:spcBef>
              <a:buClr>
                <a:schemeClr val="tx1"/>
              </a:buClr>
              <a:buFont typeface="Arial"/>
              <a:buChar char="•"/>
              <a:defRPr sz="2000" b="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  <a:lvl2pPr marL="557150" indent="-214289" algn="l" defTabSz="342863" rtl="0" eaLnBrk="1" latinLnBrk="0" hangingPunct="1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2pPr>
            <a:lvl3pPr marL="857155" indent="-171432" algn="l" defTabSz="342863" rtl="0" eaLnBrk="1" latinLnBrk="0" hangingPunct="1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/>
              <a:buChar char="•"/>
              <a:defRPr sz="15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3pPr>
            <a:lvl4pPr marL="1200013" indent="-171432" algn="l" defTabSz="342863" rtl="0" eaLnBrk="1" latinLnBrk="0" hangingPunct="1">
              <a:lnSpc>
                <a:spcPct val="95000"/>
              </a:lnSpc>
              <a:spcBef>
                <a:spcPts val="25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3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4pPr>
            <a:lvl5pPr marL="1542875" indent="-171432" algn="l" defTabSz="342863" rtl="0" eaLnBrk="1" latinLnBrk="0" hangingPunct="1">
              <a:spcBef>
                <a:spcPct val="20000"/>
              </a:spcBef>
              <a:buFont typeface="Arial"/>
              <a:buChar char="»"/>
              <a:defRPr sz="1500" kern="1200">
                <a:solidFill>
                  <a:srgbClr val="292929"/>
                </a:solidFill>
                <a:latin typeface="Arial"/>
                <a:ea typeface="+mn-ea"/>
                <a:cs typeface="Arial"/>
              </a:defRPr>
            </a:lvl5pPr>
            <a:lvl6pPr marL="1885736" indent="-171432" algn="l" defTabSz="34286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598" indent="-171432" algn="l" defTabSz="34286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61" indent="-171432" algn="l" defTabSz="34286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22" indent="-171432" algn="l" defTabSz="342863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u="sng" dirty="0" smtClean="0">
                <a:solidFill>
                  <a:schemeClr val="tx1"/>
                </a:solidFill>
              </a:rPr>
              <a:t>CCAMP</a:t>
            </a:r>
          </a:p>
          <a:p>
            <a:pPr marL="0" indent="0">
              <a:buNone/>
            </a:pPr>
            <a:endParaRPr lang="en-US" sz="2400" u="sng" dirty="0">
              <a:solidFill>
                <a:schemeClr val="tx1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Models for the Northbound Interface of a Transport Network Controller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324978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2492</TotalTime>
  <Words>344</Words>
  <Application>Microsoft Macintosh PowerPoint</Application>
  <PresentationFormat>Custom</PresentationFormat>
  <Paragraphs>64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IETF Note Well</vt:lpstr>
      <vt:lpstr>Administrative</vt:lpstr>
      <vt:lpstr>Data Models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TEAS Working Group TE Topology Virtual Interim Meeting</dc:title>
  <dc:creator>Lou Berger</dc:creator>
  <cp:lastModifiedBy>Vishnu Pavan Beeram</cp:lastModifiedBy>
  <cp:revision>80</cp:revision>
  <dcterms:created xsi:type="dcterms:W3CDTF">2014-12-16T19:54:47Z</dcterms:created>
  <dcterms:modified xsi:type="dcterms:W3CDTF">2016-04-05T10:23:36Z</dcterms:modified>
</cp:coreProperties>
</file>