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94" r:id="rId12"/>
    <p:sldId id="289" r:id="rId13"/>
    <p:sldId id="290" r:id="rId14"/>
    <p:sldId id="297" r:id="rId15"/>
    <p:sldId id="258" r:id="rId1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9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37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C0A47-481A-499E-ABFE-FD545BAD4A48}" type="datetimeFigureOut">
              <a:rPr lang="en-US" smtClean="0"/>
              <a:t>3/29/2016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9EB95-9427-425C-A46B-088399108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0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EB95-9427-425C-A46B-088399108D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3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A287-960A-48EB-912C-B2B7713AEBDA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8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217B-C561-435D-9BFF-D0046CFBBB8D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DDD1-36A6-4D3F-9253-60592D468DAA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10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4E68-0C39-4467-A60C-E91572ADF576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FCA5-9752-473D-8A87-764CC7504076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9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2624-7A68-4368-9F5B-773E72AD57BF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6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CDA9-378E-42F0-96DE-54D617BD6EBF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96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0DF6B-C066-4DB1-8FE9-2CE7455D2AFD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2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1C50-25F4-419F-8D9F-E91390F4622D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7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76271-BC2F-4360-A6A3-A1C41727A3F2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6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301B-82E0-414B-9FEF-CAB03FC7C731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1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5DB8B-6E4B-4C9A-8E98-855EA2BF2CA4}" type="datetime1">
              <a:rPr lang="en-US" smtClean="0"/>
              <a:t>3/29/2016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mpls-yang/te/blob/master/ietf-te-topology-todo-list.tx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438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Yang Data Model for </a:t>
            </a:r>
            <a:br>
              <a:rPr lang="en-US" dirty="0"/>
            </a:br>
            <a:r>
              <a:rPr lang="en-US" dirty="0"/>
              <a:t>TE Topologies</a:t>
            </a:r>
            <a:br>
              <a:rPr lang="en-US" dirty="0"/>
            </a:br>
            <a:r>
              <a:rPr lang="en-US" sz="2700" dirty="0"/>
              <a:t>draft-ietf-teas-yang-te-topo-04</a:t>
            </a:r>
            <a:br>
              <a:rPr lang="en-US" sz="2700" dirty="0"/>
            </a:br>
            <a:br>
              <a:rPr lang="en-US" sz="2700" dirty="0"/>
            </a:br>
            <a:r>
              <a:rPr lang="en-US" sz="2000" dirty="0"/>
              <a:t>Github: https://github.com/ietf-mpls-yang/te/blob/master/ietf-te-topology.yang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0" y="3285765"/>
            <a:ext cx="9144000" cy="3078681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Xufeng Liu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(Ericsson)</a:t>
            </a:r>
            <a:endParaRPr lang="en-US" sz="2000" dirty="0"/>
          </a:p>
          <a:p>
            <a:r>
              <a:rPr lang="en-US" sz="2000" dirty="0"/>
              <a:t>Vishnu Pavan Beeram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(Juniper Networks)</a:t>
            </a:r>
          </a:p>
          <a:p>
            <a:r>
              <a:rPr lang="en-US" sz="2000" dirty="0"/>
              <a:t>Igor Bryskin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(Huawei Technologies)</a:t>
            </a:r>
          </a:p>
          <a:p>
            <a:r>
              <a:rPr lang="en-US" sz="2000" dirty="0"/>
              <a:t>Tarek Saad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(Cisco)</a:t>
            </a:r>
          </a:p>
          <a:p>
            <a:r>
              <a:rPr lang="en-US" sz="2000" dirty="0"/>
              <a:t>Himanshu Shah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(Ciena)</a:t>
            </a:r>
            <a:endParaRPr lang="en-US" sz="2000" dirty="0"/>
          </a:p>
          <a:p>
            <a:r>
              <a:rPr lang="en-US" sz="2000" dirty="0"/>
              <a:t>Oscar Gonzalez De Dios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Telefonica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/>
              <a:t>Contributors: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/>
              <a:t>Sergio </a:t>
            </a:r>
            <a:r>
              <a:rPr lang="en-US" sz="2000" dirty="0" err="1"/>
              <a:t>Belotti</a:t>
            </a:r>
            <a:r>
              <a:rPr lang="en-US" sz="2000" dirty="0"/>
              <a:t> 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(Alcatel-Lucent)</a:t>
            </a:r>
          </a:p>
          <a:p>
            <a:r>
              <a:rPr lang="en-US" sz="2000" dirty="0" err="1"/>
              <a:t>Diete</a:t>
            </a:r>
            <a:r>
              <a:rPr lang="en-US" sz="2000" dirty="0"/>
              <a:t> </a:t>
            </a:r>
            <a:r>
              <a:rPr lang="en-US" sz="2000" dirty="0" err="1"/>
              <a:t>Beller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(Alcatel-Lucent)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0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96021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Support for Tunnel Termination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7137" y="1943100"/>
            <a:ext cx="8035636" cy="382967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nw:node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-node-id                 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-node-id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tunnel-termination-point* [tunnel-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tunnel-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-id    binary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switching-capability?     </a:t>
            </a:r>
            <a:r>
              <a:rPr lang="en-US" sz="1600" dirty="0" err="1">
                <a:latin typeface="Courier New"/>
                <a:cs typeface="Courier New"/>
              </a:rPr>
              <a:t>identityref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encoding?                 </a:t>
            </a:r>
            <a:r>
              <a:rPr lang="en-US" sz="1600" dirty="0" err="1">
                <a:latin typeface="Courier New"/>
                <a:cs typeface="Courier New"/>
              </a:rPr>
              <a:t>identityref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termination-capability* [link-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link-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7957" y="1603604"/>
            <a:ext cx="8520913" cy="41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10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879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cxnSp>
        <p:nvCxnSpPr>
          <p:cNvPr id="432" name="Straight Connector 431"/>
          <p:cNvCxnSpPr>
            <a:stCxn id="448" idx="3"/>
            <a:endCxn id="433" idx="1"/>
          </p:cNvCxnSpPr>
          <p:nvPr/>
        </p:nvCxnSpPr>
        <p:spPr>
          <a:xfrm>
            <a:off x="3269083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33" name="Rounded Rectangle 432"/>
          <p:cNvSpPr/>
          <p:nvPr/>
        </p:nvSpPr>
        <p:spPr>
          <a:xfrm>
            <a:off x="3707904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N3</a:t>
            </a:r>
          </a:p>
        </p:txBody>
      </p:sp>
      <p:sp>
        <p:nvSpPr>
          <p:cNvPr id="434" name="TextBox 433"/>
          <p:cNvSpPr txBox="1"/>
          <p:nvPr/>
        </p:nvSpPr>
        <p:spPr>
          <a:xfrm>
            <a:off x="313184" y="308971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layer</a:t>
            </a:r>
          </a:p>
        </p:txBody>
      </p:sp>
      <p:sp>
        <p:nvSpPr>
          <p:cNvPr id="435" name="TextBox 434"/>
          <p:cNvSpPr txBox="1"/>
          <p:nvPr/>
        </p:nvSpPr>
        <p:spPr>
          <a:xfrm>
            <a:off x="260176" y="334660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 layer</a:t>
            </a:r>
          </a:p>
        </p:txBody>
      </p:sp>
      <p:grpSp>
        <p:nvGrpSpPr>
          <p:cNvPr id="436" name="Group 435"/>
          <p:cNvGrpSpPr/>
          <p:nvPr/>
        </p:nvGrpSpPr>
        <p:grpSpPr>
          <a:xfrm>
            <a:off x="179512" y="2306419"/>
            <a:ext cx="3089571" cy="2160240"/>
            <a:chOff x="323528" y="1628800"/>
            <a:chExt cx="3089571" cy="2160240"/>
          </a:xfrm>
        </p:grpSpPr>
        <p:cxnSp>
          <p:nvCxnSpPr>
            <p:cNvPr id="437" name="Straight Connector 436"/>
            <p:cNvCxnSpPr>
              <a:endCxn id="439" idx="1"/>
            </p:cNvCxnSpPr>
            <p:nvPr/>
          </p:nvCxnSpPr>
          <p:spPr>
            <a:xfrm>
              <a:off x="457200" y="2174201"/>
              <a:ext cx="226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38" name="TextBox 437"/>
            <p:cNvSpPr txBox="1"/>
            <p:nvPr/>
          </p:nvSpPr>
          <p:spPr>
            <a:xfrm>
              <a:off x="323528" y="1916832"/>
              <a:ext cx="36004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EP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</a:p>
          </p:txBody>
        </p:sp>
        <p:sp>
          <p:nvSpPr>
            <p:cNvPr id="439" name="Rounded Rectangle 438"/>
            <p:cNvSpPr/>
            <p:nvPr/>
          </p:nvSpPr>
          <p:spPr>
            <a:xfrm>
              <a:off x="683568" y="1850165"/>
              <a:ext cx="648072" cy="648072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N1</a:t>
              </a:r>
            </a:p>
          </p:txBody>
        </p:sp>
        <p:grpSp>
          <p:nvGrpSpPr>
            <p:cNvPr id="440" name="Group 439"/>
            <p:cNvGrpSpPr/>
            <p:nvPr/>
          </p:nvGrpSpPr>
          <p:grpSpPr>
            <a:xfrm>
              <a:off x="1763688" y="1628800"/>
              <a:ext cx="1649411" cy="2160240"/>
              <a:chOff x="1547664" y="1628800"/>
              <a:chExt cx="1649411" cy="2160240"/>
            </a:xfrm>
          </p:grpSpPr>
          <p:grpSp>
            <p:nvGrpSpPr>
              <p:cNvPr id="442" name="Group 441"/>
              <p:cNvGrpSpPr/>
              <p:nvPr/>
            </p:nvGrpSpPr>
            <p:grpSpPr>
              <a:xfrm>
                <a:off x="1547664" y="1628800"/>
                <a:ext cx="1649411" cy="2160240"/>
                <a:chOff x="42269" y="1988840"/>
                <a:chExt cx="1649411" cy="2160240"/>
              </a:xfrm>
            </p:grpSpPr>
            <p:sp>
              <p:nvSpPr>
                <p:cNvPr id="447" name="Rounded Rectangle 446"/>
                <p:cNvSpPr/>
                <p:nvPr/>
              </p:nvSpPr>
              <p:spPr>
                <a:xfrm>
                  <a:off x="42269" y="1988840"/>
                  <a:ext cx="1649411" cy="2160240"/>
                </a:xfrm>
                <a:prstGeom prst="roundRect">
                  <a:avLst>
                    <a:gd name="adj" fmla="val 10270"/>
                  </a:avLst>
                </a:prstGeom>
                <a:gradFill>
                  <a:gsLst>
                    <a:gs pos="0">
                      <a:srgbClr val="1F497D"/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F79646"/>
                    </a:gs>
                  </a:gsLst>
                  <a:lin ang="5400000" scaled="1"/>
                </a:gra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N2</a:t>
                  </a:r>
                </a:p>
              </p:txBody>
            </p:sp>
            <p:sp>
              <p:nvSpPr>
                <p:cNvPr id="448" name="Rounded Rectangle 447"/>
                <p:cNvSpPr/>
                <p:nvPr/>
              </p:nvSpPr>
              <p:spPr>
                <a:xfrm>
                  <a:off x="1043608" y="3429000"/>
                  <a:ext cx="648072" cy="648072"/>
                </a:xfrm>
                <a:prstGeom prst="round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449" name="Group 448"/>
                <p:cNvGrpSpPr/>
                <p:nvPr/>
              </p:nvGrpSpPr>
              <p:grpSpPr>
                <a:xfrm>
                  <a:off x="1130751" y="3639253"/>
                  <a:ext cx="488921" cy="295422"/>
                  <a:chOff x="5451231" y="4149969"/>
                  <a:chExt cx="488921" cy="295422"/>
                </a:xfrm>
              </p:grpSpPr>
              <p:sp>
                <p:nvSpPr>
                  <p:cNvPr id="453" name="Freeform 452"/>
                  <p:cNvSpPr/>
                  <p:nvPr/>
                </p:nvSpPr>
                <p:spPr>
                  <a:xfrm>
                    <a:off x="5451231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4" name="Freeform 453"/>
                  <p:cNvSpPr/>
                  <p:nvPr/>
                </p:nvSpPr>
                <p:spPr>
                  <a:xfrm flipH="1">
                    <a:off x="5560325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450" name="Elbow Connector 449"/>
                <p:cNvCxnSpPr>
                  <a:endCxn id="452" idx="3"/>
                </p:cNvCxnSpPr>
                <p:nvPr/>
              </p:nvCxnSpPr>
              <p:spPr>
                <a:xfrm>
                  <a:off x="395538" y="2534244"/>
                  <a:ext cx="495548" cy="478039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51" name="Elbow Connector 450"/>
                <p:cNvCxnSpPr>
                  <a:stCxn id="448" idx="1"/>
                  <a:endCxn id="452" idx="0"/>
                </p:cNvCxnSpPr>
                <p:nvPr/>
              </p:nvCxnSpPr>
              <p:spPr>
                <a:xfrm rot="10800000">
                  <a:off x="891086" y="3269652"/>
                  <a:ext cx="152522" cy="483384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52" name="Isosceles Triangle 451"/>
                <p:cNvSpPr/>
                <p:nvPr/>
              </p:nvSpPr>
              <p:spPr>
                <a:xfrm flipV="1">
                  <a:off x="774839" y="3012283"/>
                  <a:ext cx="232493" cy="257369"/>
                </a:xfrm>
                <a:prstGeom prst="triangl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3" name="Group 442"/>
              <p:cNvGrpSpPr/>
              <p:nvPr/>
            </p:nvGrpSpPr>
            <p:grpSpPr>
              <a:xfrm>
                <a:off x="1547664" y="1850168"/>
                <a:ext cx="648072" cy="648072"/>
                <a:chOff x="2468328" y="4725144"/>
                <a:chExt cx="648072" cy="648072"/>
              </a:xfrm>
            </p:grpSpPr>
            <p:sp>
              <p:nvSpPr>
                <p:cNvPr id="444" name="Rounded Rectangle 443"/>
                <p:cNvSpPr/>
                <p:nvPr/>
              </p:nvSpPr>
              <p:spPr>
                <a:xfrm>
                  <a:off x="2468328" y="4725144"/>
                  <a:ext cx="648072" cy="648072"/>
                </a:xfrm>
                <a:prstGeom prst="round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Freeform 444"/>
                <p:cNvSpPr/>
                <p:nvPr/>
              </p:nvSpPr>
              <p:spPr>
                <a:xfrm>
                  <a:off x="2555471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Freeform 445"/>
                <p:cNvSpPr/>
                <p:nvPr/>
              </p:nvSpPr>
              <p:spPr>
                <a:xfrm flipH="1">
                  <a:off x="2664565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441" name="Straight Connector 440"/>
            <p:cNvCxnSpPr>
              <a:stCxn id="439" idx="3"/>
              <a:endCxn id="444" idx="1"/>
            </p:cNvCxnSpPr>
            <p:nvPr/>
          </p:nvCxnSpPr>
          <p:spPr>
            <a:xfrm>
              <a:off x="1331640" y="2174201"/>
              <a:ext cx="432048" cy="3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sp>
        <p:nvSpPr>
          <p:cNvPr id="455" name="Rounded Rectangle 454"/>
          <p:cNvSpPr/>
          <p:nvPr/>
        </p:nvSpPr>
        <p:spPr>
          <a:xfrm>
            <a:off x="4860032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N4</a:t>
            </a:r>
          </a:p>
        </p:txBody>
      </p:sp>
      <p:cxnSp>
        <p:nvCxnSpPr>
          <p:cNvPr id="456" name="Straight Connector 455"/>
          <p:cNvCxnSpPr>
            <a:stCxn id="433" idx="3"/>
            <a:endCxn id="455" idx="1"/>
          </p:cNvCxnSpPr>
          <p:nvPr/>
        </p:nvCxnSpPr>
        <p:spPr>
          <a:xfrm>
            <a:off x="4355976" y="4070615"/>
            <a:ext cx="504056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57" name="Straight Connector 456"/>
          <p:cNvCxnSpPr>
            <a:endCxn id="459" idx="1"/>
          </p:cNvCxnSpPr>
          <p:nvPr/>
        </p:nvCxnSpPr>
        <p:spPr>
          <a:xfrm flipH="1">
            <a:off x="8676456" y="2851820"/>
            <a:ext cx="226368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58" name="TextBox 457"/>
          <p:cNvSpPr txBox="1"/>
          <p:nvPr/>
        </p:nvSpPr>
        <p:spPr>
          <a:xfrm flipH="1">
            <a:off x="8676456" y="2594451"/>
            <a:ext cx="36004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EP</a:t>
            </a:r>
            <a:r>
              <a:rPr kumimoji="0" lang="en-US" sz="12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61</a:t>
            </a:r>
          </a:p>
        </p:txBody>
      </p:sp>
      <p:sp>
        <p:nvSpPr>
          <p:cNvPr id="459" name="Rounded Rectangle 458"/>
          <p:cNvSpPr/>
          <p:nvPr/>
        </p:nvSpPr>
        <p:spPr>
          <a:xfrm flipH="1">
            <a:off x="8028384" y="2527784"/>
            <a:ext cx="648072" cy="64807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N6</a:t>
            </a:r>
          </a:p>
        </p:txBody>
      </p:sp>
      <p:grpSp>
        <p:nvGrpSpPr>
          <p:cNvPr id="460" name="Group 459"/>
          <p:cNvGrpSpPr/>
          <p:nvPr/>
        </p:nvGrpSpPr>
        <p:grpSpPr>
          <a:xfrm flipH="1">
            <a:off x="5946925" y="2306419"/>
            <a:ext cx="1649411" cy="2160240"/>
            <a:chOff x="1547664" y="1628800"/>
            <a:chExt cx="1649411" cy="2160240"/>
          </a:xfrm>
        </p:grpSpPr>
        <p:grpSp>
          <p:nvGrpSpPr>
            <p:cNvPr id="461" name="Group 460"/>
            <p:cNvGrpSpPr/>
            <p:nvPr/>
          </p:nvGrpSpPr>
          <p:grpSpPr>
            <a:xfrm>
              <a:off x="1547664" y="1628800"/>
              <a:ext cx="1649411" cy="2160240"/>
              <a:chOff x="42269" y="1988840"/>
              <a:chExt cx="1649411" cy="2160240"/>
            </a:xfrm>
          </p:grpSpPr>
          <p:sp>
            <p:nvSpPr>
              <p:cNvPr id="466" name="Rounded Rectangle 465"/>
              <p:cNvSpPr/>
              <p:nvPr/>
            </p:nvSpPr>
            <p:spPr>
              <a:xfrm>
                <a:off x="42269" y="1988840"/>
                <a:ext cx="1649411" cy="2160240"/>
              </a:xfrm>
              <a:prstGeom prst="roundRect">
                <a:avLst>
                  <a:gd name="adj" fmla="val 10270"/>
                </a:avLst>
              </a:prstGeom>
              <a:gradFill>
                <a:gsLst>
                  <a:gs pos="0">
                    <a:srgbClr val="1F497D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F79646"/>
                  </a:gs>
                </a:gsLst>
                <a:lin ang="5400000" scaled="1"/>
              </a:gra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N5</a:t>
                </a:r>
              </a:p>
            </p:txBody>
          </p:sp>
          <p:sp>
            <p:nvSpPr>
              <p:cNvPr id="467" name="Rounded Rectangle 466"/>
              <p:cNvSpPr/>
              <p:nvPr/>
            </p:nvSpPr>
            <p:spPr>
              <a:xfrm>
                <a:off x="1043608" y="3429000"/>
                <a:ext cx="648072" cy="648072"/>
              </a:xfrm>
              <a:prstGeom prst="roundRect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68" name="Group 467"/>
              <p:cNvGrpSpPr/>
              <p:nvPr/>
            </p:nvGrpSpPr>
            <p:grpSpPr>
              <a:xfrm>
                <a:off x="1130751" y="3639253"/>
                <a:ext cx="488921" cy="295422"/>
                <a:chOff x="5451231" y="4149969"/>
                <a:chExt cx="488921" cy="295422"/>
              </a:xfrm>
            </p:grpSpPr>
            <p:sp>
              <p:nvSpPr>
                <p:cNvPr id="472" name="Freeform 471"/>
                <p:cNvSpPr/>
                <p:nvPr/>
              </p:nvSpPr>
              <p:spPr>
                <a:xfrm>
                  <a:off x="5451231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 472"/>
                <p:cNvSpPr/>
                <p:nvPr/>
              </p:nvSpPr>
              <p:spPr>
                <a:xfrm flipH="1">
                  <a:off x="5560325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9" name="Elbow Connector 468"/>
              <p:cNvCxnSpPr>
                <a:endCxn id="471" idx="3"/>
              </p:cNvCxnSpPr>
              <p:nvPr/>
            </p:nvCxnSpPr>
            <p:spPr>
              <a:xfrm>
                <a:off x="395538" y="2534244"/>
                <a:ext cx="495548" cy="478039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0" name="Elbow Connector 469"/>
              <p:cNvCxnSpPr>
                <a:stCxn id="467" idx="1"/>
                <a:endCxn id="471" idx="0"/>
              </p:cNvCxnSpPr>
              <p:nvPr/>
            </p:nvCxnSpPr>
            <p:spPr>
              <a:xfrm rot="10800000">
                <a:off x="891086" y="3269652"/>
                <a:ext cx="152522" cy="483384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1" name="Isosceles Triangle 470"/>
              <p:cNvSpPr/>
              <p:nvPr/>
            </p:nvSpPr>
            <p:spPr>
              <a:xfrm flipV="1">
                <a:off x="774839" y="3012283"/>
                <a:ext cx="232493" cy="257369"/>
              </a:xfrm>
              <a:prstGeom prst="triangl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62" name="Group 461"/>
            <p:cNvGrpSpPr/>
            <p:nvPr/>
          </p:nvGrpSpPr>
          <p:grpSpPr>
            <a:xfrm>
              <a:off x="1547664" y="1850168"/>
              <a:ext cx="648072" cy="648072"/>
              <a:chOff x="2468328" y="4725144"/>
              <a:chExt cx="648072" cy="648072"/>
            </a:xfrm>
          </p:grpSpPr>
          <p:sp>
            <p:nvSpPr>
              <p:cNvPr id="463" name="Rounded Rectangle 462"/>
              <p:cNvSpPr/>
              <p:nvPr/>
            </p:nvSpPr>
            <p:spPr>
              <a:xfrm>
                <a:off x="2468328" y="4725144"/>
                <a:ext cx="648072" cy="648072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4" name="Freeform 463"/>
              <p:cNvSpPr/>
              <p:nvPr/>
            </p:nvSpPr>
            <p:spPr>
              <a:xfrm>
                <a:off x="2555471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 flipH="1">
                <a:off x="2664565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474" name="Straight Connector 473"/>
          <p:cNvCxnSpPr>
            <a:stCxn id="459" idx="3"/>
            <a:endCxn id="463" idx="1"/>
          </p:cNvCxnSpPr>
          <p:nvPr/>
        </p:nvCxnSpPr>
        <p:spPr>
          <a:xfrm flipH="1">
            <a:off x="7596336" y="2851820"/>
            <a:ext cx="432048" cy="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5" name="Straight Connector 474"/>
          <p:cNvCxnSpPr>
            <a:stCxn id="455" idx="3"/>
            <a:endCxn id="467" idx="3"/>
          </p:cNvCxnSpPr>
          <p:nvPr/>
        </p:nvCxnSpPr>
        <p:spPr>
          <a:xfrm>
            <a:off x="5508104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7" name="Straight Connector 476"/>
          <p:cNvCxnSpPr/>
          <p:nvPr/>
        </p:nvCxnSpPr>
        <p:spPr>
          <a:xfrm>
            <a:off x="251522" y="3386539"/>
            <a:ext cx="8651302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80" name="Line Callout 1 479"/>
          <p:cNvSpPr/>
          <p:nvPr/>
        </p:nvSpPr>
        <p:spPr>
          <a:xfrm>
            <a:off x="1543180" y="3439120"/>
            <a:ext cx="678765" cy="473348"/>
          </a:xfrm>
          <a:prstGeom prst="borderCallout1">
            <a:avLst>
              <a:gd name="adj1" fmla="val 27763"/>
              <a:gd name="adj2" fmla="val 104052"/>
              <a:gd name="adj3" fmla="val 27311"/>
              <a:gd name="adj4" fmla="val 123542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TP</a:t>
            </a:r>
          </a:p>
        </p:txBody>
      </p:sp>
      <p:sp>
        <p:nvSpPr>
          <p:cNvPr id="54" name="Can 53"/>
          <p:cNvSpPr/>
          <p:nvPr/>
        </p:nvSpPr>
        <p:spPr>
          <a:xfrm rot="16200000">
            <a:off x="4545227" y="1581031"/>
            <a:ext cx="125553" cy="3886845"/>
          </a:xfrm>
          <a:prstGeom prst="can">
            <a:avLst>
              <a:gd name="adj" fmla="val 37998"/>
            </a:avLst>
          </a:prstGeom>
          <a:solidFill>
            <a:srgbClr val="4F81BD">
              <a:alpha val="3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Line Callout 1 54"/>
          <p:cNvSpPr/>
          <p:nvPr/>
        </p:nvSpPr>
        <p:spPr>
          <a:xfrm>
            <a:off x="3087981" y="4784035"/>
            <a:ext cx="633399" cy="447807"/>
          </a:xfrm>
          <a:prstGeom prst="borderCallout1">
            <a:avLst>
              <a:gd name="adj1" fmla="val 5366"/>
              <a:gd name="adj2" fmla="val 55242"/>
              <a:gd name="adj3" fmla="val -151389"/>
              <a:gd name="adj4" fmla="val 30941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>
                <a:solidFill>
                  <a:prstClr val="black"/>
                </a:solidFill>
                <a:latin typeface="Calibri"/>
              </a:rPr>
              <a:t>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TP</a:t>
            </a:r>
          </a:p>
        </p:txBody>
      </p:sp>
      <p:sp>
        <p:nvSpPr>
          <p:cNvPr id="56" name="Line Callout 1 55"/>
          <p:cNvSpPr/>
          <p:nvPr/>
        </p:nvSpPr>
        <p:spPr>
          <a:xfrm>
            <a:off x="3701131" y="2863217"/>
            <a:ext cx="1158901" cy="438826"/>
          </a:xfrm>
          <a:prstGeom prst="borderCallout1">
            <a:avLst>
              <a:gd name="adj1" fmla="val 50665"/>
              <a:gd name="adj2" fmla="val 101590"/>
              <a:gd name="adj3" fmla="val 126625"/>
              <a:gd name="adj4" fmla="val 137846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Tunnel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Line Callout 1 56"/>
          <p:cNvSpPr/>
          <p:nvPr/>
        </p:nvSpPr>
        <p:spPr>
          <a:xfrm>
            <a:off x="4312016" y="4796053"/>
            <a:ext cx="949097" cy="447807"/>
          </a:xfrm>
          <a:prstGeom prst="borderCallout1">
            <a:avLst>
              <a:gd name="adj1" fmla="val 5366"/>
              <a:gd name="adj2" fmla="val 55242"/>
              <a:gd name="adj3" fmla="val -166186"/>
              <a:gd name="adj4" fmla="val 37217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Link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Line Callout 1 57"/>
          <p:cNvSpPr/>
          <p:nvPr/>
        </p:nvSpPr>
        <p:spPr>
          <a:xfrm>
            <a:off x="1706815" y="4817167"/>
            <a:ext cx="974273" cy="447807"/>
          </a:xfrm>
          <a:prstGeom prst="borderCallout1">
            <a:avLst>
              <a:gd name="adj1" fmla="val 5366"/>
              <a:gd name="adj2" fmla="val 55242"/>
              <a:gd name="adj3" fmla="val -77405"/>
              <a:gd name="adj4" fmla="val 3721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Node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401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6" name="Notched Right Arrow 205"/>
          <p:cNvSpPr/>
          <p:nvPr/>
        </p:nvSpPr>
        <p:spPr>
          <a:xfrm>
            <a:off x="3645670" y="3787283"/>
            <a:ext cx="1784378" cy="859234"/>
          </a:xfrm>
          <a:prstGeom prst="notchedRightArrow">
            <a:avLst>
              <a:gd name="adj1" fmla="val 62113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Abstraction</a:t>
            </a:r>
          </a:p>
        </p:txBody>
      </p:sp>
      <p:grpSp>
        <p:nvGrpSpPr>
          <p:cNvPr id="342" name="Group 341"/>
          <p:cNvGrpSpPr/>
          <p:nvPr/>
        </p:nvGrpSpPr>
        <p:grpSpPr>
          <a:xfrm>
            <a:off x="237798" y="1310247"/>
            <a:ext cx="4228184" cy="1147521"/>
            <a:chOff x="237798" y="1310247"/>
            <a:chExt cx="4228184" cy="1147521"/>
          </a:xfrm>
        </p:grpSpPr>
        <p:sp>
          <p:nvSpPr>
            <p:cNvPr id="200" name="Rectangle 199"/>
            <p:cNvSpPr/>
            <p:nvPr/>
          </p:nvSpPr>
          <p:spPr>
            <a:xfrm>
              <a:off x="237798" y="1310247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2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7798" y="2000568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3" name="TextBox 202"/>
            <p:cNvSpPr txBox="1"/>
            <p:nvPr/>
          </p:nvSpPr>
          <p:spPr>
            <a:xfrm>
              <a:off x="914396" y="1326473"/>
              <a:ext cx="27197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Network</a:t>
              </a:r>
              <a:r>
                <a:rPr lang="en-US" sz="1200" b="1" kern="0" noProof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 Facing Line Card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14395" y="1677653"/>
              <a:ext cx="3551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Termination</a:t>
              </a:r>
              <a:r>
                <a:rPr lang="en-US" sz="1200" b="1" kern="0" noProof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 Device with Client Ports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914396" y="2088476"/>
              <a:ext cx="30836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Blocking Switching component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66" name="Trapezoid 265"/>
            <p:cNvSpPr/>
            <p:nvPr/>
          </p:nvSpPr>
          <p:spPr>
            <a:xfrm rot="10800000">
              <a:off x="237867" y="1673504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6" name="Group 345"/>
          <p:cNvGrpSpPr/>
          <p:nvPr/>
        </p:nvGrpSpPr>
        <p:grpSpPr>
          <a:xfrm>
            <a:off x="221272" y="2547852"/>
            <a:ext cx="3319801" cy="3911172"/>
            <a:chOff x="221272" y="2547852"/>
            <a:chExt cx="3319801" cy="3911172"/>
          </a:xfrm>
        </p:grpSpPr>
        <p:sp>
          <p:nvSpPr>
            <p:cNvPr id="3" name="Rounded Rectangle 2"/>
            <p:cNvSpPr/>
            <p:nvPr/>
          </p:nvSpPr>
          <p:spPr>
            <a:xfrm>
              <a:off x="405554" y="2675083"/>
              <a:ext cx="2956875" cy="3546598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0614" y="4229712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9245" y="4218194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906200" y="568274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781871" y="4967507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223301" y="5707293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781871" y="358299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64856" y="358299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0" name="Straight Connector 99"/>
            <p:cNvCxnSpPr>
              <a:stCxn id="263" idx="0"/>
              <a:endCxn id="85" idx="0"/>
            </p:cNvCxnSpPr>
            <p:nvPr/>
          </p:nvCxnSpPr>
          <p:spPr bwMode="auto">
            <a:xfrm>
              <a:off x="1217453" y="3103407"/>
              <a:ext cx="260392" cy="111478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>
              <a:stCxn id="85" idx="2"/>
              <a:endCxn id="5" idx="0"/>
            </p:cNvCxnSpPr>
            <p:nvPr/>
          </p:nvCxnSpPr>
          <p:spPr bwMode="auto">
            <a:xfrm flipH="1">
              <a:off x="1106833" y="4675394"/>
              <a:ext cx="371012" cy="100735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>
              <a:stCxn id="85" idx="2"/>
              <a:endCxn id="93" idx="0"/>
            </p:cNvCxnSpPr>
            <p:nvPr/>
          </p:nvCxnSpPr>
          <p:spPr bwMode="auto">
            <a:xfrm>
              <a:off x="1477845" y="4675394"/>
              <a:ext cx="946089" cy="103189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4" name="Straight Connector 103"/>
            <p:cNvCxnSpPr>
              <a:stCxn id="267" idx="0"/>
              <a:endCxn id="84" idx="0"/>
            </p:cNvCxnSpPr>
            <p:nvPr/>
          </p:nvCxnSpPr>
          <p:spPr bwMode="auto">
            <a:xfrm flipH="1">
              <a:off x="2369214" y="3103407"/>
              <a:ext cx="122187" cy="1126305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>
              <a:stCxn id="233" idx="3"/>
              <a:endCxn id="84" idx="2"/>
            </p:cNvCxnSpPr>
            <p:nvPr/>
          </p:nvCxnSpPr>
          <p:spPr bwMode="auto">
            <a:xfrm flipV="1">
              <a:off x="956826" y="4686912"/>
              <a:ext cx="1412388" cy="39926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>
              <a:stCxn id="84" idx="2"/>
              <a:endCxn id="90" idx="0"/>
            </p:cNvCxnSpPr>
            <p:nvPr/>
          </p:nvCxnSpPr>
          <p:spPr bwMode="auto">
            <a:xfrm>
              <a:off x="2369214" y="4686912"/>
              <a:ext cx="613290" cy="280595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8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8430" y="3557698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1" name="Straight Connector 120"/>
            <p:cNvCxnSpPr>
              <a:stCxn id="96" idx="3"/>
              <a:endCxn id="118" idx="1"/>
            </p:cNvCxnSpPr>
            <p:nvPr/>
          </p:nvCxnSpPr>
          <p:spPr bwMode="auto">
            <a:xfrm>
              <a:off x="966121" y="3701667"/>
              <a:ext cx="802309" cy="8463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/>
            <p:cNvCxnSpPr>
              <a:stCxn id="118" idx="3"/>
              <a:endCxn id="94" idx="1"/>
            </p:cNvCxnSpPr>
            <p:nvPr/>
          </p:nvCxnSpPr>
          <p:spPr bwMode="auto">
            <a:xfrm flipV="1">
              <a:off x="2225630" y="3701667"/>
              <a:ext cx="556241" cy="8463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3" name="Rectangle 232"/>
            <p:cNvSpPr/>
            <p:nvPr/>
          </p:nvSpPr>
          <p:spPr>
            <a:xfrm>
              <a:off x="555561" y="4967506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6" name="Straight Connector 235"/>
            <p:cNvCxnSpPr>
              <a:stCxn id="5" idx="2"/>
            </p:cNvCxnSpPr>
            <p:nvPr/>
          </p:nvCxnSpPr>
          <p:spPr bwMode="auto">
            <a:xfrm flipH="1">
              <a:off x="1106832" y="5920088"/>
              <a:ext cx="1" cy="47789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/>
            <p:cNvCxnSpPr>
              <a:stCxn id="93" idx="2"/>
            </p:cNvCxnSpPr>
            <p:nvPr/>
          </p:nvCxnSpPr>
          <p:spPr bwMode="auto">
            <a:xfrm flipH="1">
              <a:off x="2423933" y="5944636"/>
              <a:ext cx="1" cy="514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/>
            <p:cNvCxnSpPr>
              <a:endCxn id="90" idx="3"/>
            </p:cNvCxnSpPr>
            <p:nvPr/>
          </p:nvCxnSpPr>
          <p:spPr bwMode="auto">
            <a:xfrm flipH="1">
              <a:off x="3183136" y="5086177"/>
              <a:ext cx="357937" cy="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/>
            <p:cNvCxnSpPr>
              <a:endCxn id="94" idx="3"/>
            </p:cNvCxnSpPr>
            <p:nvPr/>
          </p:nvCxnSpPr>
          <p:spPr bwMode="auto">
            <a:xfrm flipH="1">
              <a:off x="3183136" y="3691581"/>
              <a:ext cx="316798" cy="1008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/>
            <p:cNvCxnSpPr>
              <a:stCxn id="233" idx="1"/>
            </p:cNvCxnSpPr>
            <p:nvPr/>
          </p:nvCxnSpPr>
          <p:spPr bwMode="auto">
            <a:xfrm flipH="1">
              <a:off x="221272" y="5086178"/>
              <a:ext cx="334289" cy="662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>
              <a:stCxn id="96" idx="1"/>
            </p:cNvCxnSpPr>
            <p:nvPr/>
          </p:nvCxnSpPr>
          <p:spPr bwMode="auto">
            <a:xfrm flipH="1" flipV="1">
              <a:off x="234522" y="3701324"/>
              <a:ext cx="330334" cy="34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/>
            <p:nvPr/>
          </p:nvCxnSpPr>
          <p:spPr bwMode="auto">
            <a:xfrm>
              <a:off x="1106832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3" name="Trapezoid 262"/>
            <p:cNvSpPr/>
            <p:nvPr/>
          </p:nvSpPr>
          <p:spPr>
            <a:xfrm rot="10800000">
              <a:off x="1016855" y="2860509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Trapezoid 266"/>
            <p:cNvSpPr/>
            <p:nvPr/>
          </p:nvSpPr>
          <p:spPr>
            <a:xfrm rot="10800000">
              <a:off x="2290803" y="2860509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Straight Connector 284"/>
            <p:cNvCxnSpPr/>
            <p:nvPr/>
          </p:nvCxnSpPr>
          <p:spPr bwMode="auto">
            <a:xfrm>
              <a:off x="1230981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1360924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2369214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2617968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/>
            <p:cNvCxnSpPr/>
            <p:nvPr/>
          </p:nvCxnSpPr>
          <p:spPr bwMode="auto">
            <a:xfrm>
              <a:off x="2491675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1" name="Group 340"/>
          <p:cNvGrpSpPr/>
          <p:nvPr/>
        </p:nvGrpSpPr>
        <p:grpSpPr>
          <a:xfrm>
            <a:off x="5606208" y="2591929"/>
            <a:ext cx="3174725" cy="3727280"/>
            <a:chOff x="5606208" y="2591929"/>
            <a:chExt cx="3174725" cy="3727280"/>
          </a:xfrm>
        </p:grpSpPr>
        <p:sp>
          <p:nvSpPr>
            <p:cNvPr id="142" name="Rounded Rectangle 141"/>
            <p:cNvSpPr/>
            <p:nvPr/>
          </p:nvSpPr>
          <p:spPr>
            <a:xfrm>
              <a:off x="5730461" y="2675083"/>
              <a:ext cx="2956875" cy="3546598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6563508" y="3243989"/>
              <a:ext cx="13646" cy="289370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70" idx="1"/>
            </p:cNvCxnSpPr>
            <p:nvPr/>
          </p:nvCxnSpPr>
          <p:spPr bwMode="auto">
            <a:xfrm>
              <a:off x="7791096" y="3251530"/>
              <a:ext cx="828373" cy="173717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5833785" y="3251530"/>
              <a:ext cx="1957311" cy="177331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6563508" y="3243989"/>
              <a:ext cx="1200398" cy="288376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5778862" y="3691581"/>
              <a:ext cx="2806725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8585587" y="358556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5606208" y="3576326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5644618" y="4934084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6482570" y="613768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7669322" y="61277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8591766" y="4962126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endCxn id="170" idx="2"/>
            </p:cNvCxnSpPr>
            <p:nvPr/>
          </p:nvCxnSpPr>
          <p:spPr bwMode="auto">
            <a:xfrm>
              <a:off x="5833785" y="5016479"/>
              <a:ext cx="2757981" cy="36407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793026" y="296129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7959757" y="298117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5773150" y="339199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953419" y="341133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5763718" y="516341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5883344" y="5810205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7841738" y="5805894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7919597" y="513441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6460973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6748673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170888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7409996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7967456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7688567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/>
            <p:nvPr/>
          </p:nvCxnSpPr>
          <p:spPr bwMode="auto">
            <a:xfrm>
              <a:off x="6577153" y="2770555"/>
              <a:ext cx="300" cy="20574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7790026" y="2764552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6563508" y="2746866"/>
              <a:ext cx="212868" cy="21358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stCxn id="297" idx="5"/>
            </p:cNvCxnSpPr>
            <p:nvPr/>
          </p:nvCxnSpPr>
          <p:spPr bwMode="auto">
            <a:xfrm>
              <a:off x="6332352" y="2746866"/>
              <a:ext cx="245101" cy="22943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7571460" y="2746866"/>
              <a:ext cx="231818" cy="23605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7790026" y="2746866"/>
              <a:ext cx="205133" cy="23605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6419615" y="2960449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7647203" y="29679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4842870" y="1333096"/>
            <a:ext cx="4033501" cy="1032379"/>
            <a:chOff x="4842870" y="1333096"/>
            <a:chExt cx="4033501" cy="1032379"/>
          </a:xfrm>
        </p:grpSpPr>
        <p:sp>
          <p:nvSpPr>
            <p:cNvPr id="59" name="TextBox 58"/>
            <p:cNvSpPr txBox="1"/>
            <p:nvPr/>
          </p:nvSpPr>
          <p:spPr>
            <a:xfrm>
              <a:off x="5254495" y="1333096"/>
              <a:ext cx="3076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4842870" y="13496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4901487" y="176338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261122" y="1698394"/>
              <a:ext cx="3615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4912489" y="20933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267751" y="2088476"/>
              <a:ext cx="36086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797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820555" y="1333096"/>
            <a:ext cx="4166018" cy="973094"/>
            <a:chOff x="4820555" y="1333096"/>
            <a:chExt cx="4166018" cy="973094"/>
          </a:xfrm>
        </p:grpSpPr>
        <p:sp>
          <p:nvSpPr>
            <p:cNvPr id="59" name="TextBox 58"/>
            <p:cNvSpPr txBox="1"/>
            <p:nvPr/>
          </p:nvSpPr>
          <p:spPr>
            <a:xfrm>
              <a:off x="5232180" y="1333096"/>
              <a:ext cx="3076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4820555" y="13496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4879172" y="176338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238806" y="1700856"/>
              <a:ext cx="37477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4890174" y="20933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245435" y="2029191"/>
              <a:ext cx="36498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145186" y="2935903"/>
            <a:ext cx="2314692" cy="2351534"/>
            <a:chOff x="264454" y="3969573"/>
            <a:chExt cx="2314692" cy="2351534"/>
          </a:xfrm>
        </p:grpSpPr>
        <p:sp>
          <p:nvSpPr>
            <p:cNvPr id="142" name="Rounded Rectangle 141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13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>
              <a:stCxn id="166" idx="6"/>
              <a:endCxn id="165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stCxn id="167" idx="5"/>
              <a:endCxn id="113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>
              <a:stCxn id="323" idx="3"/>
              <a:endCxn id="297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endCxn id="323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358838" y="4387015"/>
            <a:ext cx="2314692" cy="2351534"/>
            <a:chOff x="264454" y="3969573"/>
            <a:chExt cx="2314692" cy="2351534"/>
          </a:xfrm>
        </p:grpSpPr>
        <p:sp>
          <p:nvSpPr>
            <p:cNvPr id="136" name="Rounded Rectangle 13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Straight Connector 136"/>
            <p:cNvCxnSpPr>
              <a:stCxn id="182" idx="0"/>
              <a:endCxn id="147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>
              <a:stCxn id="183" idx="0"/>
              <a:endCxn id="184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>
              <a:stCxn id="146" idx="6"/>
              <a:endCxn id="183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82" idx="0"/>
              <a:endCxn id="14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>
              <a:stCxn id="145" idx="6"/>
              <a:endCxn id="144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Oval 143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Connector 148"/>
            <p:cNvCxnSpPr>
              <a:stCxn id="146" idx="5"/>
              <a:endCxn id="184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4" name="Oval 163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2" name="Oval 171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3" name="Oval 172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175" name="Straight Connector 174"/>
            <p:cNvCxnSpPr>
              <a:stCxn id="182" idx="3"/>
              <a:endCxn id="171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>
              <a:stCxn id="164" idx="3"/>
              <a:endCxn id="182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>
              <a:endCxn id="182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>
              <a:stCxn id="172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>
              <a:stCxn id="173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2" name="Isosceles Triangle 181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Isosceles Triangle 182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691762" y="2935903"/>
            <a:ext cx="2314692" cy="2351534"/>
            <a:chOff x="264454" y="3969573"/>
            <a:chExt cx="2314692" cy="2351534"/>
          </a:xfrm>
        </p:grpSpPr>
        <p:sp>
          <p:nvSpPr>
            <p:cNvPr id="186" name="Rounded Rectangle 18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>
              <a:stCxn id="260" idx="0"/>
              <a:endCxn id="195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>
              <a:stCxn id="261" idx="0"/>
              <a:endCxn id="262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>
              <a:stCxn id="194" idx="6"/>
              <a:endCxn id="261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>
              <a:stCxn id="260" idx="0"/>
              <a:endCxn id="19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>
              <a:stCxn id="193" idx="6"/>
              <a:endCxn id="192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1" name="Straight Connector 200"/>
            <p:cNvCxnSpPr>
              <a:stCxn id="194" idx="5"/>
              <a:endCxn id="262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6" name="Oval 245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7" name="Oval 246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0" name="Oval 249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51" name="Straight Connector 250"/>
            <p:cNvCxnSpPr>
              <a:stCxn id="260" idx="3"/>
              <a:endCxn id="246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Straight Connector 251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>
              <a:stCxn id="223" idx="3"/>
              <a:endCxn id="260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>
              <a:endCxn id="260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/>
            <p:cNvCxnSpPr>
              <a:stCxn id="247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>
              <a:stCxn id="248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0" name="Isosceles Triangle 259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Isosceles Triangle 260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4" name="Straight Connector 263"/>
          <p:cNvCxnSpPr>
            <a:stCxn id="113" idx="5"/>
            <a:endCxn id="145" idx="1"/>
          </p:cNvCxnSpPr>
          <p:nvPr/>
        </p:nvCxnSpPr>
        <p:spPr>
          <a:xfrm>
            <a:off x="2432175" y="4625222"/>
            <a:ext cx="980773" cy="559274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144" idx="7"/>
            <a:endCxn id="194" idx="2"/>
          </p:cNvCxnSpPr>
          <p:nvPr/>
        </p:nvCxnSpPr>
        <p:spPr>
          <a:xfrm flipV="1">
            <a:off x="5625947" y="4509709"/>
            <a:ext cx="1065815" cy="676268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2" name="Can 271"/>
          <p:cNvSpPr/>
          <p:nvPr/>
        </p:nvSpPr>
        <p:spPr>
          <a:xfrm rot="16200000">
            <a:off x="4951751" y="368337"/>
            <a:ext cx="133574" cy="6075935"/>
          </a:xfrm>
          <a:prstGeom prst="can">
            <a:avLst>
              <a:gd name="adj" fmla="val 37998"/>
            </a:avLst>
          </a:prstGeom>
          <a:solidFill>
            <a:schemeClr val="accent1">
              <a:alpha val="3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/>
          <p:cNvSpPr txBox="1"/>
          <p:nvPr/>
        </p:nvSpPr>
        <p:spPr>
          <a:xfrm>
            <a:off x="2066390" y="5265774"/>
            <a:ext cx="129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Link-12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77612" y="527240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Link-23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8330" y="3888321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7389550" y="2369766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687535" y="221811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3802429" y="2999657"/>
            <a:ext cx="181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TE-Tunnel-1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359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Multi-layer Transformations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8879" y="1439383"/>
            <a:ext cx="8856984" cy="2304256"/>
            <a:chOff x="179512" y="2162403"/>
            <a:chExt cx="8856984" cy="2304256"/>
          </a:xfrm>
        </p:grpSpPr>
        <p:cxnSp>
          <p:nvCxnSpPr>
            <p:cNvPr id="432" name="Straight Connector 431"/>
            <p:cNvCxnSpPr>
              <a:stCxn id="448" idx="3"/>
              <a:endCxn id="433" idx="1"/>
            </p:cNvCxnSpPr>
            <p:nvPr/>
          </p:nvCxnSpPr>
          <p:spPr>
            <a:xfrm>
              <a:off x="3269083" y="4070615"/>
              <a:ext cx="438821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33" name="Rounded Rectangle 432"/>
            <p:cNvSpPr/>
            <p:nvPr/>
          </p:nvSpPr>
          <p:spPr>
            <a:xfrm>
              <a:off x="3707904" y="3746579"/>
              <a:ext cx="648072" cy="648072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N3</a:t>
              </a:r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313184" y="3089711"/>
              <a:ext cx="4618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client layer</a:t>
              </a:r>
            </a:p>
          </p:txBody>
        </p:sp>
        <p:sp>
          <p:nvSpPr>
            <p:cNvPr id="435" name="TextBox 434"/>
            <p:cNvSpPr txBox="1"/>
            <p:nvPr/>
          </p:nvSpPr>
          <p:spPr>
            <a:xfrm>
              <a:off x="260176" y="3346601"/>
              <a:ext cx="4618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server layer</a:t>
              </a:r>
            </a:p>
          </p:txBody>
        </p:sp>
        <p:grpSp>
          <p:nvGrpSpPr>
            <p:cNvPr id="436" name="Group 435"/>
            <p:cNvGrpSpPr/>
            <p:nvPr/>
          </p:nvGrpSpPr>
          <p:grpSpPr>
            <a:xfrm>
              <a:off x="179512" y="2306419"/>
              <a:ext cx="3089571" cy="2160240"/>
              <a:chOff x="323528" y="1628800"/>
              <a:chExt cx="3089571" cy="2160240"/>
            </a:xfrm>
          </p:grpSpPr>
          <p:cxnSp>
            <p:nvCxnSpPr>
              <p:cNvPr id="437" name="Straight Connector 436"/>
              <p:cNvCxnSpPr>
                <a:endCxn id="439" idx="1"/>
              </p:cNvCxnSpPr>
              <p:nvPr/>
            </p:nvCxnSpPr>
            <p:spPr>
              <a:xfrm>
                <a:off x="457200" y="2174201"/>
                <a:ext cx="226368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438" name="TextBox 437"/>
              <p:cNvSpPr txBox="1"/>
              <p:nvPr/>
            </p:nvSpPr>
            <p:spPr>
              <a:xfrm>
                <a:off x="323528" y="1916832"/>
                <a:ext cx="360040" cy="257369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EP</a:t>
                </a:r>
                <a:r>
                  <a:rPr kumimoji="0" lang="en-US" sz="12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11</a:t>
                </a:r>
              </a:p>
            </p:txBody>
          </p:sp>
          <p:sp>
            <p:nvSpPr>
              <p:cNvPr id="439" name="Rounded Rectangle 438"/>
              <p:cNvSpPr/>
              <p:nvPr/>
            </p:nvSpPr>
            <p:spPr>
              <a:xfrm>
                <a:off x="683568" y="1850165"/>
                <a:ext cx="648072" cy="648072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N1</a:t>
                </a:r>
              </a:p>
            </p:txBody>
          </p:sp>
          <p:grpSp>
            <p:nvGrpSpPr>
              <p:cNvPr id="440" name="Group 439"/>
              <p:cNvGrpSpPr/>
              <p:nvPr/>
            </p:nvGrpSpPr>
            <p:grpSpPr>
              <a:xfrm>
                <a:off x="1763688" y="1628800"/>
                <a:ext cx="1649411" cy="2160240"/>
                <a:chOff x="1547664" y="1628800"/>
                <a:chExt cx="1649411" cy="2160240"/>
              </a:xfrm>
            </p:grpSpPr>
            <p:grpSp>
              <p:nvGrpSpPr>
                <p:cNvPr id="442" name="Group 441"/>
                <p:cNvGrpSpPr/>
                <p:nvPr/>
              </p:nvGrpSpPr>
              <p:grpSpPr>
                <a:xfrm>
                  <a:off x="1547664" y="1628800"/>
                  <a:ext cx="1649411" cy="2160240"/>
                  <a:chOff x="42269" y="1988840"/>
                  <a:chExt cx="1649411" cy="2160240"/>
                </a:xfrm>
              </p:grpSpPr>
              <p:sp>
                <p:nvSpPr>
                  <p:cNvPr id="447" name="Rounded Rectangle 446"/>
                  <p:cNvSpPr/>
                  <p:nvPr/>
                </p:nvSpPr>
                <p:spPr>
                  <a:xfrm>
                    <a:off x="42269" y="1988840"/>
                    <a:ext cx="1649411" cy="2160240"/>
                  </a:xfrm>
                  <a:prstGeom prst="roundRect">
                    <a:avLst>
                      <a:gd name="adj" fmla="val 10270"/>
                    </a:avLst>
                  </a:prstGeom>
                  <a:gradFill>
                    <a:gsLst>
                      <a:gs pos="0">
                        <a:srgbClr val="1F497D"/>
                      </a:gs>
                      <a:gs pos="50000">
                        <a:srgbClr val="4F81BD">
                          <a:tint val="44500"/>
                          <a:satMod val="160000"/>
                        </a:srgbClr>
                      </a:gs>
                      <a:gs pos="100000">
                        <a:srgbClr val="F79646"/>
                      </a:gs>
                    </a:gsLst>
                    <a:lin ang="5400000" scaled="1"/>
                  </a:gra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t" anchorCtr="0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N2</a:t>
                    </a:r>
                  </a:p>
                </p:txBody>
              </p:sp>
              <p:sp>
                <p:nvSpPr>
                  <p:cNvPr id="448" name="Rounded Rectangle 447"/>
                  <p:cNvSpPr/>
                  <p:nvPr/>
                </p:nvSpPr>
                <p:spPr>
                  <a:xfrm>
                    <a:off x="1043608" y="3429000"/>
                    <a:ext cx="648072" cy="648072"/>
                  </a:xfrm>
                  <a:prstGeom prst="roundRect">
                    <a:avLst/>
                  </a:prstGeom>
                  <a:solidFill>
                    <a:srgbClr val="F79646"/>
                  </a:solidFill>
                  <a:ln w="25400" cap="flat" cmpd="sng" algn="ctr">
                    <a:solidFill>
                      <a:srgbClr val="F79646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1130751" y="3639253"/>
                    <a:ext cx="488921" cy="295422"/>
                    <a:chOff x="5451231" y="4149969"/>
                    <a:chExt cx="488921" cy="295422"/>
                  </a:xfrm>
                </p:grpSpPr>
                <p:sp>
                  <p:nvSpPr>
                    <p:cNvPr id="453" name="Freeform 452"/>
                    <p:cNvSpPr/>
                    <p:nvPr/>
                  </p:nvSpPr>
                  <p:spPr>
                    <a:xfrm>
                      <a:off x="5451231" y="4149969"/>
                      <a:ext cx="379827" cy="295422"/>
                    </a:xfrm>
                    <a:custGeom>
                      <a:avLst/>
                      <a:gdLst>
                        <a:gd name="connsiteX0" fmla="*/ 0 w 379827"/>
                        <a:gd name="connsiteY0" fmla="*/ 0 h 295422"/>
                        <a:gd name="connsiteX1" fmla="*/ 126609 w 379827"/>
                        <a:gd name="connsiteY1" fmla="*/ 0 h 295422"/>
                        <a:gd name="connsiteX2" fmla="*/ 379827 w 379827"/>
                        <a:gd name="connsiteY2" fmla="*/ 295422 h 2954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79827" h="295422">
                          <a:moveTo>
                            <a:pt x="0" y="0"/>
                          </a:moveTo>
                          <a:lnTo>
                            <a:pt x="126609" y="0"/>
                          </a:lnTo>
                          <a:lnTo>
                            <a:pt x="379827" y="295422"/>
                          </a:lnTo>
                        </a:path>
                      </a:pathLst>
                    </a:custGeom>
                    <a:noFill/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>
                      <a:outerShdw blurRad="40000" dist="20000" dir="5400000" rotWithShape="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54" name="Freeform 453"/>
                    <p:cNvSpPr/>
                    <p:nvPr/>
                  </p:nvSpPr>
                  <p:spPr>
                    <a:xfrm flipH="1">
                      <a:off x="5560325" y="4149969"/>
                      <a:ext cx="379827" cy="295422"/>
                    </a:xfrm>
                    <a:custGeom>
                      <a:avLst/>
                      <a:gdLst>
                        <a:gd name="connsiteX0" fmla="*/ 0 w 379827"/>
                        <a:gd name="connsiteY0" fmla="*/ 0 h 295422"/>
                        <a:gd name="connsiteX1" fmla="*/ 126609 w 379827"/>
                        <a:gd name="connsiteY1" fmla="*/ 0 h 295422"/>
                        <a:gd name="connsiteX2" fmla="*/ 379827 w 379827"/>
                        <a:gd name="connsiteY2" fmla="*/ 295422 h 2954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79827" h="295422">
                          <a:moveTo>
                            <a:pt x="0" y="0"/>
                          </a:moveTo>
                          <a:lnTo>
                            <a:pt x="126609" y="0"/>
                          </a:lnTo>
                          <a:lnTo>
                            <a:pt x="379827" y="295422"/>
                          </a:lnTo>
                        </a:path>
                      </a:pathLst>
                    </a:custGeom>
                    <a:noFill/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>
                      <a:outerShdw blurRad="40000" dist="20000" dir="5400000" rotWithShape="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cxnSp>
                <p:nvCxnSpPr>
                  <p:cNvPr id="450" name="Elbow Connector 449"/>
                  <p:cNvCxnSpPr>
                    <a:endCxn id="452" idx="3"/>
                  </p:cNvCxnSpPr>
                  <p:nvPr/>
                </p:nvCxnSpPr>
                <p:spPr>
                  <a:xfrm>
                    <a:off x="395538" y="2534244"/>
                    <a:ext cx="495548" cy="478039"/>
                  </a:xfrm>
                  <a:prstGeom prst="bentConnector2">
                    <a:avLst/>
                  </a:pr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</p:cxnSp>
              <p:cxnSp>
                <p:nvCxnSpPr>
                  <p:cNvPr id="451" name="Elbow Connector 450"/>
                  <p:cNvCxnSpPr>
                    <a:stCxn id="448" idx="1"/>
                    <a:endCxn id="452" idx="0"/>
                  </p:cNvCxnSpPr>
                  <p:nvPr/>
                </p:nvCxnSpPr>
                <p:spPr>
                  <a:xfrm rot="10800000">
                    <a:off x="891086" y="3269652"/>
                    <a:ext cx="152522" cy="483384"/>
                  </a:xfrm>
                  <a:prstGeom prst="bentConnector2">
                    <a:avLst/>
                  </a:pr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</p:cxnSp>
              <p:sp>
                <p:nvSpPr>
                  <p:cNvPr id="452" name="Isosceles Triangle 451"/>
                  <p:cNvSpPr/>
                  <p:nvPr/>
                </p:nvSpPr>
                <p:spPr>
                  <a:xfrm flipV="1">
                    <a:off x="774839" y="3012283"/>
                    <a:ext cx="232493" cy="257369"/>
                  </a:xfrm>
                  <a:prstGeom prst="triangle">
                    <a:avLst/>
                  </a:prstGeom>
                  <a:solidFill>
                    <a:srgbClr val="F79646"/>
                  </a:solidFill>
                  <a:ln w="25400" cap="flat" cmpd="sng" algn="ctr">
                    <a:solidFill>
                      <a:srgbClr val="F79646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43" name="Group 442"/>
                <p:cNvGrpSpPr/>
                <p:nvPr/>
              </p:nvGrpSpPr>
              <p:grpSpPr>
                <a:xfrm>
                  <a:off x="1547664" y="1850168"/>
                  <a:ext cx="648072" cy="648072"/>
                  <a:chOff x="2468328" y="4725144"/>
                  <a:chExt cx="648072" cy="648072"/>
                </a:xfrm>
              </p:grpSpPr>
              <p:sp>
                <p:nvSpPr>
                  <p:cNvPr id="444" name="Rounded Rectangle 443"/>
                  <p:cNvSpPr/>
                  <p:nvPr/>
                </p:nvSpPr>
                <p:spPr>
                  <a:xfrm>
                    <a:off x="2468328" y="4725144"/>
                    <a:ext cx="648072" cy="648072"/>
                  </a:xfrm>
                  <a:prstGeom prst="roundRect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5" name="Freeform 444"/>
                  <p:cNvSpPr/>
                  <p:nvPr/>
                </p:nvSpPr>
                <p:spPr>
                  <a:xfrm>
                    <a:off x="2555471" y="4935397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6" name="Freeform 445"/>
                  <p:cNvSpPr/>
                  <p:nvPr/>
                </p:nvSpPr>
                <p:spPr>
                  <a:xfrm flipH="1">
                    <a:off x="2664565" y="4935397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cxnSp>
            <p:nvCxnSpPr>
              <p:cNvPr id="441" name="Straight Connector 440"/>
              <p:cNvCxnSpPr>
                <a:stCxn id="439" idx="3"/>
                <a:endCxn id="444" idx="1"/>
              </p:cNvCxnSpPr>
              <p:nvPr/>
            </p:nvCxnSpPr>
            <p:spPr>
              <a:xfrm>
                <a:off x="1331640" y="2174201"/>
                <a:ext cx="432048" cy="3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  <p:sp>
          <p:nvSpPr>
            <p:cNvPr id="455" name="Rounded Rectangle 454"/>
            <p:cNvSpPr/>
            <p:nvPr/>
          </p:nvSpPr>
          <p:spPr>
            <a:xfrm>
              <a:off x="4860032" y="3746579"/>
              <a:ext cx="648072" cy="648072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N4</a:t>
              </a:r>
            </a:p>
          </p:txBody>
        </p:sp>
        <p:cxnSp>
          <p:nvCxnSpPr>
            <p:cNvPr id="456" name="Straight Connector 455"/>
            <p:cNvCxnSpPr>
              <a:stCxn id="433" idx="3"/>
              <a:endCxn id="455" idx="1"/>
            </p:cNvCxnSpPr>
            <p:nvPr/>
          </p:nvCxnSpPr>
          <p:spPr>
            <a:xfrm>
              <a:off x="4355976" y="4070615"/>
              <a:ext cx="504056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457" name="Straight Connector 456"/>
            <p:cNvCxnSpPr>
              <a:endCxn id="459" idx="1"/>
            </p:cNvCxnSpPr>
            <p:nvPr/>
          </p:nvCxnSpPr>
          <p:spPr>
            <a:xfrm flipH="1">
              <a:off x="8676456" y="2851820"/>
              <a:ext cx="226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58" name="TextBox 457"/>
            <p:cNvSpPr txBox="1"/>
            <p:nvPr/>
          </p:nvSpPr>
          <p:spPr>
            <a:xfrm flipH="1">
              <a:off x="8676456" y="2594451"/>
              <a:ext cx="36004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EP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61</a:t>
              </a:r>
            </a:p>
          </p:txBody>
        </p:sp>
        <p:sp>
          <p:nvSpPr>
            <p:cNvPr id="459" name="Rounded Rectangle 458"/>
            <p:cNvSpPr/>
            <p:nvPr/>
          </p:nvSpPr>
          <p:spPr>
            <a:xfrm flipH="1">
              <a:off x="8028384" y="2527784"/>
              <a:ext cx="648072" cy="648072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N6</a:t>
              </a:r>
            </a:p>
          </p:txBody>
        </p:sp>
        <p:grpSp>
          <p:nvGrpSpPr>
            <p:cNvPr id="460" name="Group 459"/>
            <p:cNvGrpSpPr/>
            <p:nvPr/>
          </p:nvGrpSpPr>
          <p:grpSpPr>
            <a:xfrm flipH="1">
              <a:off x="5946925" y="2306419"/>
              <a:ext cx="1649411" cy="2160240"/>
              <a:chOff x="1547664" y="1628800"/>
              <a:chExt cx="1649411" cy="2160240"/>
            </a:xfrm>
          </p:grpSpPr>
          <p:grpSp>
            <p:nvGrpSpPr>
              <p:cNvPr id="461" name="Group 460"/>
              <p:cNvGrpSpPr/>
              <p:nvPr/>
            </p:nvGrpSpPr>
            <p:grpSpPr>
              <a:xfrm>
                <a:off x="1547664" y="1628800"/>
                <a:ext cx="1649411" cy="2160240"/>
                <a:chOff x="42269" y="1988840"/>
                <a:chExt cx="1649411" cy="2160240"/>
              </a:xfrm>
            </p:grpSpPr>
            <p:sp>
              <p:nvSpPr>
                <p:cNvPr id="466" name="Rounded Rectangle 465"/>
                <p:cNvSpPr/>
                <p:nvPr/>
              </p:nvSpPr>
              <p:spPr>
                <a:xfrm>
                  <a:off x="42269" y="1988840"/>
                  <a:ext cx="1649411" cy="2160240"/>
                </a:xfrm>
                <a:prstGeom prst="roundRect">
                  <a:avLst>
                    <a:gd name="adj" fmla="val 10270"/>
                  </a:avLst>
                </a:prstGeom>
                <a:gradFill>
                  <a:gsLst>
                    <a:gs pos="0">
                      <a:srgbClr val="1F497D"/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F79646"/>
                    </a:gs>
                  </a:gsLst>
                  <a:lin ang="5400000" scaled="1"/>
                </a:gra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N5</a:t>
                  </a:r>
                </a:p>
              </p:txBody>
            </p:sp>
            <p:sp>
              <p:nvSpPr>
                <p:cNvPr id="467" name="Rounded Rectangle 466"/>
                <p:cNvSpPr/>
                <p:nvPr/>
              </p:nvSpPr>
              <p:spPr>
                <a:xfrm>
                  <a:off x="1043608" y="3429000"/>
                  <a:ext cx="648072" cy="648072"/>
                </a:xfrm>
                <a:prstGeom prst="round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468" name="Group 467"/>
                <p:cNvGrpSpPr/>
                <p:nvPr/>
              </p:nvGrpSpPr>
              <p:grpSpPr>
                <a:xfrm>
                  <a:off x="1130751" y="3639253"/>
                  <a:ext cx="488921" cy="295422"/>
                  <a:chOff x="5451231" y="4149969"/>
                  <a:chExt cx="488921" cy="295422"/>
                </a:xfrm>
              </p:grpSpPr>
              <p:sp>
                <p:nvSpPr>
                  <p:cNvPr id="472" name="Freeform 471"/>
                  <p:cNvSpPr/>
                  <p:nvPr/>
                </p:nvSpPr>
                <p:spPr>
                  <a:xfrm>
                    <a:off x="5451231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3" name="Freeform 472"/>
                  <p:cNvSpPr/>
                  <p:nvPr/>
                </p:nvSpPr>
                <p:spPr>
                  <a:xfrm flipH="1">
                    <a:off x="5560325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469" name="Elbow Connector 468"/>
                <p:cNvCxnSpPr>
                  <a:endCxn id="471" idx="3"/>
                </p:cNvCxnSpPr>
                <p:nvPr/>
              </p:nvCxnSpPr>
              <p:spPr>
                <a:xfrm>
                  <a:off x="395538" y="2534244"/>
                  <a:ext cx="495548" cy="478039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0" name="Elbow Connector 469"/>
                <p:cNvCxnSpPr>
                  <a:stCxn id="467" idx="1"/>
                  <a:endCxn id="471" idx="0"/>
                </p:cNvCxnSpPr>
                <p:nvPr/>
              </p:nvCxnSpPr>
              <p:spPr>
                <a:xfrm rot="10800000">
                  <a:off x="891086" y="3269652"/>
                  <a:ext cx="152522" cy="483384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71" name="Isosceles Triangle 470"/>
                <p:cNvSpPr/>
                <p:nvPr/>
              </p:nvSpPr>
              <p:spPr>
                <a:xfrm flipV="1">
                  <a:off x="774839" y="3012283"/>
                  <a:ext cx="232493" cy="257369"/>
                </a:xfrm>
                <a:prstGeom prst="triangl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62" name="Group 461"/>
              <p:cNvGrpSpPr/>
              <p:nvPr/>
            </p:nvGrpSpPr>
            <p:grpSpPr>
              <a:xfrm>
                <a:off x="1547664" y="1850168"/>
                <a:ext cx="648072" cy="648072"/>
                <a:chOff x="2468328" y="4725144"/>
                <a:chExt cx="648072" cy="648072"/>
              </a:xfrm>
            </p:grpSpPr>
            <p:sp>
              <p:nvSpPr>
                <p:cNvPr id="463" name="Rounded Rectangle 462"/>
                <p:cNvSpPr/>
                <p:nvPr/>
              </p:nvSpPr>
              <p:spPr>
                <a:xfrm>
                  <a:off x="2468328" y="4725144"/>
                  <a:ext cx="648072" cy="648072"/>
                </a:xfrm>
                <a:prstGeom prst="round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4" name="Freeform 463"/>
                <p:cNvSpPr/>
                <p:nvPr/>
              </p:nvSpPr>
              <p:spPr>
                <a:xfrm>
                  <a:off x="2555471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5" name="Freeform 464"/>
                <p:cNvSpPr/>
                <p:nvPr/>
              </p:nvSpPr>
              <p:spPr>
                <a:xfrm flipH="1">
                  <a:off x="2664565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474" name="Straight Connector 473"/>
            <p:cNvCxnSpPr>
              <a:stCxn id="459" idx="3"/>
              <a:endCxn id="463" idx="1"/>
            </p:cNvCxnSpPr>
            <p:nvPr/>
          </p:nvCxnSpPr>
          <p:spPr>
            <a:xfrm flipH="1">
              <a:off x="7596336" y="2851820"/>
              <a:ext cx="432048" cy="3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475" name="Straight Connector 474"/>
            <p:cNvCxnSpPr>
              <a:stCxn id="455" idx="3"/>
              <a:endCxn id="467" idx="3"/>
            </p:cNvCxnSpPr>
            <p:nvPr/>
          </p:nvCxnSpPr>
          <p:spPr>
            <a:xfrm>
              <a:off x="5508104" y="4070615"/>
              <a:ext cx="438821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477" name="Straight Connector 476"/>
            <p:cNvCxnSpPr/>
            <p:nvPr/>
          </p:nvCxnSpPr>
          <p:spPr>
            <a:xfrm>
              <a:off x="251522" y="3386539"/>
              <a:ext cx="865130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78" name="Can 477"/>
            <p:cNvSpPr/>
            <p:nvPr/>
          </p:nvSpPr>
          <p:spPr>
            <a:xfrm rot="16200000">
              <a:off x="4594686" y="851506"/>
              <a:ext cx="113782" cy="3886845"/>
            </a:xfrm>
            <a:prstGeom prst="can">
              <a:avLst>
                <a:gd name="adj" fmla="val 37998"/>
              </a:avLst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9" name="Line Callout 1 478"/>
            <p:cNvSpPr/>
            <p:nvPr/>
          </p:nvSpPr>
          <p:spPr>
            <a:xfrm>
              <a:off x="3792666" y="2162403"/>
              <a:ext cx="1643430" cy="400906"/>
            </a:xfrm>
            <a:prstGeom prst="borderCallout1">
              <a:avLst>
                <a:gd name="adj1" fmla="val 84956"/>
                <a:gd name="adj2" fmla="val -5077"/>
                <a:gd name="adj3" fmla="val 127115"/>
                <a:gd name="adj4" fmla="val -15948"/>
              </a:avLst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client layer link</a:t>
              </a:r>
            </a:p>
          </p:txBody>
        </p:sp>
        <p:sp>
          <p:nvSpPr>
            <p:cNvPr id="480" name="Line Callout 1 479"/>
            <p:cNvSpPr/>
            <p:nvPr/>
          </p:nvSpPr>
          <p:spPr>
            <a:xfrm>
              <a:off x="1543180" y="3439120"/>
              <a:ext cx="678765" cy="473348"/>
            </a:xfrm>
            <a:prstGeom prst="borderCallout1">
              <a:avLst>
                <a:gd name="adj1" fmla="val 27763"/>
                <a:gd name="adj2" fmla="val 104052"/>
                <a:gd name="adj3" fmla="val 27311"/>
                <a:gd name="adj4" fmla="val 123542"/>
              </a:avLst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T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TP</a:t>
              </a:r>
            </a:p>
          </p:txBody>
        </p:sp>
        <p:sp>
          <p:nvSpPr>
            <p:cNvPr id="54" name="Can 53"/>
            <p:cNvSpPr/>
            <p:nvPr/>
          </p:nvSpPr>
          <p:spPr>
            <a:xfrm rot="16200000">
              <a:off x="4545227" y="1581031"/>
              <a:ext cx="125553" cy="3886845"/>
            </a:xfrm>
            <a:prstGeom prst="can">
              <a:avLst>
                <a:gd name="adj" fmla="val 37998"/>
              </a:avLst>
            </a:prstGeom>
            <a:solidFill>
              <a:srgbClr val="4F81BD">
                <a:alpha val="3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480060" y="4098321"/>
            <a:ext cx="8297813" cy="249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Working in progress.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There are two approaches: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Transition-link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Inter-layer lock </a:t>
            </a:r>
          </a:p>
          <a:p>
            <a:pPr>
              <a:buFont typeface="Wingdings" charset="2"/>
              <a:buChar char="§"/>
            </a:pPr>
            <a:r>
              <a:rPr lang="en-US" dirty="0"/>
              <a:t>The model can support both.</a:t>
            </a:r>
          </a:p>
        </p:txBody>
      </p:sp>
    </p:spTree>
    <p:extLst>
      <p:ext uri="{BB962C8B-B14F-4D97-AF65-F5344CB8AC3E}">
        <p14:creationId xmlns:p14="http://schemas.microsoft.com/office/powerpoint/2010/main" val="1812123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58874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879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1400450"/>
            <a:ext cx="8520913" cy="4650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Address review comments.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 Do List: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hlinkClick r:id="rId2"/>
              </a:rPr>
              <a:t>https://github.com/ietf-mpls-yang/te/blob/master/ietf-te-topology-todo-list.txt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Request further review.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95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/>
          <a:lstStyle/>
          <a:p>
            <a:pPr algn="ctr"/>
            <a:r>
              <a:rPr lang="en-US" dirty="0"/>
              <a:t>Summary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224146"/>
            <a:ext cx="8520913" cy="526809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Alignment with new I2RS network topology model (version 2015-12-09).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Submitted separate draft for schedule.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Split the packet attributes to an augmentation module.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node, added alt-information-sources.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Support for request containing multiple topologies from client to provider. Added an attribute "preference" in topology.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Alignment with L3 network topology model.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Worked with TE Yang model DT to align TE Tunnel modeling.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Added support for tunnel termination point.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04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Alignment with New I2RS </a:t>
            </a:r>
            <a:br>
              <a:rPr lang="en-US" dirty="0"/>
            </a:br>
            <a:r>
              <a:rPr lang="en-US" dirty="0"/>
              <a:t>Network Topology Model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46196" y="3531869"/>
            <a:ext cx="6411853" cy="3063241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augment /</a:t>
            </a:r>
            <a:r>
              <a:rPr lang="fr-FR" sz="1600" dirty="0" err="1">
                <a:latin typeface="Courier New"/>
                <a:cs typeface="Courier New"/>
              </a:rPr>
              <a:t>nw:networks</a:t>
            </a:r>
            <a:r>
              <a:rPr lang="fr-FR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   +--</a:t>
            </a:r>
            <a:r>
              <a:rPr lang="fr-FR" sz="1600" dirty="0" err="1">
                <a:latin typeface="Courier New"/>
                <a:cs typeface="Courier New"/>
              </a:rPr>
              <a:t>rw</a:t>
            </a:r>
            <a:r>
              <a:rPr lang="fr-FR" sz="1600" dirty="0">
                <a:latin typeface="Courier New"/>
                <a:cs typeface="Courier New"/>
              </a:rPr>
              <a:t> te!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      +--</a:t>
            </a:r>
            <a:r>
              <a:rPr lang="fr-FR" sz="1600" dirty="0" err="1">
                <a:latin typeface="Courier New"/>
                <a:cs typeface="Courier New"/>
              </a:rPr>
              <a:t>rw</a:t>
            </a:r>
            <a:r>
              <a:rPr lang="fr-FR" sz="1600" dirty="0">
                <a:latin typeface="Courier New"/>
                <a:cs typeface="Courier New"/>
              </a:rPr>
              <a:t> </a:t>
            </a:r>
            <a:r>
              <a:rPr lang="fr-FR" sz="1600" dirty="0" err="1">
                <a:latin typeface="Courier New"/>
                <a:cs typeface="Courier New"/>
              </a:rPr>
              <a:t>templates</a:t>
            </a:r>
            <a:endParaRPr lang="fr-FR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provider-id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-global-id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client-id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-global-id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-topology-id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-topology-id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nw:node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-node-id        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-node-id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nt:link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46196" y="1412939"/>
            <a:ext cx="6411853" cy="201654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-network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network* [network-id]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network-types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network-id            </a:t>
            </a:r>
            <a:r>
              <a:rPr lang="en-US" sz="1600" dirty="0" err="1">
                <a:latin typeface="Courier New"/>
                <a:cs typeface="Courier New"/>
              </a:rPr>
              <a:t>network-id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supporting-network* [network-ref]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|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network-ref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node* [node-id]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node-id            </a:t>
            </a:r>
            <a:r>
              <a:rPr lang="en-US" sz="1600" dirty="0" err="1">
                <a:latin typeface="Courier New"/>
                <a:cs typeface="Courier New"/>
              </a:rPr>
              <a:t>node-id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supporting-node* [network-ref node-ref]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network-ref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node-ref   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8936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" y="440234"/>
            <a:ext cx="9018270" cy="11217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Submitted Separate Draft for </a:t>
            </a:r>
            <a:br>
              <a:rPr lang="en-US" dirty="0"/>
            </a:br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765096"/>
            <a:ext cx="8520913" cy="434265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Submitted draft-liu-netmod-yang-schedule-00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Has wider applicability.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Will present it to </a:t>
            </a:r>
            <a:r>
              <a:rPr lang="en-US" dirty="0" err="1"/>
              <a:t>Netmod</a:t>
            </a:r>
            <a:r>
              <a:rPr lang="en-US" dirty="0"/>
              <a:t> working group.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877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Split the Packet Attributes to an Augmentation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Base TE Topology Model Is Technology Agnostic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Packet switching model augments base model.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Packet switching model covers packet switch attributes.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2663189"/>
            <a:ext cx="8338843" cy="405828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-topology-</a:t>
            </a:r>
            <a:r>
              <a:rPr lang="en-US" sz="1600" dirty="0" err="1">
                <a:latin typeface="Courier New"/>
                <a:cs typeface="Courier New"/>
              </a:rPr>
              <a:t>psc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tet:config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tet:state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tet:state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tet:alt-information-sources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tet:te-link-event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+----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+----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+----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</p:txBody>
      </p:sp>
    </p:spTree>
    <p:extLst>
      <p:ext uri="{BB962C8B-B14F-4D97-AF65-F5344CB8AC3E}">
        <p14:creationId xmlns:p14="http://schemas.microsoft.com/office/powerpoint/2010/main" val="176097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40234"/>
            <a:ext cx="8988356" cy="9602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 Node, Added </a:t>
            </a:r>
            <a:br>
              <a:rPr lang="en-US" dirty="0"/>
            </a:br>
            <a:r>
              <a:rPr lang="en-US" dirty="0"/>
              <a:t>alt-information-sources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4340" y="1948938"/>
            <a:ext cx="7978140" cy="326508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nw:node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|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information-source?         enumeration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information-source-state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credibility-preference?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provider-id-ref?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client-id-ref?  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te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-topology-id-ref?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network-id-ref? 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routing-instance?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alt-information-sources* [information-source]</a:t>
            </a:r>
          </a:p>
        </p:txBody>
      </p:sp>
    </p:spTree>
    <p:extLst>
      <p:ext uri="{BB962C8B-B14F-4D97-AF65-F5344CB8AC3E}">
        <p14:creationId xmlns:p14="http://schemas.microsoft.com/office/powerpoint/2010/main" val="45664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0436"/>
            <a:ext cx="9144000" cy="95173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Support for Request Containing Multiple Topologies from Client to Provider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96" y="1635055"/>
            <a:ext cx="8520913" cy="67380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Added an attribute "preference" in topology.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29397" y="2571750"/>
            <a:ext cx="6591718" cy="318897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module: </a:t>
            </a:r>
            <a:r>
              <a:rPr lang="en-US" sz="1700" dirty="0" err="1">
                <a:latin typeface="Courier New"/>
                <a:cs typeface="Courier New"/>
              </a:rPr>
              <a:t>ietf</a:t>
            </a:r>
            <a:r>
              <a:rPr lang="en-US" sz="1700" dirty="0">
                <a:latin typeface="Courier New"/>
                <a:cs typeface="Courier New"/>
              </a:rPr>
              <a:t>-</a:t>
            </a:r>
            <a:r>
              <a:rPr lang="en-US" sz="1700" dirty="0" err="1">
                <a:latin typeface="Courier New"/>
                <a:cs typeface="Courier New"/>
              </a:rPr>
              <a:t>te</a:t>
            </a:r>
            <a:r>
              <a:rPr lang="en-US" sz="1700" dirty="0">
                <a:latin typeface="Courier New"/>
                <a:cs typeface="Courier New"/>
              </a:rPr>
              <a:t>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te</a:t>
            </a:r>
            <a:r>
              <a:rPr lang="en-US" sz="17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config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7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rw</a:t>
            </a:r>
            <a:r>
              <a:rPr lang="en-US" sz="17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preference?   uint8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93018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744093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Alignment with L3 Network Topology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4623302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Submitted separate draft </a:t>
            </a:r>
            <a:br>
              <a:rPr lang="en-US" dirty="0"/>
            </a:br>
            <a:r>
              <a:rPr lang="en-US" dirty="0"/>
              <a:t>draft-liu-teas-yang-l3-te-topo-00.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80110" y="2297430"/>
            <a:ext cx="7189470" cy="433197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module: ietf-l3-te-topology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nw:network-types</a:t>
            </a:r>
            <a:r>
              <a:rPr lang="en-US" sz="1700" dirty="0">
                <a:latin typeface="Courier New"/>
                <a:cs typeface="Courier New"/>
              </a:rPr>
              <a:t>/l3t:l3-unicast-igp-topology: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/l3t:igp-topology-attributes: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l3-te-topology-attributes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nw:node</a:t>
            </a:r>
            <a:r>
              <a:rPr lang="en-US" sz="1700" dirty="0">
                <a:latin typeface="Courier New"/>
                <a:cs typeface="Courier New"/>
              </a:rPr>
              <a:t>/l3t:igp-node-attributes: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l3-te-node-attributes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node-ref?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nw:node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nt:termination-point</a:t>
            </a:r>
            <a:r>
              <a:rPr lang="en-US" sz="1700" dirty="0">
                <a:latin typeface="Courier New"/>
                <a:cs typeface="Courier New"/>
              </a:rPr>
              <a:t>/l3t:igp-termination-point-attributes: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l3-te-tp-attributes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tp</a:t>
            </a:r>
            <a:r>
              <a:rPr lang="en-US" sz="1700" dirty="0">
                <a:latin typeface="Courier New"/>
                <a:cs typeface="Courier New"/>
              </a:rPr>
              <a:t>-ref?  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node-ref?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nt:link</a:t>
            </a:r>
            <a:r>
              <a:rPr lang="en-US" sz="1700" dirty="0">
                <a:latin typeface="Courier New"/>
                <a:cs typeface="Courier New"/>
              </a:rPr>
              <a:t>/l3t:igp-link-attributes: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l3-te-link-attributes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link-ref?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2170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957" y="383665"/>
            <a:ext cx="8121674" cy="8532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Worked with TE Yang Model DT to Align TE Tunnel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1691640"/>
            <a:ext cx="8213113" cy="4903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Both models can be on either device or controller.</a:t>
            </a:r>
          </a:p>
          <a:p>
            <a:pPr>
              <a:buFont typeface="Wingdings" charset="2"/>
              <a:buChar char="§"/>
            </a:pPr>
            <a:r>
              <a:rPr lang="en-US" dirty="0"/>
              <a:t>Both models share the same terminologies and types.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Both models cross reference each other whenever needed.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93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12095</TotalTime>
  <Words>955</Words>
  <Application>Microsoft Office PowerPoint</Application>
  <PresentationFormat>On-screen Show (4:3)</PresentationFormat>
  <Paragraphs>258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Courier New</vt:lpstr>
      <vt:lpstr>Wingdings</vt:lpstr>
      <vt:lpstr>Office Theme</vt:lpstr>
      <vt:lpstr>Yang Data Model for  TE Topologies draft-ietf-teas-yang-te-topo-04  Github: https://github.com/ietf-mpls-yang/te/blob/master/ietf-te-topology.yang</vt:lpstr>
      <vt:lpstr>Summary of Changes</vt:lpstr>
      <vt:lpstr>Alignment with New I2RS  Network Topology Model</vt:lpstr>
      <vt:lpstr>Submitted Separate Draft for  Schedule</vt:lpstr>
      <vt:lpstr>Split the Packet Attributes to an Augmentation Module</vt:lpstr>
      <vt:lpstr>In Node, Added  alt-information-sources</vt:lpstr>
      <vt:lpstr>Support for Request Containing Multiple Topologies from Client to Provider</vt:lpstr>
      <vt:lpstr>Alignment with L3 Network Topology Model</vt:lpstr>
      <vt:lpstr>Worked with TE Yang Model DT to Align TE Tunnel Modeling</vt:lpstr>
      <vt:lpstr>Support for Tunnel Termination Point</vt:lpstr>
      <vt:lpstr>Modeling Abstractions</vt:lpstr>
      <vt:lpstr>Modeling Abstractions</vt:lpstr>
      <vt:lpstr>Modeling Abstractions</vt:lpstr>
      <vt:lpstr>Multi-layer Transformations</vt:lpstr>
      <vt:lpstr>Next Steps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Vishnu Pavan Beeram</dc:creator>
  <cp:lastModifiedBy>Xufeng Liu</cp:lastModifiedBy>
  <cp:revision>450</cp:revision>
  <cp:lastPrinted>2014-02-24T20:38:15Z</cp:lastPrinted>
  <dcterms:created xsi:type="dcterms:W3CDTF">2013-11-03T15:10:44Z</dcterms:created>
  <dcterms:modified xsi:type="dcterms:W3CDTF">2016-03-29T20:16:30Z</dcterms:modified>
</cp:coreProperties>
</file>