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8" r:id="rId2"/>
    <p:sldId id="270" r:id="rId3"/>
    <p:sldId id="310" r:id="rId4"/>
    <p:sldId id="312" r:id="rId5"/>
    <p:sldId id="309" r:id="rId6"/>
    <p:sldId id="299" r:id="rId7"/>
    <p:sldId id="313" r:id="rId8"/>
    <p:sldId id="279" r:id="rId9"/>
    <p:sldId id="305" r:id="rId10"/>
    <p:sldId id="294" r:id="rId11"/>
    <p:sldId id="297" r:id="rId12"/>
  </p:sldIdLst>
  <p:sldSz cx="1187767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480" y="-1184"/>
      </p:cViewPr>
      <p:guideLst>
        <p:guide orient="horz" pos="2160"/>
        <p:guide pos="37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F3067-EC02-FE46-9B64-6F5B99FF93CC}" type="datetimeFigureOut">
              <a:rPr lang="en-US" smtClean="0"/>
              <a:t>16-04-04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53903-3C5D-484C-A611-17B80ECFC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52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43DF6-6AC9-9544-A96B-B34597B9254E}" type="datetimeFigureOut">
              <a:rPr lang="en-US" smtClean="0"/>
              <a:t>16-04-04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685800"/>
            <a:ext cx="5937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5776D-D5AA-E24F-AEAF-F9ACC9F58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13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first update was to address the need to model TE data outside the scope of a device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second update was to address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5776D-D5AA-E24F-AEAF-F9ACC9F588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8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826" y="2130428"/>
            <a:ext cx="10096024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1651" y="3886200"/>
            <a:ext cx="831437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6DACB-619B-F345-8EB5-CDB3A5D8E8DE}" type="datetime1">
              <a:rPr lang="en-CA" smtClean="0"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9E628-69DE-6947-871C-05CDEF45D5F0}" type="datetime1">
              <a:rPr lang="en-CA" smtClean="0"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1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1314" y="274641"/>
            <a:ext cx="2672477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884" y="274641"/>
            <a:ext cx="7819469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F1D6-0277-7A49-B0B4-65217ADD9E0D}" type="datetime1">
              <a:rPr lang="en-CA" smtClean="0"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9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5D6-3314-0B4C-B6F5-A692CDA7A41D}" type="datetime1">
              <a:rPr lang="en-CA" smtClean="0"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254" y="4406903"/>
            <a:ext cx="1009602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254" y="2906713"/>
            <a:ext cx="1009602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8693C-FE1C-DD47-8BA6-10F197FAE29F}" type="datetime1">
              <a:rPr lang="en-CA" smtClean="0"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7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885" y="1600203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37818" y="1600203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B32F7-D332-AE4B-A344-025023BE1003}" type="datetime1">
              <a:rPr lang="en-CA" smtClean="0"/>
              <a:t>16-04-04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7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884" y="1535113"/>
            <a:ext cx="524803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884" y="2174875"/>
            <a:ext cx="524803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3696" y="1535113"/>
            <a:ext cx="52500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3696" y="2174875"/>
            <a:ext cx="52500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54693-F57C-6147-B3A3-088B9CACBBF7}" type="datetime1">
              <a:rPr lang="en-CA" smtClean="0"/>
              <a:t>16-04-04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9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7BE-808B-1D48-A25E-2403D8E85374}" type="datetime1">
              <a:rPr lang="en-CA" smtClean="0"/>
              <a:t>16-04-04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B1A7-A1A6-B941-B259-F73E43B92B83}" type="datetime1">
              <a:rPr lang="en-CA" smtClean="0"/>
              <a:t>16-04-04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7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86" y="273050"/>
            <a:ext cx="39076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841" y="273053"/>
            <a:ext cx="66399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886" y="1435103"/>
            <a:ext cx="39076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35EC-835E-7A41-B2DF-CEE831A94D1B}" type="datetime1">
              <a:rPr lang="en-CA" smtClean="0"/>
              <a:t>16-04-04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4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107" y="4800600"/>
            <a:ext cx="71266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8107" y="612775"/>
            <a:ext cx="71266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8107" y="5367338"/>
            <a:ext cx="71266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53A70-2946-3641-9325-0FE0D0F989A5}" type="datetime1">
              <a:rPr lang="en-CA" smtClean="0"/>
              <a:t>16-04-04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3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3884" y="274638"/>
            <a:ext cx="10689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884" y="1600203"/>
            <a:ext cx="106899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3884" y="6356353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7D770-4B38-DC41-85F4-76B2ED7E1991}" type="datetime1">
              <a:rPr lang="en-CA" smtClean="0"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8206" y="6356353"/>
            <a:ext cx="3761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draft-ietf-teas-yang-te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2334" y="6356353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670CD-BA96-9B42-A2CA-BAD7DD3EA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9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ietf-mpls-yang/t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890826" y="541868"/>
            <a:ext cx="10096024" cy="3058584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dirty="0" smtClean="0"/>
              <a:t>YANG Data Models for TE and RSVP</a:t>
            </a:r>
            <a:br>
              <a:rPr lang="en-US" dirty="0" smtClean="0"/>
            </a:br>
            <a:r>
              <a:rPr lang="en-US" sz="3200" dirty="0" smtClean="0"/>
              <a:t> draft-ietf-</a:t>
            </a:r>
            <a:r>
              <a:rPr lang="en-US" sz="3200" dirty="0"/>
              <a:t>teas-yang-te-</a:t>
            </a:r>
            <a:r>
              <a:rPr lang="en-US" sz="3200" dirty="0" smtClean="0"/>
              <a:t>03</a:t>
            </a:r>
            <a:br>
              <a:rPr lang="en-US" sz="3200" dirty="0" smtClean="0"/>
            </a:br>
            <a:r>
              <a:rPr lang="en-US" sz="3200" dirty="0" smtClean="0"/>
              <a:t>draft-ietf-</a:t>
            </a:r>
            <a:r>
              <a:rPr lang="en-US" sz="3200" dirty="0"/>
              <a:t>teas-yang-rsvp-</a:t>
            </a:r>
            <a:r>
              <a:rPr lang="en-US" sz="3200" dirty="0" smtClean="0"/>
              <a:t>03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700" dirty="0" smtClean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https</a:t>
            </a:r>
            <a:r>
              <a:rPr lang="en-US" sz="2700" dirty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://github.com/ietf-mpls-yang/</a:t>
            </a:r>
            <a:r>
              <a:rPr lang="en-US" sz="2700" dirty="0" smtClean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te</a:t>
            </a:r>
            <a:endParaRPr lang="en-US" b="1" i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81651" y="3600451"/>
            <a:ext cx="8314373" cy="2664881"/>
          </a:xfrm>
        </p:spPr>
        <p:txBody>
          <a:bodyPr>
            <a:noAutofit/>
          </a:bodyPr>
          <a:lstStyle/>
          <a:p>
            <a:pPr algn="l"/>
            <a:r>
              <a:rPr lang="nl-NL" sz="1800" dirty="0" smtClean="0">
                <a:solidFill>
                  <a:schemeClr val="tx1"/>
                </a:solidFill>
              </a:rPr>
              <a:t>Tarek Saad (Presenter) </a:t>
            </a:r>
            <a:r>
              <a:rPr lang="nl-NL" sz="1800" dirty="0" err="1" smtClean="0">
                <a:solidFill>
                  <a:schemeClr val="tx1"/>
                </a:solidFill>
              </a:rPr>
              <a:t>and</a:t>
            </a:r>
            <a:r>
              <a:rPr lang="nl-NL" sz="1800" dirty="0" smtClean="0">
                <a:solidFill>
                  <a:schemeClr val="tx1"/>
                </a:solidFill>
              </a:rPr>
              <a:t> Rakesh </a:t>
            </a:r>
            <a:r>
              <a:rPr lang="nl-NL" sz="1800" dirty="0">
                <a:solidFill>
                  <a:schemeClr val="tx1"/>
                </a:solidFill>
              </a:rPr>
              <a:t>Gandhi, </a:t>
            </a:r>
            <a:r>
              <a:rPr lang="nl-NL" sz="1800" dirty="0" smtClean="0">
                <a:solidFill>
                  <a:schemeClr val="tx1"/>
                </a:solidFill>
              </a:rPr>
              <a:t>Cisco Systems</a:t>
            </a:r>
          </a:p>
          <a:p>
            <a:pPr algn="l"/>
            <a:r>
              <a:rPr lang="nl-NL" sz="1800" dirty="0" err="1" smtClean="0">
                <a:solidFill>
                  <a:schemeClr val="tx1"/>
                </a:solidFill>
              </a:rPr>
              <a:t>Vishnu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chemeClr val="tx1"/>
                </a:solidFill>
              </a:rPr>
              <a:t>Pavan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chemeClr val="tx1"/>
                </a:solidFill>
              </a:rPr>
              <a:t>Beeram</a:t>
            </a:r>
            <a:r>
              <a:rPr lang="nl-NL" sz="1800" dirty="0" smtClean="0">
                <a:solidFill>
                  <a:schemeClr val="tx1"/>
                </a:solidFill>
              </a:rPr>
              <a:t>, </a:t>
            </a:r>
            <a:r>
              <a:rPr lang="nl-NL" sz="1800" dirty="0" err="1" smtClean="0">
                <a:solidFill>
                  <a:schemeClr val="tx1"/>
                </a:solidFill>
              </a:rPr>
              <a:t>Juniper</a:t>
            </a:r>
            <a:r>
              <a:rPr lang="nl-NL" sz="1800" dirty="0" smtClean="0">
                <a:solidFill>
                  <a:schemeClr val="tx1"/>
                </a:solidFill>
              </a:rPr>
              <a:t> Networks</a:t>
            </a:r>
          </a:p>
          <a:p>
            <a:pPr algn="l"/>
            <a:r>
              <a:rPr lang="nl-NL" sz="1800" dirty="0" err="1" smtClean="0">
                <a:solidFill>
                  <a:schemeClr val="tx1"/>
                </a:solidFill>
              </a:rPr>
              <a:t>Xufeng</a:t>
            </a:r>
            <a:r>
              <a:rPr lang="nl-NL" sz="1800" dirty="0" smtClean="0">
                <a:solidFill>
                  <a:schemeClr val="tx1"/>
                </a:solidFill>
              </a:rPr>
              <a:t> </a:t>
            </a:r>
            <a:r>
              <a:rPr lang="nl-NL" sz="1800" dirty="0" err="1" smtClean="0">
                <a:solidFill>
                  <a:schemeClr val="tx1"/>
                </a:solidFill>
              </a:rPr>
              <a:t>Liu</a:t>
            </a:r>
            <a:r>
              <a:rPr lang="nl-NL" sz="1800" dirty="0" smtClean="0">
                <a:solidFill>
                  <a:schemeClr val="tx1"/>
                </a:solidFill>
              </a:rPr>
              <a:t>, </a:t>
            </a:r>
            <a:r>
              <a:rPr lang="hu-HU" sz="1800" dirty="0" smtClean="0">
                <a:solidFill>
                  <a:schemeClr val="tx1"/>
                </a:solidFill>
              </a:rPr>
              <a:t>Ericsson</a:t>
            </a:r>
          </a:p>
          <a:p>
            <a:pPr algn="l"/>
            <a:r>
              <a:rPr lang="hu-HU" sz="1800" dirty="0" smtClean="0">
                <a:solidFill>
                  <a:schemeClr val="tx1"/>
                </a:solidFill>
              </a:rPr>
              <a:t>Himanshu Shah, Ciena</a:t>
            </a:r>
          </a:p>
          <a:p>
            <a:pPr algn="l"/>
            <a:r>
              <a:rPr lang="de-DE" sz="1800" dirty="0" smtClean="0">
                <a:solidFill>
                  <a:schemeClr val="tx1"/>
                </a:solidFill>
              </a:rPr>
              <a:t>Xia Chen, </a:t>
            </a:r>
            <a:r>
              <a:rPr lang="de-DE" sz="1800" dirty="0" err="1" smtClean="0">
                <a:solidFill>
                  <a:schemeClr val="tx1"/>
                </a:solidFill>
              </a:rPr>
              <a:t>Huawei</a:t>
            </a:r>
            <a:r>
              <a:rPr lang="de-DE" sz="1800" dirty="0" smtClean="0">
                <a:solidFill>
                  <a:schemeClr val="tx1"/>
                </a:solidFill>
              </a:rPr>
              <a:t> Technologies</a:t>
            </a:r>
          </a:p>
          <a:p>
            <a:pPr algn="l"/>
            <a:r>
              <a:rPr lang="es-ES_tradnl" sz="1800" dirty="0" err="1" smtClean="0">
                <a:solidFill>
                  <a:schemeClr val="tx1"/>
                </a:solidFill>
              </a:rPr>
              <a:t>Raqib</a:t>
            </a:r>
            <a:r>
              <a:rPr lang="es-ES_tradnl" sz="1800" dirty="0" smtClean="0">
                <a:solidFill>
                  <a:schemeClr val="tx1"/>
                </a:solidFill>
              </a:rPr>
              <a:t> Jones, </a:t>
            </a:r>
            <a:r>
              <a:rPr lang="es-ES_tradnl" sz="1800" dirty="0" err="1" smtClean="0">
                <a:solidFill>
                  <a:schemeClr val="tx1"/>
                </a:solidFill>
              </a:rPr>
              <a:t>Brocade</a:t>
            </a:r>
            <a:endParaRPr lang="es-ES_tradnl" sz="1800" dirty="0" smtClean="0">
              <a:solidFill>
                <a:schemeClr val="tx1"/>
              </a:solidFill>
            </a:endParaRPr>
          </a:p>
          <a:p>
            <a:pPr algn="l"/>
            <a:r>
              <a:rPr lang="es-ES_tradnl" sz="1800" dirty="0" err="1" smtClean="0">
                <a:solidFill>
                  <a:schemeClr val="tx1"/>
                </a:solidFill>
              </a:rPr>
              <a:t>Bin</a:t>
            </a:r>
            <a:r>
              <a:rPr lang="es-ES_tradnl" sz="1800" dirty="0" smtClean="0">
                <a:solidFill>
                  <a:schemeClr val="tx1"/>
                </a:solidFill>
              </a:rPr>
              <a:t> </a:t>
            </a:r>
            <a:r>
              <a:rPr lang="es-ES_tradnl" sz="1800" dirty="0" err="1" smtClean="0">
                <a:solidFill>
                  <a:schemeClr val="tx1"/>
                </a:solidFill>
              </a:rPr>
              <a:t>Wen</a:t>
            </a:r>
            <a:r>
              <a:rPr lang="es-ES_tradnl" sz="1800" dirty="0" smtClean="0">
                <a:solidFill>
                  <a:schemeClr val="tx1"/>
                </a:solidFill>
              </a:rPr>
              <a:t>, Comcast</a:t>
            </a:r>
            <a:endParaRPr lang="en-US" altLang="zh-CN" sz="1800" dirty="0" smtClean="0">
              <a:latin typeface="Arial" charset="0"/>
              <a:ea typeface="宋体" charset="0"/>
              <a:cs typeface="宋体" charset="0"/>
            </a:endParaRPr>
          </a:p>
          <a:p>
            <a:r>
              <a:rPr lang="en-US" altLang="zh-CN" sz="1800" dirty="0" smtClean="0">
                <a:latin typeface="Arial" charset="0"/>
                <a:ea typeface="宋体" charset="0"/>
                <a:cs typeface="宋体" charset="0"/>
              </a:rPr>
              <a:t>IETF</a:t>
            </a:r>
            <a:r>
              <a:rPr lang="en-US" altLang="zh-CN" sz="1800" dirty="0">
                <a:latin typeface="Arial" charset="0"/>
                <a:ea typeface="宋体" charset="0"/>
                <a:cs typeface="宋体" charset="0"/>
              </a:rPr>
              <a:t>-</a:t>
            </a:r>
            <a:r>
              <a:rPr lang="en-US" altLang="zh-CN" sz="1800" dirty="0" smtClean="0">
                <a:latin typeface="Arial" charset="0"/>
                <a:ea typeface="宋体" charset="0"/>
                <a:cs typeface="宋体" charset="0"/>
              </a:rPr>
              <a:t>95, April 2016, Buenos Aires</a:t>
            </a:r>
            <a:endParaRPr lang="en-US" sz="1800" dirty="0">
              <a:latin typeface="Arial" charset="0"/>
              <a:ea typeface="宋体" charset="0"/>
              <a:cs typeface="宋体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68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Request further review and address comments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Conclude on open issues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Complete the augmenting modules </a:t>
            </a:r>
            <a:r>
              <a:rPr lang="en-US" dirty="0"/>
              <a:t>for: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PCC-TE data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SR-TE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41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50207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4800" dirty="0" smtClean="0"/>
              <a:t>Thank You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426108"/>
            <a:ext cx="10689908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400" dirty="0" smtClean="0"/>
              <a:t>Updates (from previous version)</a:t>
            </a:r>
          </a:p>
          <a:p>
            <a:pPr>
              <a:lnSpc>
                <a:spcPct val="150000"/>
              </a:lnSpc>
            </a:pPr>
            <a:r>
              <a:rPr lang="en-US" sz="4400" dirty="0" smtClean="0"/>
              <a:t>Open issues</a:t>
            </a:r>
          </a:p>
          <a:p>
            <a:pPr>
              <a:lnSpc>
                <a:spcPct val="150000"/>
              </a:lnSpc>
            </a:pPr>
            <a:r>
              <a:rPr lang="en-US" sz="4400" dirty="0" smtClean="0"/>
              <a:t>Next steps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01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# </a:t>
            </a:r>
            <a:r>
              <a:rPr lang="en-US" dirty="0"/>
              <a:t>1</a:t>
            </a:r>
            <a:br>
              <a:rPr lang="en-US" dirty="0"/>
            </a:br>
            <a:r>
              <a:rPr lang="en-US" sz="3600" dirty="0"/>
              <a:t>Regrouping of TE generic </a:t>
            </a:r>
            <a:r>
              <a:rPr lang="en-US" sz="3600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475615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Issue - </a:t>
            </a:r>
            <a:r>
              <a:rPr lang="en-US" dirty="0"/>
              <a:t>TE </a:t>
            </a:r>
            <a:r>
              <a:rPr lang="en-US" dirty="0" smtClean="0"/>
              <a:t>generic model need to contain no device </a:t>
            </a:r>
            <a:r>
              <a:rPr lang="en-US" dirty="0"/>
              <a:t>specific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The TE generic model may be deployed to model data outside the scope of a device (e.g. TE SDN controller, PCE)</a:t>
            </a:r>
          </a:p>
          <a:p>
            <a:pPr lvl="1"/>
            <a:r>
              <a:rPr lang="en-US" sz="2600" dirty="0" smtClean="0"/>
              <a:t>TE generic model covers </a:t>
            </a:r>
            <a:r>
              <a:rPr lang="en-US" dirty="0" smtClean="0"/>
              <a:t>data </a:t>
            </a:r>
          </a:p>
          <a:p>
            <a:pPr lvl="2"/>
            <a:r>
              <a:rPr lang="en-US" dirty="0" smtClean="0"/>
              <a:t>Global scoped: e.g. tunnels, LSPs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evice </a:t>
            </a:r>
            <a:r>
              <a:rPr lang="en-US" dirty="0" smtClean="0"/>
              <a:t>scoped: e.g. TE </a:t>
            </a:r>
            <a:r>
              <a:rPr lang="en-US" dirty="0"/>
              <a:t>interfaces properties, </a:t>
            </a:r>
            <a:r>
              <a:rPr lang="en-US" dirty="0" smtClean="0"/>
              <a:t>device timers</a:t>
            </a:r>
            <a:r>
              <a:rPr lang="en-US" dirty="0"/>
              <a:t>, device local policies, etc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Ideally maximize </a:t>
            </a:r>
            <a:r>
              <a:rPr lang="en-US" dirty="0">
                <a:solidFill>
                  <a:prstClr val="black"/>
                </a:solidFill>
              </a:rPr>
              <a:t>reusability of existing TE generic </a:t>
            </a:r>
            <a:r>
              <a:rPr lang="en-US" dirty="0" smtClean="0">
                <a:solidFill>
                  <a:prstClr val="black"/>
                </a:solidFill>
              </a:rPr>
              <a:t>model</a:t>
            </a:r>
            <a:endParaRPr lang="en-US" dirty="0" smtClean="0"/>
          </a:p>
          <a:p>
            <a:r>
              <a:rPr lang="en-US" dirty="0" smtClean="0"/>
              <a:t>Resolution -</a:t>
            </a:r>
          </a:p>
          <a:p>
            <a:pPr lvl="1"/>
            <a:r>
              <a:rPr lang="en-US" dirty="0" smtClean="0"/>
              <a:t>Regroup and extract device-specific data into separate module that augments the TE generic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28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40234"/>
            <a:ext cx="11675500" cy="96021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TE device data YANG model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2334" y="6356351"/>
            <a:ext cx="2771458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7827" y="1586713"/>
            <a:ext cx="5514334" cy="502814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DE" sz="1400" dirty="0" err="1">
                <a:latin typeface="Courier New"/>
                <a:cs typeface="Courier New"/>
              </a:rPr>
              <a:t>module</a:t>
            </a:r>
            <a:r>
              <a:rPr lang="de-DE" sz="1400" dirty="0">
                <a:latin typeface="Courier New"/>
                <a:cs typeface="Courier New"/>
              </a:rPr>
              <a:t>: </a:t>
            </a:r>
            <a:r>
              <a:rPr lang="de-DE" sz="1400" dirty="0" err="1">
                <a:latin typeface="Courier New"/>
                <a:cs typeface="Courier New"/>
              </a:rPr>
              <a:t>ietf-te-device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err="1">
                <a:latin typeface="Courier New"/>
                <a:cs typeface="Courier New"/>
              </a:rPr>
              <a:t>augment</a:t>
            </a:r>
            <a:r>
              <a:rPr lang="de-DE" sz="1400" dirty="0">
                <a:latin typeface="Courier New"/>
                <a:cs typeface="Courier New"/>
              </a:rPr>
              <a:t> /</a:t>
            </a:r>
            <a:r>
              <a:rPr lang="de-DE" sz="1400" dirty="0" err="1">
                <a:latin typeface="Courier New"/>
                <a:cs typeface="Courier New"/>
              </a:rPr>
              <a:t>ietf-te:te</a:t>
            </a:r>
            <a:r>
              <a:rPr lang="de-DE" sz="14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interfaces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config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|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 smtClean="0">
                <a:latin typeface="Courier New"/>
                <a:cs typeface="Courier New"/>
              </a:rPr>
              <a:t>flood-thresholds</a:t>
            </a:r>
            <a:r>
              <a:rPr lang="de-DE" sz="1400" dirty="0" smtClean="0">
                <a:latin typeface="Courier New"/>
                <a:cs typeface="Courier New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      +--</a:t>
            </a:r>
            <a:r>
              <a:rPr lang="de-DE" sz="1400" dirty="0" err="1" smtClean="0">
                <a:latin typeface="Courier New"/>
                <a:cs typeface="Courier New"/>
              </a:rPr>
              <a:t>rw</a:t>
            </a:r>
            <a:r>
              <a:rPr lang="de-DE" sz="1400" dirty="0" smtClean="0">
                <a:latin typeface="Courier New"/>
                <a:cs typeface="Courier New"/>
              </a:rPr>
              <a:t> </a:t>
            </a:r>
            <a:r>
              <a:rPr lang="de-DE" sz="1400" dirty="0" err="1" smtClean="0">
                <a:latin typeface="Courier New"/>
                <a:cs typeface="Courier New"/>
              </a:rPr>
              <a:t>interface</a:t>
            </a:r>
            <a:r>
              <a:rPr lang="de-DE" sz="1400" dirty="0" smtClean="0">
                <a:latin typeface="Courier New"/>
                <a:cs typeface="Courier New"/>
              </a:rPr>
              <a:t>* [</a:t>
            </a:r>
            <a:r>
              <a:rPr lang="de-DE" sz="1400" dirty="0" err="1" smtClean="0">
                <a:latin typeface="Courier New"/>
                <a:cs typeface="Courier New"/>
              </a:rPr>
              <a:t>interface</a:t>
            </a:r>
            <a:r>
              <a:rPr lang="de-DE" sz="1400" dirty="0" smtClean="0">
                <a:latin typeface="Courier New"/>
                <a:cs typeface="Courier New"/>
              </a:rPr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         </a:t>
            </a:r>
            <a:r>
              <a:rPr lang="de-DE" sz="1400" dirty="0">
                <a:latin typeface="Courier New"/>
                <a:cs typeface="Courier New"/>
              </a:rPr>
              <a:t>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interface</a:t>
            </a:r>
            <a:r>
              <a:rPr lang="de-DE" sz="1400" dirty="0">
                <a:latin typeface="Courier New"/>
                <a:cs typeface="Courier New"/>
              </a:rPr>
              <a:t>    </a:t>
            </a:r>
            <a:r>
              <a:rPr lang="de-DE" sz="1400" dirty="0" err="1">
                <a:latin typeface="Courier New"/>
                <a:cs typeface="Courier New"/>
              </a:rPr>
              <a:t>if:interface-ref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 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config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   |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te-metric</a:t>
            </a:r>
            <a:r>
              <a:rPr lang="de-DE" sz="1400" dirty="0" smtClean="0">
                <a:latin typeface="Courier New"/>
                <a:cs typeface="Courier New"/>
              </a:rPr>
              <a:t>?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   |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(</a:t>
            </a:r>
            <a:r>
              <a:rPr lang="de-DE" sz="1400" dirty="0" err="1">
                <a:latin typeface="Courier New"/>
                <a:cs typeface="Courier New"/>
              </a:rPr>
              <a:t>admin</a:t>
            </a:r>
            <a:r>
              <a:rPr lang="de-DE" sz="1400" dirty="0">
                <a:latin typeface="Courier New"/>
                <a:cs typeface="Courier New"/>
              </a:rPr>
              <a:t>-group-type)?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   |  |  +--:(</a:t>
            </a:r>
            <a:r>
              <a:rPr lang="de-DE" sz="1400" dirty="0" err="1">
                <a:latin typeface="Courier New"/>
                <a:cs typeface="Courier New"/>
              </a:rPr>
              <a:t>value</a:t>
            </a:r>
            <a:r>
              <a:rPr lang="de-DE" sz="1400" dirty="0">
                <a:latin typeface="Courier New"/>
                <a:cs typeface="Courier New"/>
              </a:rPr>
              <a:t>-</a:t>
            </a:r>
            <a:r>
              <a:rPr lang="de-DE" sz="1400" dirty="0" err="1">
                <a:latin typeface="Courier New"/>
                <a:cs typeface="Courier New"/>
              </a:rPr>
              <a:t>admin</a:t>
            </a:r>
            <a:r>
              <a:rPr lang="de-DE" sz="1400" dirty="0">
                <a:latin typeface="Courier New"/>
                <a:cs typeface="Courier New"/>
              </a:rPr>
              <a:t>-groups</a:t>
            </a:r>
            <a:r>
              <a:rPr lang="de-DE" sz="1400" dirty="0" smtClean="0">
                <a:latin typeface="Courier New"/>
                <a:cs typeface="Courier New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         |  |  +--:(</a:t>
            </a:r>
            <a:r>
              <a:rPr lang="de-DE" sz="1400" dirty="0" err="1" smtClean="0">
                <a:latin typeface="Courier New"/>
                <a:cs typeface="Courier New"/>
              </a:rPr>
              <a:t>named</a:t>
            </a:r>
            <a:r>
              <a:rPr lang="de-DE" sz="1400" dirty="0" smtClean="0">
                <a:latin typeface="Courier New"/>
                <a:cs typeface="Courier New"/>
              </a:rPr>
              <a:t>-</a:t>
            </a:r>
            <a:r>
              <a:rPr lang="de-DE" sz="1400" dirty="0" err="1" smtClean="0">
                <a:latin typeface="Courier New"/>
                <a:cs typeface="Courier New"/>
              </a:rPr>
              <a:t>admin</a:t>
            </a:r>
            <a:r>
              <a:rPr lang="de-DE" sz="1400" dirty="0" smtClean="0">
                <a:latin typeface="Courier New"/>
                <a:cs typeface="Courier New"/>
              </a:rPr>
              <a:t>-groups)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         </a:t>
            </a:r>
            <a:r>
              <a:rPr lang="de-DE" sz="1400" dirty="0">
                <a:latin typeface="Courier New"/>
                <a:cs typeface="Courier New"/>
              </a:rPr>
              <a:t>|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(</a:t>
            </a:r>
            <a:r>
              <a:rPr lang="de-DE" sz="1400" dirty="0" err="1">
                <a:latin typeface="Courier New"/>
                <a:cs typeface="Courier New"/>
              </a:rPr>
              <a:t>srlg</a:t>
            </a:r>
            <a:r>
              <a:rPr lang="de-DE" sz="1400" dirty="0">
                <a:latin typeface="Courier New"/>
                <a:cs typeface="Courier New"/>
              </a:rPr>
              <a:t>-type)?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   |  |  +--:(</a:t>
            </a:r>
            <a:r>
              <a:rPr lang="de-DE" sz="1400" dirty="0" err="1">
                <a:latin typeface="Courier New"/>
                <a:cs typeface="Courier New"/>
              </a:rPr>
              <a:t>value-srlgs</a:t>
            </a:r>
            <a:r>
              <a:rPr lang="de-DE" sz="1400" dirty="0" smtClean="0">
                <a:latin typeface="Courier New"/>
                <a:cs typeface="Courier New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..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   |  |  +--:(</a:t>
            </a:r>
            <a:r>
              <a:rPr lang="de-DE" sz="1400" dirty="0" err="1">
                <a:latin typeface="Courier New"/>
                <a:cs typeface="Courier New"/>
              </a:rPr>
              <a:t>named-srlgs</a:t>
            </a:r>
            <a:r>
              <a:rPr lang="de-DE" sz="1400" dirty="0" smtClean="0">
                <a:latin typeface="Courier New"/>
                <a:cs typeface="Courier New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smtClean="0">
                <a:latin typeface="Courier New"/>
                <a:cs typeface="Courier New"/>
              </a:rPr>
              <a:t>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 New"/>
                <a:cs typeface="Courier New"/>
              </a:rPr>
              <a:t>         </a:t>
            </a:r>
            <a:r>
              <a:rPr lang="en-US" sz="1400" dirty="0">
                <a:latin typeface="Courier New"/>
                <a:cs typeface="Courier New"/>
              </a:rPr>
              <a:t>+--</a:t>
            </a:r>
            <a:r>
              <a:rPr lang="en-US" sz="1400" dirty="0" err="1">
                <a:latin typeface="Courier New"/>
                <a:cs typeface="Courier New"/>
              </a:rPr>
              <a:t>ro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te-advertisements_state</a:t>
            </a:r>
            <a:endParaRPr lang="en-US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/>
                <a:cs typeface="Courier New"/>
              </a:rPr>
              <a:t>               +--</a:t>
            </a:r>
            <a:r>
              <a:rPr lang="en-US" sz="1400" dirty="0" err="1">
                <a:latin typeface="Courier New"/>
                <a:cs typeface="Courier New"/>
              </a:rPr>
              <a:t>ro</a:t>
            </a:r>
            <a:r>
              <a:rPr lang="en-US" sz="1400" dirty="0">
                <a:latin typeface="Courier New"/>
                <a:cs typeface="Courier New"/>
              </a:rPr>
              <a:t> flood-interval</a:t>
            </a:r>
            <a:r>
              <a:rPr lang="en-US" sz="1400" dirty="0" smtClean="0">
                <a:latin typeface="Courier New"/>
                <a:cs typeface="Courier New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 New"/>
                <a:cs typeface="Courier New"/>
              </a:rPr>
              <a:t>               +--</a:t>
            </a:r>
            <a:r>
              <a:rPr lang="en-US" sz="1400" dirty="0" err="1" smtClean="0">
                <a:latin typeface="Courier New"/>
                <a:cs typeface="Courier New"/>
              </a:rPr>
              <a:t>ro</a:t>
            </a:r>
            <a:r>
              <a:rPr lang="en-US" sz="1400" dirty="0" smtClean="0">
                <a:latin typeface="Courier New"/>
                <a:cs typeface="Courier New"/>
              </a:rPr>
              <a:t> last-flooded-time?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latin typeface="Courier New"/>
                <a:cs typeface="Courier New"/>
              </a:rPr>
              <a:t>               </a:t>
            </a:r>
            <a:r>
              <a:rPr lang="en-US" sz="1400" dirty="0">
                <a:latin typeface="Courier New"/>
                <a:cs typeface="Courier New"/>
              </a:rPr>
              <a:t>+--</a:t>
            </a:r>
            <a:r>
              <a:rPr lang="en-US" sz="1400" dirty="0" err="1">
                <a:latin typeface="Courier New"/>
                <a:cs typeface="Courier New"/>
              </a:rPr>
              <a:t>ro</a:t>
            </a:r>
            <a:r>
              <a:rPr lang="en-US" sz="1400" dirty="0">
                <a:latin typeface="Courier New"/>
                <a:cs typeface="Courier New"/>
              </a:rPr>
              <a:t> next-flooded-time</a:t>
            </a:r>
            <a:r>
              <a:rPr lang="en-US" sz="1400" dirty="0" smtClean="0">
                <a:latin typeface="Courier New"/>
                <a:cs typeface="Courier New"/>
              </a:rPr>
              <a:t>?</a:t>
            </a:r>
            <a:endParaRPr lang="en-US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/>
                <a:cs typeface="Courier New"/>
              </a:rPr>
              <a:t>               +--</a:t>
            </a:r>
            <a:r>
              <a:rPr lang="en-US" sz="1400" dirty="0" err="1">
                <a:latin typeface="Courier New"/>
                <a:cs typeface="Courier New"/>
              </a:rPr>
              <a:t>ro</a:t>
            </a:r>
            <a:r>
              <a:rPr lang="en-US" sz="1400" dirty="0">
                <a:latin typeface="Courier New"/>
                <a:cs typeface="Courier New"/>
              </a:rPr>
              <a:t> last-flooded-trigger</a:t>
            </a:r>
            <a:r>
              <a:rPr lang="en-US" sz="1400" dirty="0" smtClean="0">
                <a:latin typeface="Courier New"/>
                <a:cs typeface="Courier New"/>
              </a:rPr>
              <a:t>?</a:t>
            </a:r>
            <a:endParaRPr lang="en-US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/>
                <a:cs typeface="Courier New"/>
              </a:rPr>
              <a:t>               +--</a:t>
            </a:r>
            <a:r>
              <a:rPr lang="en-US" sz="1400" dirty="0" err="1">
                <a:latin typeface="Courier New"/>
                <a:cs typeface="Courier New"/>
              </a:rPr>
              <a:t>ro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advertized</a:t>
            </a:r>
            <a:r>
              <a:rPr lang="en-US" sz="1400" dirty="0">
                <a:latin typeface="Courier New"/>
                <a:cs typeface="Courier New"/>
              </a:rPr>
              <a:t>-level-areas</a:t>
            </a:r>
            <a:r>
              <a:rPr lang="en-US" sz="1400" dirty="0" smtClean="0">
                <a:latin typeface="Courier New"/>
                <a:cs typeface="Courier New"/>
              </a:rPr>
              <a:t>*</a:t>
            </a:r>
            <a:endParaRPr lang="en-US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 New"/>
                <a:cs typeface="Courier New"/>
              </a:rPr>
              <a:t>                  +--</a:t>
            </a:r>
            <a:r>
              <a:rPr lang="en-US" sz="1400" dirty="0" err="1">
                <a:latin typeface="Courier New"/>
                <a:cs typeface="Courier New"/>
              </a:rPr>
              <a:t>ro</a:t>
            </a:r>
            <a:r>
              <a:rPr lang="en-US" sz="1400" dirty="0">
                <a:latin typeface="Courier New"/>
                <a:cs typeface="Courier New"/>
              </a:rPr>
              <a:t> level-area    uint32</a:t>
            </a:r>
            <a:endParaRPr lang="de-DE" sz="1400" dirty="0" smtClean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400" dirty="0" smtClean="0">
              <a:latin typeface="Courier New"/>
              <a:cs typeface="Courier New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91706" y="1592828"/>
            <a:ext cx="5883795" cy="477253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DE" sz="1400" dirty="0" err="1">
                <a:latin typeface="Courier New"/>
                <a:cs typeface="Courier New"/>
              </a:rPr>
              <a:t>module</a:t>
            </a:r>
            <a:r>
              <a:rPr lang="de-DE" sz="1400" dirty="0">
                <a:latin typeface="Courier New"/>
                <a:cs typeface="Courier New"/>
              </a:rPr>
              <a:t>: </a:t>
            </a:r>
            <a:r>
              <a:rPr lang="de-DE" sz="1400" dirty="0" err="1">
                <a:latin typeface="Courier New"/>
                <a:cs typeface="Courier New"/>
              </a:rPr>
              <a:t>ietf-te-</a:t>
            </a:r>
            <a:r>
              <a:rPr lang="de-DE" sz="1400" dirty="0" err="1" smtClean="0">
                <a:latin typeface="Courier New"/>
                <a:cs typeface="Courier New"/>
              </a:rPr>
              <a:t>device</a:t>
            </a:r>
            <a:endParaRPr lang="de-DE" sz="1400" dirty="0" smtClean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err="1">
                <a:latin typeface="Courier New"/>
                <a:cs typeface="Courier New"/>
              </a:rPr>
              <a:t>augment</a:t>
            </a:r>
            <a:r>
              <a:rPr lang="de-DE" sz="1400" dirty="0">
                <a:latin typeface="Courier New"/>
                <a:cs typeface="Courier New"/>
              </a:rPr>
              <a:t> /</a:t>
            </a:r>
            <a:r>
              <a:rPr lang="de-DE" sz="1400" dirty="0" err="1">
                <a:latin typeface="Courier New"/>
                <a:cs typeface="Courier New"/>
              </a:rPr>
              <a:t>ietf-te:te</a:t>
            </a:r>
            <a:r>
              <a:rPr lang="de-DE" sz="1400" dirty="0">
                <a:latin typeface="Courier New"/>
                <a:cs typeface="Courier New"/>
              </a:rPr>
              <a:t>/</a:t>
            </a:r>
            <a:r>
              <a:rPr lang="de-DE" sz="1400" dirty="0" err="1">
                <a:latin typeface="Courier New"/>
                <a:cs typeface="Courier New"/>
              </a:rPr>
              <a:t>ietf-te:globals</a:t>
            </a:r>
            <a:r>
              <a:rPr lang="de-DE" sz="1400" dirty="0">
                <a:latin typeface="Courier New"/>
                <a:cs typeface="Courier New"/>
              </a:rPr>
              <a:t>/</a:t>
            </a:r>
            <a:r>
              <a:rPr lang="de-DE" sz="1400" dirty="0" err="1">
                <a:latin typeface="Courier New"/>
                <a:cs typeface="Courier New"/>
              </a:rPr>
              <a:t>ietf-te:config</a:t>
            </a:r>
            <a:r>
              <a:rPr lang="de-DE" sz="14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lsp-install-interval</a:t>
            </a:r>
            <a:r>
              <a:rPr lang="de-DE" sz="1400" dirty="0">
                <a:latin typeface="Courier New"/>
                <a:cs typeface="Courier New"/>
              </a:rPr>
              <a:t>?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rw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lsp-cleanup-interval</a:t>
            </a:r>
            <a:r>
              <a:rPr lang="de-DE" sz="1400" dirty="0">
                <a:latin typeface="Courier New"/>
                <a:cs typeface="Courier New"/>
              </a:rPr>
              <a:t>?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err="1">
                <a:latin typeface="Courier New"/>
                <a:cs typeface="Courier New"/>
              </a:rPr>
              <a:t>augment</a:t>
            </a:r>
            <a:r>
              <a:rPr lang="de-DE" sz="1400" dirty="0">
                <a:latin typeface="Courier New"/>
                <a:cs typeface="Courier New"/>
              </a:rPr>
              <a:t> /</a:t>
            </a:r>
            <a:r>
              <a:rPr lang="de-DE" sz="1400" dirty="0" err="1">
                <a:latin typeface="Courier New"/>
                <a:cs typeface="Courier New"/>
              </a:rPr>
              <a:t>ietf-te:te</a:t>
            </a:r>
            <a:r>
              <a:rPr lang="de-DE" sz="1400" dirty="0">
                <a:latin typeface="Courier New"/>
                <a:cs typeface="Courier New"/>
              </a:rPr>
              <a:t>/</a:t>
            </a:r>
            <a:r>
              <a:rPr lang="de-DE" sz="1400" dirty="0" err="1">
                <a:latin typeface="Courier New"/>
                <a:cs typeface="Courier New"/>
              </a:rPr>
              <a:t>ietf-te:globals</a:t>
            </a:r>
            <a:r>
              <a:rPr lang="de-DE" sz="1400" dirty="0">
                <a:latin typeface="Courier New"/>
                <a:cs typeface="Courier New"/>
              </a:rPr>
              <a:t>/</a:t>
            </a:r>
            <a:r>
              <a:rPr lang="de-DE" sz="1400" dirty="0" err="1">
                <a:latin typeface="Courier New"/>
                <a:cs typeface="Courier New"/>
              </a:rPr>
              <a:t>ietf-te:state</a:t>
            </a:r>
            <a:r>
              <a:rPr lang="de-DE" sz="14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lsp-install-interval</a:t>
            </a:r>
            <a:r>
              <a:rPr lang="de-DE" sz="1400" dirty="0">
                <a:latin typeface="Courier New"/>
                <a:cs typeface="Courier New"/>
              </a:rPr>
              <a:t>?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lsp-cleanup-interval</a:t>
            </a:r>
            <a:r>
              <a:rPr lang="de-DE" sz="1400" dirty="0">
                <a:latin typeface="Courier New"/>
                <a:cs typeface="Courier New"/>
              </a:rPr>
              <a:t>?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tunnels</a:t>
            </a:r>
            <a:r>
              <a:rPr lang="de-DE" sz="1400" dirty="0">
                <a:latin typeface="Courier New"/>
                <a:cs typeface="Courier New"/>
              </a:rPr>
              <a:t>-counter?     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lsps</a:t>
            </a:r>
            <a:r>
              <a:rPr lang="de-DE" sz="1400" dirty="0">
                <a:latin typeface="Courier New"/>
                <a:cs typeface="Courier New"/>
              </a:rPr>
              <a:t>-counter?        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 err="1">
                <a:latin typeface="Courier New"/>
                <a:cs typeface="Courier New"/>
              </a:rPr>
              <a:t>augment</a:t>
            </a:r>
            <a:r>
              <a:rPr lang="de-DE" sz="1400" dirty="0">
                <a:latin typeface="Courier New"/>
                <a:cs typeface="Courier New"/>
              </a:rPr>
              <a:t> /</a:t>
            </a:r>
            <a:r>
              <a:rPr lang="de-DE" sz="1400" dirty="0" err="1">
                <a:latin typeface="Courier New"/>
                <a:cs typeface="Courier New"/>
              </a:rPr>
              <a:t>ietf-te:te</a:t>
            </a:r>
            <a:r>
              <a:rPr lang="de-DE" sz="1400" dirty="0">
                <a:latin typeface="Courier New"/>
                <a:cs typeface="Courier New"/>
              </a:rPr>
              <a:t>/</a:t>
            </a:r>
            <a:r>
              <a:rPr lang="de-DE" sz="1400" dirty="0" err="1">
                <a:latin typeface="Courier New"/>
                <a:cs typeface="Courier New"/>
              </a:rPr>
              <a:t>ietf-te:lsps-state</a:t>
            </a:r>
            <a:r>
              <a:rPr lang="de-DE" sz="1400" dirty="0">
                <a:latin typeface="Courier New"/>
                <a:cs typeface="Courier New"/>
              </a:rPr>
              <a:t>/</a:t>
            </a:r>
            <a:r>
              <a:rPr lang="de-DE" sz="1400" dirty="0" err="1">
                <a:latin typeface="Courier New"/>
                <a:cs typeface="Courier New"/>
              </a:rPr>
              <a:t>ietf-te:lsp</a:t>
            </a:r>
            <a:r>
              <a:rPr lang="de-DE" sz="14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lsp-timers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life</a:t>
            </a:r>
            <a:r>
              <a:rPr lang="de-DE" sz="1400" dirty="0">
                <a:latin typeface="Courier New"/>
                <a:cs typeface="Courier New"/>
              </a:rPr>
              <a:t>-time?      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time-</a:t>
            </a:r>
            <a:r>
              <a:rPr lang="de-DE" sz="1400" dirty="0" err="1">
                <a:latin typeface="Courier New"/>
                <a:cs typeface="Courier New"/>
              </a:rPr>
              <a:t>to</a:t>
            </a:r>
            <a:r>
              <a:rPr lang="de-DE" sz="1400" dirty="0">
                <a:latin typeface="Courier New"/>
                <a:cs typeface="Courier New"/>
              </a:rPr>
              <a:t>-</a:t>
            </a:r>
            <a:r>
              <a:rPr lang="de-DE" sz="1400" dirty="0" err="1">
                <a:latin typeface="Courier New"/>
                <a:cs typeface="Courier New"/>
              </a:rPr>
              <a:t>install</a:t>
            </a:r>
            <a:r>
              <a:rPr lang="de-DE" sz="1400" dirty="0">
                <a:latin typeface="Courier New"/>
                <a:cs typeface="Courier New"/>
              </a:rPr>
              <a:t>?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time-</a:t>
            </a:r>
            <a:r>
              <a:rPr lang="de-DE" sz="1400" dirty="0" err="1">
                <a:latin typeface="Courier New"/>
                <a:cs typeface="Courier New"/>
              </a:rPr>
              <a:t>to</a:t>
            </a:r>
            <a:r>
              <a:rPr lang="de-DE" sz="1400" dirty="0">
                <a:latin typeface="Courier New"/>
                <a:cs typeface="Courier New"/>
              </a:rPr>
              <a:t>-die?    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downstream</a:t>
            </a:r>
            <a:r>
              <a:rPr lang="de-DE" sz="1400" dirty="0">
                <a:latin typeface="Courier New"/>
                <a:cs typeface="Courier New"/>
              </a:rPr>
              <a:t>-info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nhop</a:t>
            </a:r>
            <a:r>
              <a:rPr lang="de-DE" sz="1400" dirty="0">
                <a:latin typeface="Courier New"/>
                <a:cs typeface="Courier New"/>
              </a:rPr>
              <a:t>?                 </a:t>
            </a:r>
            <a:r>
              <a:rPr lang="de-DE" sz="1400" dirty="0" err="1">
                <a:latin typeface="Courier New"/>
                <a:cs typeface="Courier New"/>
              </a:rPr>
              <a:t>inet:ip-address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outgoing</a:t>
            </a:r>
            <a:r>
              <a:rPr lang="de-DE" sz="1400" dirty="0">
                <a:latin typeface="Courier New"/>
                <a:cs typeface="Courier New"/>
              </a:rPr>
              <a:t>-interface?   </a:t>
            </a:r>
            <a:r>
              <a:rPr lang="de-DE" sz="1400" dirty="0" err="1">
                <a:latin typeface="Courier New"/>
                <a:cs typeface="Courier New"/>
              </a:rPr>
              <a:t>if:interface-ref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neighbor</a:t>
            </a:r>
            <a:r>
              <a:rPr lang="de-DE" sz="1400" dirty="0">
                <a:latin typeface="Courier New"/>
                <a:cs typeface="Courier New"/>
              </a:rPr>
              <a:t>?             </a:t>
            </a:r>
            <a:r>
              <a:rPr lang="de-DE" sz="1400" dirty="0" err="1">
                <a:latin typeface="Courier New"/>
                <a:cs typeface="Courier New"/>
              </a:rPr>
              <a:t>inet:ip-address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|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label</a:t>
            </a:r>
            <a:r>
              <a:rPr lang="de-DE" sz="1400" dirty="0">
                <a:latin typeface="Courier New"/>
                <a:cs typeface="Courier New"/>
              </a:rPr>
              <a:t>?                uint32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upstream</a:t>
            </a:r>
            <a:r>
              <a:rPr lang="de-DE" sz="1400" dirty="0">
                <a:latin typeface="Courier New"/>
                <a:cs typeface="Courier New"/>
              </a:rPr>
              <a:t>-info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phop</a:t>
            </a:r>
            <a:r>
              <a:rPr lang="de-DE" sz="1400" dirty="0">
                <a:latin typeface="Courier New"/>
                <a:cs typeface="Courier New"/>
              </a:rPr>
              <a:t>?       </a:t>
            </a:r>
            <a:r>
              <a:rPr lang="de-DE" sz="1400" dirty="0" err="1">
                <a:latin typeface="Courier New"/>
                <a:cs typeface="Courier New"/>
              </a:rPr>
              <a:t>inet:ip-address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neighbor</a:t>
            </a:r>
            <a:r>
              <a:rPr lang="de-DE" sz="1400" dirty="0">
                <a:latin typeface="Courier New"/>
                <a:cs typeface="Courier New"/>
              </a:rPr>
              <a:t>?   </a:t>
            </a:r>
            <a:r>
              <a:rPr lang="de-DE" sz="1400" dirty="0" err="1">
                <a:latin typeface="Courier New"/>
                <a:cs typeface="Courier New"/>
              </a:rPr>
              <a:t>inet:ip-address</a:t>
            </a:r>
            <a:endParaRPr lang="de-DE" sz="14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 New"/>
                <a:cs typeface="Courier New"/>
              </a:rPr>
              <a:t>      +--</a:t>
            </a:r>
            <a:r>
              <a:rPr lang="de-DE" sz="1400" dirty="0" err="1">
                <a:latin typeface="Courier New"/>
                <a:cs typeface="Courier New"/>
              </a:rPr>
              <a:t>ro</a:t>
            </a:r>
            <a:r>
              <a:rPr lang="de-DE" sz="1400" dirty="0">
                <a:latin typeface="Courier New"/>
                <a:cs typeface="Courier New"/>
              </a:rPr>
              <a:t> </a:t>
            </a:r>
            <a:r>
              <a:rPr lang="de-DE" sz="1400" dirty="0" err="1">
                <a:latin typeface="Courier New"/>
                <a:cs typeface="Courier New"/>
              </a:rPr>
              <a:t>label</a:t>
            </a:r>
            <a:r>
              <a:rPr lang="de-DE" sz="1400" dirty="0">
                <a:latin typeface="Courier New"/>
                <a:cs typeface="Courier New"/>
              </a:rPr>
              <a:t>?      uint32</a:t>
            </a:r>
          </a:p>
          <a:p>
            <a:pPr marL="0" indent="0">
              <a:spcBef>
                <a:spcPts val="0"/>
              </a:spcBef>
              <a:buNone/>
            </a:pPr>
            <a:endParaRPr lang="de-DE" sz="1400" dirty="0">
              <a:latin typeface="Courier New"/>
              <a:cs typeface="Courier New"/>
            </a:endParaRP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20604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66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# 2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>
                <a:solidFill>
                  <a:prstClr val="black"/>
                </a:solidFill>
              </a:rPr>
              <a:t>Reuse </a:t>
            </a:r>
            <a:r>
              <a:rPr lang="en-US" sz="3600" dirty="0">
                <a:solidFill>
                  <a:prstClr val="black"/>
                </a:solidFill>
              </a:rPr>
              <a:t>of TE </a:t>
            </a:r>
            <a:r>
              <a:rPr lang="en-US" sz="3600" dirty="0" smtClean="0">
                <a:solidFill>
                  <a:prstClr val="black"/>
                </a:solidFill>
              </a:rPr>
              <a:t>model </a:t>
            </a:r>
            <a:r>
              <a:rPr lang="en-US" sz="3600" dirty="0">
                <a:solidFill>
                  <a:prstClr val="black"/>
                </a:solidFill>
              </a:rPr>
              <a:t>for </a:t>
            </a:r>
            <a:r>
              <a:rPr lang="en-US" sz="3600" dirty="0" smtClean="0">
                <a:solidFill>
                  <a:prstClr val="black"/>
                </a:solidFill>
              </a:rPr>
              <a:t>different TE </a:t>
            </a:r>
            <a:r>
              <a:rPr lang="en-US" sz="3600" dirty="0">
                <a:solidFill>
                  <a:prstClr val="black"/>
                </a:solidFill>
              </a:rPr>
              <a:t>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475615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Issue – Reuse of the TE model for multiple technologies</a:t>
            </a:r>
          </a:p>
          <a:p>
            <a:pPr lvl="1"/>
            <a:r>
              <a:rPr lang="en-US" dirty="0" smtClean="0"/>
              <a:t>TE model defined at the root TOP</a:t>
            </a:r>
          </a:p>
          <a:p>
            <a:pPr lvl="1"/>
            <a:r>
              <a:rPr lang="en-US" dirty="0" smtClean="0"/>
              <a:t>Natural way for technology specific data to reside below the technology, e.g. .../</a:t>
            </a:r>
            <a:r>
              <a:rPr lang="en-US" dirty="0" err="1" smtClean="0"/>
              <a:t>mpls</a:t>
            </a:r>
            <a:r>
              <a:rPr lang="en-US" dirty="0" smtClean="0"/>
              <a:t>/</a:t>
            </a:r>
            <a:r>
              <a:rPr lang="en-US" dirty="0" err="1" smtClean="0"/>
              <a:t>te</a:t>
            </a:r>
            <a:r>
              <a:rPr lang="en-US" dirty="0" smtClean="0"/>
              <a:t>/.., or .../</a:t>
            </a:r>
            <a:r>
              <a:rPr lang="en-US" dirty="0" err="1" smtClean="0"/>
              <a:t>otn</a:t>
            </a:r>
            <a:r>
              <a:rPr lang="en-US" dirty="0" smtClean="0"/>
              <a:t>/</a:t>
            </a:r>
            <a:r>
              <a:rPr lang="en-US" dirty="0" err="1" smtClean="0"/>
              <a:t>te</a:t>
            </a:r>
            <a:r>
              <a:rPr lang="en-US" dirty="0" smtClean="0"/>
              <a:t>/</a:t>
            </a:r>
            <a:r>
              <a:rPr lang="is-IS" dirty="0" smtClean="0"/>
              <a:t>… etc.</a:t>
            </a:r>
          </a:p>
          <a:p>
            <a:pPr lvl="1"/>
            <a:r>
              <a:rPr lang="en-US" dirty="0" smtClean="0"/>
              <a:t>Reuse the same TE model and only augment with specific technology data (if needed)</a:t>
            </a:r>
          </a:p>
          <a:p>
            <a:pPr lvl="1"/>
            <a:r>
              <a:rPr lang="en-US" dirty="0" smtClean="0"/>
              <a:t>YANG language currently does not allow attaching same YANG model in multiple places of the YANG tree</a:t>
            </a:r>
          </a:p>
          <a:p>
            <a:r>
              <a:rPr lang="en-US" dirty="0" smtClean="0"/>
              <a:t>Resolution - OPEN</a:t>
            </a:r>
          </a:p>
          <a:p>
            <a:pPr lvl="1"/>
            <a:r>
              <a:rPr lang="en-US" dirty="0" smtClean="0"/>
              <a:t>Several proposals to extend this capability to YANG, e.g. using “mounts”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78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# 3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General edits to TE/RSVP data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475615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b="1" u="sng" dirty="0" smtClean="0"/>
              <a:t>Issue</a:t>
            </a:r>
            <a:r>
              <a:rPr lang="en-US" dirty="0" smtClean="0"/>
              <a:t> – </a:t>
            </a:r>
            <a:r>
              <a:rPr lang="en-US" dirty="0"/>
              <a:t>Need to reflect the actual </a:t>
            </a:r>
            <a:r>
              <a:rPr lang="en-US" dirty="0" smtClean="0"/>
              <a:t>LSP </a:t>
            </a:r>
            <a:r>
              <a:rPr lang="en-US" dirty="0"/>
              <a:t>path independent of the signaling </a:t>
            </a:r>
            <a:r>
              <a:rPr lang="en-US" dirty="0" smtClean="0"/>
              <a:t>protocol (e.g. RSVP-TE)</a:t>
            </a:r>
          </a:p>
          <a:p>
            <a:pPr lvl="1"/>
            <a:r>
              <a:rPr lang="en-US" dirty="0" smtClean="0"/>
              <a:t>though present in the RSVP-TE model, some applications (e.g. controller) may use other signaling protocols to establish LSP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Resolution - </a:t>
            </a:r>
            <a:r>
              <a:rPr lang="en-US" dirty="0"/>
              <a:t>Add RECORD-ROUTE list in TE </a:t>
            </a:r>
            <a:r>
              <a:rPr lang="en-US" dirty="0" smtClean="0"/>
              <a:t>generic</a:t>
            </a:r>
            <a:r>
              <a:rPr lang="en-US" dirty="0"/>
              <a:t> </a:t>
            </a:r>
            <a:r>
              <a:rPr lang="en-US" dirty="0" smtClean="0"/>
              <a:t>LSP state data</a:t>
            </a:r>
          </a:p>
          <a:p>
            <a:pPr marL="342900" lvl="1" indent="-342900">
              <a:buFont typeface="Arial"/>
              <a:buChar char="•"/>
            </a:pPr>
            <a:r>
              <a:rPr lang="en-US" b="1" u="sng" dirty="0" smtClean="0"/>
              <a:t>Issue</a:t>
            </a:r>
            <a:r>
              <a:rPr lang="en-US" dirty="0" smtClean="0"/>
              <a:t> –</a:t>
            </a:r>
            <a:r>
              <a:rPr lang="en-US" dirty="0"/>
              <a:t> </a:t>
            </a:r>
            <a:r>
              <a:rPr lang="en-US" dirty="0" smtClean="0"/>
              <a:t>Support for tunnel termination point identification</a:t>
            </a:r>
          </a:p>
          <a:p>
            <a:pPr marL="742950" lvl="2" indent="-342900"/>
            <a:r>
              <a:rPr lang="en-US" dirty="0" smtClean="0"/>
              <a:t>LSPs endpoint identified by destination node-identifier (or router ID) or TE interface</a:t>
            </a:r>
          </a:p>
          <a:p>
            <a:pPr marL="742950" lvl="2" indent="-342900"/>
            <a:r>
              <a:rPr lang="en-US" dirty="0" smtClean="0"/>
              <a:t>For some TE technologies LSPs originate/terminate on a specific port within a node – identified by termination point ID</a:t>
            </a:r>
          </a:p>
          <a:p>
            <a:pPr marL="742950" lvl="2" indent="-342900"/>
            <a:r>
              <a:rPr lang="en-US" dirty="0" smtClean="0"/>
              <a:t>Further discussion in update for “draft</a:t>
            </a:r>
            <a:r>
              <a:rPr lang="en-US" dirty="0"/>
              <a:t>-</a:t>
            </a:r>
            <a:r>
              <a:rPr lang="en-US" dirty="0" err="1"/>
              <a:t>ietf</a:t>
            </a:r>
            <a:r>
              <a:rPr lang="en-US" dirty="0"/>
              <a:t>-teas-yang-</a:t>
            </a:r>
            <a:r>
              <a:rPr lang="en-US" dirty="0" err="1"/>
              <a:t>te</a:t>
            </a:r>
            <a:r>
              <a:rPr lang="en-US" dirty="0"/>
              <a:t>-</a:t>
            </a:r>
            <a:r>
              <a:rPr lang="en-US" dirty="0" err="1" smtClean="0"/>
              <a:t>topo</a:t>
            </a:r>
            <a:r>
              <a:rPr lang="en-US" dirty="0" smtClean="0"/>
              <a:t>”</a:t>
            </a:r>
          </a:p>
          <a:p>
            <a:pPr marL="342900" lvl="1" indent="-342900"/>
            <a:r>
              <a:rPr lang="en-US" dirty="0" smtClean="0"/>
              <a:t>Resolution – Added source/destination Tunnel Termination Point identifier in TE general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33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# 4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Minor edits/changes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84" y="1600203"/>
            <a:ext cx="10689908" cy="4756150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Added new module </a:t>
            </a:r>
            <a:r>
              <a:rPr lang="en-US" sz="3200" dirty="0" err="1" smtClean="0"/>
              <a:t>ietf-te-mpls.yang</a:t>
            </a:r>
            <a:endParaRPr lang="en-US" sz="3200" dirty="0" smtClean="0"/>
          </a:p>
          <a:p>
            <a:pPr marL="742950" lvl="2" indent="-342900"/>
            <a:r>
              <a:rPr lang="en-US" sz="2800" dirty="0" smtClean="0"/>
              <a:t>Contains packet/</a:t>
            </a:r>
            <a:r>
              <a:rPr lang="en-US" sz="2800" dirty="0" err="1" smtClean="0"/>
              <a:t>mpls</a:t>
            </a:r>
            <a:r>
              <a:rPr lang="en-US" sz="2800" dirty="0" smtClean="0"/>
              <a:t> TE data</a:t>
            </a:r>
          </a:p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Renamed “</a:t>
            </a:r>
            <a:r>
              <a:rPr lang="en-US" sz="3200" dirty="0" err="1" smtClean="0"/>
              <a:t>psc</a:t>
            </a:r>
            <a:r>
              <a:rPr lang="en-US" sz="3200" dirty="0" smtClean="0"/>
              <a:t>” to “</a:t>
            </a:r>
            <a:r>
              <a:rPr lang="en-US" sz="3200" dirty="0" err="1" smtClean="0"/>
              <a:t>mpls</a:t>
            </a:r>
            <a:r>
              <a:rPr lang="en-US" sz="3200" dirty="0" smtClean="0"/>
              <a:t>” in module names and data node names</a:t>
            </a:r>
          </a:p>
          <a:p>
            <a:pPr marL="742950" lvl="2" indent="-342900"/>
            <a:r>
              <a:rPr lang="en-US" sz="2800" dirty="0" smtClean="0"/>
              <a:t>PSC may (for some) be confused with other acronyms</a:t>
            </a:r>
          </a:p>
          <a:p>
            <a:pPr marL="742950" lvl="2" indent="-342900"/>
            <a:r>
              <a:rPr lang="en-US" sz="2800" dirty="0" smtClean="0"/>
              <a:t>More consistent with other </a:t>
            </a:r>
            <a:r>
              <a:rPr lang="en-US" sz="2800" dirty="0" err="1" smtClean="0"/>
              <a:t>mpls</a:t>
            </a:r>
            <a:r>
              <a:rPr lang="en-US" sz="2800" dirty="0" smtClean="0"/>
              <a:t> technology protocols (e.g. LDP and SR</a:t>
            </a:r>
            <a:r>
              <a:rPr lang="en-US" sz="2800" dirty="0"/>
              <a:t> </a:t>
            </a:r>
            <a:r>
              <a:rPr lang="en-US" sz="2800" dirty="0" err="1" smtClean="0"/>
              <a:t>mpls</a:t>
            </a:r>
            <a:r>
              <a:rPr lang="en-US" sz="2800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846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6" y="86174"/>
            <a:ext cx="10487997" cy="1143000"/>
          </a:xfrm>
        </p:spPr>
        <p:txBody>
          <a:bodyPr lIns="36000" tIns="36000" rIns="36000" bIns="36000">
            <a:normAutofit fontScale="90000"/>
          </a:bodyPr>
          <a:lstStyle/>
          <a:p>
            <a:pPr algn="l"/>
            <a:r>
              <a:rPr lang="en-US" dirty="0" smtClean="0"/>
              <a:t>TE/RSVP and MPLS YANG Modules</a:t>
            </a:r>
            <a:br>
              <a:rPr lang="en-US" dirty="0" smtClean="0"/>
            </a:br>
            <a:r>
              <a:rPr lang="en-US" sz="3600" dirty="0" smtClean="0"/>
              <a:t>Structure and Relationship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110004" y="2800666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ietf-te-device.yang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75218" y="3985908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ietf-te-rsvp.yang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965120" y="2762496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etf-rsvp.yang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21" idx="2"/>
            <a:endCxn id="14" idx="1"/>
          </p:cNvCxnSpPr>
          <p:nvPr/>
        </p:nvCxnSpPr>
        <p:spPr>
          <a:xfrm>
            <a:off x="1775120" y="3410496"/>
            <a:ext cx="900098" cy="899412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4667750" y="4022257"/>
            <a:ext cx="1620000" cy="648000"/>
          </a:xfrm>
          <a:prstGeom prst="roundRect">
            <a:avLst/>
          </a:prstGeom>
          <a:noFill/>
          <a:ln>
            <a:solidFill>
              <a:schemeClr val="tx1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ietf-te-spring.yang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295218" y="3448666"/>
            <a:ext cx="914339" cy="543558"/>
          </a:xfrm>
          <a:prstGeom prst="straightConnector1">
            <a:avLst/>
          </a:prstGeom>
          <a:ln w="38100">
            <a:solidFill>
              <a:schemeClr val="tx1">
                <a:alpha val="20000"/>
              </a:schemeClr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2256970" y="5147774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ietf</a:t>
            </a: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te</a:t>
            </a:r>
            <a:r>
              <a:rPr lang="en-US" dirty="0" smtClean="0">
                <a:solidFill>
                  <a:schemeClr val="tx1"/>
                </a:solidFill>
              </a:rPr>
              <a:t>-rsvp-</a:t>
            </a:r>
            <a:r>
              <a:rPr lang="en-US" dirty="0" err="1" smtClean="0">
                <a:solidFill>
                  <a:schemeClr val="tx1"/>
                </a:solidFill>
              </a:rPr>
              <a:t>mpls.yang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8" name="Straight Arrow Connector 77"/>
          <p:cNvCxnSpPr>
            <a:stCxn id="10" idx="2"/>
            <a:endCxn id="14" idx="0"/>
          </p:cNvCxnSpPr>
          <p:nvPr/>
        </p:nvCxnSpPr>
        <p:spPr>
          <a:xfrm flipH="1">
            <a:off x="3485218" y="3448666"/>
            <a:ext cx="434786" cy="537242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9239092" y="4805092"/>
            <a:ext cx="83676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0160605" y="4620426"/>
            <a:ext cx="102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augment</a:t>
            </a:r>
            <a:endParaRPr lang="en-US" dirty="0"/>
          </a:p>
        </p:txBody>
      </p:sp>
      <p:sp>
        <p:nvSpPr>
          <p:cNvPr id="100" name="Rounded Rectangle 99"/>
          <p:cNvSpPr/>
          <p:nvPr/>
        </p:nvSpPr>
        <p:spPr>
          <a:xfrm>
            <a:off x="9239092" y="5194085"/>
            <a:ext cx="836760" cy="314293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075945" y="4987004"/>
            <a:ext cx="1494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defined</a:t>
            </a:r>
          </a:p>
          <a:p>
            <a:r>
              <a:rPr lang="en-US" dirty="0" smtClean="0"/>
              <a:t>YANG module</a:t>
            </a:r>
            <a:endParaRPr lang="en-US" dirty="0"/>
          </a:p>
        </p:txBody>
      </p:sp>
      <p:sp>
        <p:nvSpPr>
          <p:cNvPr id="102" name="Rounded Rectangle 101"/>
          <p:cNvSpPr/>
          <p:nvPr/>
        </p:nvSpPr>
        <p:spPr>
          <a:xfrm>
            <a:off x="9239092" y="5795774"/>
            <a:ext cx="836760" cy="314293"/>
          </a:xfrm>
          <a:prstGeom prst="roundRect">
            <a:avLst/>
          </a:prstGeom>
          <a:noFill/>
          <a:ln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092877" y="5620934"/>
            <a:ext cx="1494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Defined</a:t>
            </a:r>
          </a:p>
          <a:p>
            <a:r>
              <a:rPr lang="en-US" dirty="0" smtClean="0"/>
              <a:t>YANG module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7548880" y="943106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etf-mpls-base.yang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4667750" y="5147774"/>
            <a:ext cx="1620000" cy="648000"/>
          </a:xfrm>
          <a:prstGeom prst="roundRect">
            <a:avLst/>
          </a:prstGeom>
          <a:noFill/>
          <a:ln>
            <a:solidFill>
              <a:schemeClr val="tx1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rgbClr val="A6A6A6"/>
                </a:solidFill>
              </a:rPr>
              <a:t>ietf</a:t>
            </a:r>
            <a:r>
              <a:rPr lang="en-US" dirty="0" smtClean="0">
                <a:solidFill>
                  <a:srgbClr val="A6A6A6"/>
                </a:solidFill>
              </a:rPr>
              <a:t>-</a:t>
            </a:r>
            <a:r>
              <a:rPr lang="en-US" dirty="0" err="1" smtClean="0">
                <a:solidFill>
                  <a:srgbClr val="A6A6A6"/>
                </a:solidFill>
              </a:rPr>
              <a:t>te</a:t>
            </a:r>
            <a:r>
              <a:rPr lang="en-US" dirty="0" smtClean="0">
                <a:solidFill>
                  <a:srgbClr val="A6A6A6"/>
                </a:solidFill>
              </a:rPr>
              <a:t>-spring-</a:t>
            </a:r>
            <a:r>
              <a:rPr lang="en-US" dirty="0" err="1" smtClean="0">
                <a:solidFill>
                  <a:srgbClr val="A6A6A6"/>
                </a:solidFill>
              </a:rPr>
              <a:t>mpls.yang</a:t>
            </a:r>
            <a:endParaRPr lang="en-US" dirty="0">
              <a:solidFill>
                <a:srgbClr val="A6A6A6"/>
              </a:solidFill>
            </a:endParaRPr>
          </a:p>
        </p:txBody>
      </p:sp>
      <p:cxnSp>
        <p:nvCxnSpPr>
          <p:cNvPr id="41" name="Straight Arrow Connector 40"/>
          <p:cNvCxnSpPr>
            <a:stCxn id="67" idx="2"/>
            <a:endCxn id="37" idx="0"/>
          </p:cNvCxnSpPr>
          <p:nvPr/>
        </p:nvCxnSpPr>
        <p:spPr>
          <a:xfrm>
            <a:off x="5477750" y="4670257"/>
            <a:ext cx="0" cy="477517"/>
          </a:xfrm>
          <a:prstGeom prst="straightConnector1">
            <a:avLst/>
          </a:prstGeom>
          <a:ln w="38100">
            <a:solidFill>
              <a:schemeClr val="tx1">
                <a:alpha val="20000"/>
              </a:schemeClr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575684" y="1658258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</a:t>
            </a:r>
            <a:r>
              <a:rPr lang="en-US" dirty="0" smtClean="0">
                <a:solidFill>
                  <a:schemeClr val="tx1"/>
                </a:solidFill>
              </a:rPr>
              <a:t>-rsvp-</a:t>
            </a:r>
            <a:r>
              <a:rPr lang="en-US" dirty="0" err="1" smtClean="0">
                <a:solidFill>
                  <a:schemeClr val="tx1"/>
                </a:solidFill>
              </a:rPr>
              <a:t>ext.yang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8</a:t>
            </a:fld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3597802" y="1658258"/>
            <a:ext cx="1620000" cy="64800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 err="1" smtClean="0">
                <a:solidFill>
                  <a:schemeClr val="tx1"/>
                </a:solidFill>
              </a:rPr>
              <a:t>etf-te.yang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3" name="Straight Arrow Connector 52"/>
          <p:cNvCxnSpPr>
            <a:stCxn id="36" idx="2"/>
            <a:endCxn id="10" idx="0"/>
          </p:cNvCxnSpPr>
          <p:nvPr/>
        </p:nvCxnSpPr>
        <p:spPr>
          <a:xfrm flipH="1">
            <a:off x="3920004" y="2306258"/>
            <a:ext cx="487798" cy="49440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8" idx="2"/>
            <a:endCxn id="21" idx="0"/>
          </p:cNvCxnSpPr>
          <p:nvPr/>
        </p:nvCxnSpPr>
        <p:spPr>
          <a:xfrm>
            <a:off x="1385684" y="2306258"/>
            <a:ext cx="389436" cy="456238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4" idx="2"/>
            <a:endCxn id="72" idx="0"/>
          </p:cNvCxnSpPr>
          <p:nvPr/>
        </p:nvCxnSpPr>
        <p:spPr>
          <a:xfrm flipH="1">
            <a:off x="3066970" y="4633908"/>
            <a:ext cx="418248" cy="51386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34" idx="2"/>
            <a:endCxn id="36" idx="3"/>
          </p:cNvCxnSpPr>
          <p:nvPr/>
        </p:nvCxnSpPr>
        <p:spPr>
          <a:xfrm rot="5400000">
            <a:off x="6592765" y="216143"/>
            <a:ext cx="391152" cy="3141078"/>
          </a:xfrm>
          <a:prstGeom prst="bentConnector2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287750" y="1530481"/>
            <a:ext cx="1075484" cy="369332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mount</a:t>
            </a:r>
            <a:endParaRPr lang="en-US" u="sng" dirty="0"/>
          </a:p>
        </p:txBody>
      </p:sp>
      <p:sp>
        <p:nvSpPr>
          <p:cNvPr id="90" name="Rounded Rectangle 89"/>
          <p:cNvSpPr/>
          <p:nvPr/>
        </p:nvSpPr>
        <p:spPr>
          <a:xfrm>
            <a:off x="5074101" y="2797212"/>
            <a:ext cx="1620000" cy="648000"/>
          </a:xfrm>
          <a:prstGeom prst="roundRect">
            <a:avLst/>
          </a:prstGeom>
          <a:noFill/>
          <a:ln>
            <a:solidFill>
              <a:schemeClr val="tx1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ietf-te-pcc.yang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91" name="Straight Arrow Connector 90"/>
          <p:cNvCxnSpPr>
            <a:stCxn id="36" idx="2"/>
            <a:endCxn id="90" idx="0"/>
          </p:cNvCxnSpPr>
          <p:nvPr/>
        </p:nvCxnSpPr>
        <p:spPr>
          <a:xfrm>
            <a:off x="4407802" y="2306258"/>
            <a:ext cx="1476299" cy="490954"/>
          </a:xfrm>
          <a:prstGeom prst="straightConnector1">
            <a:avLst/>
          </a:prstGeom>
          <a:ln w="38100">
            <a:solidFill>
              <a:schemeClr val="tx1">
                <a:alpha val="20000"/>
              </a:schemeClr>
            </a:solidFill>
            <a:headEnd type="triangl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58206" y="6356353"/>
            <a:ext cx="3761264" cy="365125"/>
          </a:xfrm>
        </p:spPr>
        <p:txBody>
          <a:bodyPr/>
          <a:lstStyle/>
          <a:p>
            <a:r>
              <a:rPr lang="en-US" dirty="0" smtClean="0"/>
              <a:t>draft-ietf-teas-yang-te-03 </a:t>
            </a:r>
            <a:r>
              <a:rPr lang="en-US" dirty="0"/>
              <a:t>&amp; draft-ietf-teas-yang-</a:t>
            </a:r>
            <a:r>
              <a:rPr lang="en-US" dirty="0" smtClean="0"/>
              <a:t>rsvp-03</a:t>
            </a:r>
          </a:p>
          <a:p>
            <a:endParaRPr lang="en-US" dirty="0"/>
          </a:p>
        </p:txBody>
      </p:sp>
      <p:cxnSp>
        <p:nvCxnSpPr>
          <p:cNvPr id="31" name="Elbow Connector 30"/>
          <p:cNvCxnSpPr>
            <a:stCxn id="32" idx="2"/>
          </p:cNvCxnSpPr>
          <p:nvPr/>
        </p:nvCxnSpPr>
        <p:spPr>
          <a:xfrm rot="5400000">
            <a:off x="9136903" y="813088"/>
            <a:ext cx="391149" cy="1947190"/>
          </a:xfrm>
          <a:prstGeom prst="bentConnector2">
            <a:avLst/>
          </a:prstGeom>
          <a:ln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9496072" y="943109"/>
            <a:ext cx="1620000" cy="6480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etf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-otn-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base.yang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1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Issues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Close on mechanism to mount the TE generic model for specific technology</a:t>
            </a:r>
          </a:p>
          <a:p>
            <a:pPr lvl="1"/>
            <a:r>
              <a:rPr lang="en-US" dirty="0" smtClean="0"/>
              <a:t>May require adding new target “mount” node(s) in each technology module that TE generic model hangs </a:t>
            </a:r>
            <a:r>
              <a:rPr lang="en-US" dirty="0" smtClean="0"/>
              <a:t>from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Issue: schema-mount does not allow referencing outside the “mount” sandbox</a:t>
            </a:r>
          </a:p>
          <a:p>
            <a:pPr marL="914400" lvl="1" indent="-514350"/>
            <a:r>
              <a:rPr lang="en-US" dirty="0" smtClean="0"/>
              <a:t>Some </a:t>
            </a:r>
            <a:r>
              <a:rPr lang="en-US" dirty="0" err="1" smtClean="0"/>
              <a:t>leafrefs</a:t>
            </a:r>
            <a:r>
              <a:rPr lang="en-US" dirty="0" smtClean="0"/>
              <a:t> in the TE generic model referencing the global tree (e.g. interface list in interface module)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draft-ietf-teas-yang-te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70CD-BA96-9B42-A2CA-BAD7DD3EA9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5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21394</TotalTime>
  <Words>1366</Words>
  <Application>Microsoft Macintosh PowerPoint</Application>
  <PresentationFormat>Custom</PresentationFormat>
  <Paragraphs>150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YANG Data Models for TE and RSVP  draft-ietf-teas-yang-te-03 draft-ietf-teas-yang-rsvp-03  https://github.com/ietf-mpls-yang/te</vt:lpstr>
      <vt:lpstr>Agenda</vt:lpstr>
      <vt:lpstr>Update # 1 Regrouping of TE generic model</vt:lpstr>
      <vt:lpstr>TE device data YANG model</vt:lpstr>
      <vt:lpstr>Update # 2 Reuse of TE model for different TE technologies</vt:lpstr>
      <vt:lpstr>Update # 3 General edits to TE/RSVP data models</vt:lpstr>
      <vt:lpstr>Update # 4 Minor edits/changes</vt:lpstr>
      <vt:lpstr>TE/RSVP and MPLS YANG Modules Structure and Relationship</vt:lpstr>
      <vt:lpstr>Open Issues</vt:lpstr>
      <vt:lpstr>Next Steps</vt:lpstr>
      <vt:lpstr>PowerPoint Presentation</vt:lpstr>
    </vt:vector>
  </TitlesOfParts>
  <Manager/>
  <Company>Cisco Systems,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MPLS-TE YANG Data Model</dc:title>
  <dc:subject/>
  <dc:creator>Tarek Saad</dc:creator>
  <cp:keywords/>
  <dc:description/>
  <cp:lastModifiedBy>Tarek Saad</cp:lastModifiedBy>
  <cp:revision>1075</cp:revision>
  <dcterms:created xsi:type="dcterms:W3CDTF">2013-11-27T01:43:14Z</dcterms:created>
  <dcterms:modified xsi:type="dcterms:W3CDTF">2016-04-05T15:18:02Z</dcterms:modified>
  <cp:category/>
</cp:coreProperties>
</file>