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35" r:id="rId1"/>
  </p:sldMasterIdLst>
  <p:notesMasterIdLst>
    <p:notesMasterId r:id="rId14"/>
  </p:notesMasterIdLst>
  <p:sldIdLst>
    <p:sldId id="257" r:id="rId2"/>
    <p:sldId id="280" r:id="rId3"/>
    <p:sldId id="323" r:id="rId4"/>
    <p:sldId id="324" r:id="rId5"/>
    <p:sldId id="325" r:id="rId6"/>
    <p:sldId id="326" r:id="rId7"/>
    <p:sldId id="313" r:id="rId8"/>
    <p:sldId id="319" r:id="rId9"/>
    <p:sldId id="317" r:id="rId10"/>
    <p:sldId id="314" r:id="rId11"/>
    <p:sldId id="322" r:id="rId12"/>
    <p:sldId id="31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9E"/>
    <a:srgbClr val="800000"/>
    <a:srgbClr val="251CC3"/>
    <a:srgbClr val="0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6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-259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3C1FC-0EF3-7748-9440-1C44184DB4E8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010C9-2FBC-B748-884F-712ACD3CAC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97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262E2FD-6EDD-AA42-95CE-D83E746DE81E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262E2FD-6EDD-AA42-95CE-D83E746DE81E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IETF 81 @ Quebec City – July 2011		draft-raza-mpls-ldp-olf-00.txt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92 @ Dallas – Mar 2015		</a:t>
            </a:r>
          </a:p>
          <a:p>
            <a:r>
              <a:rPr lang="en-US" dirty="0" smtClean="0"/>
              <a:t>draft-raza-mpls-ldp-mldp-yang-00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6262E2FD-6EDD-AA42-95CE-D83E746DE81E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IETF 92 @ Dallas – Mar 2015		</a:t>
            </a:r>
          </a:p>
          <a:p>
            <a:r>
              <a:rPr lang="en-US" dirty="0" smtClean="0"/>
              <a:t>draft-raza-mpls-ldp-mldp-yang-00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16-04-04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262E2FD-6EDD-AA42-95CE-D83E746DE81E}" type="datetimeFigureOut">
              <a:rPr lang="en-US" smtClean="0"/>
              <a:pPr/>
              <a:t>16-04-04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IETF 92 @ Dallas – Mar 2015		</a:t>
            </a:r>
          </a:p>
          <a:p>
            <a:r>
              <a:rPr lang="en-US" dirty="0" smtClean="0"/>
              <a:t>draft-raza-mpls-ldp-mldp-yang-00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6" r:id="rId1"/>
    <p:sldLayoutId id="2147484437" r:id="rId2"/>
    <p:sldLayoutId id="2147484438" r:id="rId3"/>
    <p:sldLayoutId id="2147484439" r:id="rId4"/>
    <p:sldLayoutId id="2147484440" r:id="rId5"/>
    <p:sldLayoutId id="2147484441" r:id="rId6"/>
    <p:sldLayoutId id="2147484442" r:id="rId7"/>
    <p:sldLayoutId id="2147484443" r:id="rId8"/>
    <p:sldLayoutId id="2147484444" r:id="rId9"/>
    <p:sldLayoutId id="2147484445" r:id="rId10"/>
    <p:sldLayoutId id="2147484446" r:id="rId11"/>
    <p:sldLayoutId id="2147484447" r:id="rId12"/>
    <p:sldLayoutId id="214748444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/>
        </a:buClr>
        <a:buSzPct val="75000"/>
        <a:buFont typeface="Wingdings" charset="2"/>
        <a:buChar char="Ø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Arial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907934"/>
            <a:ext cx="8534400" cy="387087"/>
          </a:xfrm>
        </p:spPr>
        <p:txBody>
          <a:bodyPr>
            <a:noAutofit/>
          </a:bodyPr>
          <a:lstStyle/>
          <a:p>
            <a: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  <a:t>IETF 95 – Buenos Aires</a:t>
            </a:r>
            <a:b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  <a:t>April 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394637"/>
            <a:ext cx="8534400" cy="133237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sz="3600" b="1" dirty="0" smtClean="0">
                <a:solidFill>
                  <a:srgbClr val="800000"/>
                </a:solidFill>
              </a:rPr>
              <a:t>A </a:t>
            </a:r>
            <a:r>
              <a:rPr lang="en-US" sz="3600" b="1" dirty="0">
                <a:solidFill>
                  <a:srgbClr val="800000"/>
                </a:solidFill>
              </a:rPr>
              <a:t>YANG Data Model for </a:t>
            </a:r>
            <a:endParaRPr lang="en-US" sz="3600" b="1" dirty="0" smtClean="0">
              <a:solidFill>
                <a:srgbClr val="800000"/>
              </a:solidFill>
            </a:endParaRPr>
          </a:p>
          <a:p>
            <a:pPr algn="ctr">
              <a:buNone/>
            </a:pPr>
            <a:r>
              <a:rPr lang="en-US" sz="3600" b="1" dirty="0" smtClean="0">
                <a:solidFill>
                  <a:srgbClr val="800000"/>
                </a:solidFill>
              </a:rPr>
              <a:t>MPLS </a:t>
            </a:r>
            <a:r>
              <a:rPr lang="en-US" sz="3600" b="1" dirty="0">
                <a:solidFill>
                  <a:srgbClr val="800000"/>
                </a:solidFill>
              </a:rPr>
              <a:t>Base and Static LSPs</a:t>
            </a:r>
            <a:r>
              <a:rPr lang="en-US" sz="3600" b="1" dirty="0" smtClean="0">
                <a:solidFill>
                  <a:srgbClr val="800000"/>
                </a:solidFill>
              </a:rPr>
              <a:t> </a:t>
            </a:r>
          </a:p>
          <a:p>
            <a:pPr algn="ctr">
              <a:buNone/>
            </a:pPr>
            <a:r>
              <a:rPr lang="en-US" sz="2000" dirty="0"/>
              <a:t>(draft</a:t>
            </a:r>
            <a:r>
              <a:rPr lang="en-US" sz="2000" dirty="0" smtClean="0"/>
              <a:t>-saad-mpls-static-yang-02)</a:t>
            </a:r>
          </a:p>
          <a:p>
            <a:pPr lvl="6">
              <a:spcBef>
                <a:spcPts val="800"/>
              </a:spcBef>
              <a:buNone/>
            </a:pPr>
            <a:endParaRPr lang="en-US" sz="1400" b="1" dirty="0" smtClean="0">
              <a:solidFill>
                <a:srgbClr val="251CC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289" y="86858"/>
            <a:ext cx="1382106" cy="79028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293976" y="2951149"/>
            <a:ext cx="5363637" cy="30383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tx1"/>
              </a:buClr>
              <a:buSzPct val="75000"/>
              <a:buFont typeface="Wingdings" charset="2"/>
              <a:buChar char="Ø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Arial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7432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2051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76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195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400" dirty="0" smtClean="0">
                <a:solidFill>
                  <a:srgbClr val="251CC3"/>
                </a:solidFill>
              </a:rPr>
              <a:t>Tarek Saad	(Cisco</a:t>
            </a:r>
            <a:r>
              <a:rPr lang="en-US" sz="1400" dirty="0" smtClean="0">
                <a:solidFill>
                  <a:srgbClr val="251CC3"/>
                </a:solidFill>
              </a:rPr>
              <a:t>) -</a:t>
            </a:r>
            <a:r>
              <a:rPr lang="en-US" sz="1400" smtClean="0">
                <a:solidFill>
                  <a:srgbClr val="251CC3"/>
                </a:solidFill>
              </a:rPr>
              <a:t>- Presenter</a:t>
            </a:r>
            <a:endParaRPr lang="en-US" sz="1400" dirty="0" smtClean="0">
              <a:solidFill>
                <a:srgbClr val="251CC3"/>
              </a:solidFill>
            </a:endParaRPr>
          </a:p>
          <a:p>
            <a:pPr marL="2689225" lvl="6" indent="-2689225">
              <a:spcBef>
                <a:spcPts val="800"/>
              </a:spcBef>
              <a:buNone/>
            </a:pPr>
            <a:r>
              <a:rPr lang="en-US" sz="1400" dirty="0">
                <a:solidFill>
                  <a:srgbClr val="251CC3"/>
                </a:solidFill>
              </a:rPr>
              <a:t>Kamran </a:t>
            </a:r>
            <a:r>
              <a:rPr lang="en-US" sz="1400" dirty="0" smtClean="0">
                <a:solidFill>
                  <a:srgbClr val="251CC3"/>
                </a:solidFill>
              </a:rPr>
              <a:t>Raza 	(Cisco)</a:t>
            </a: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400" dirty="0" err="1" smtClean="0">
                <a:solidFill>
                  <a:srgbClr val="251CC3"/>
                </a:solidFill>
              </a:rPr>
              <a:t>Rakesh</a:t>
            </a:r>
            <a:r>
              <a:rPr lang="en-US" sz="1400" dirty="0" smtClean="0">
                <a:solidFill>
                  <a:srgbClr val="251CC3"/>
                </a:solidFill>
              </a:rPr>
              <a:t> Gandhi	(Cisco)</a:t>
            </a: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400" dirty="0" err="1" smtClean="0">
                <a:solidFill>
                  <a:srgbClr val="251CC3"/>
                </a:solidFill>
              </a:rPr>
              <a:t>Xufeng</a:t>
            </a:r>
            <a:r>
              <a:rPr lang="en-US" sz="1400" dirty="0" smtClean="0">
                <a:solidFill>
                  <a:srgbClr val="251CC3"/>
                </a:solidFill>
              </a:rPr>
              <a:t> Liu </a:t>
            </a:r>
            <a:r>
              <a:rPr lang="en-US" sz="1400" dirty="0">
                <a:solidFill>
                  <a:srgbClr val="251CC3"/>
                </a:solidFill>
              </a:rPr>
              <a:t>	</a:t>
            </a:r>
            <a:r>
              <a:rPr lang="en-US" sz="1400" dirty="0" smtClean="0">
                <a:solidFill>
                  <a:srgbClr val="251CC3"/>
                </a:solidFill>
              </a:rPr>
              <a:t>(Ericsson)</a:t>
            </a: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400" dirty="0" smtClean="0">
                <a:solidFill>
                  <a:srgbClr val="251CC3"/>
                </a:solidFill>
              </a:rPr>
              <a:t>Vishnu </a:t>
            </a:r>
            <a:r>
              <a:rPr lang="en-US" sz="1400" dirty="0" err="1" smtClean="0">
                <a:solidFill>
                  <a:srgbClr val="251CC3"/>
                </a:solidFill>
              </a:rPr>
              <a:t>Pavan</a:t>
            </a:r>
            <a:r>
              <a:rPr lang="en-US" sz="1400" dirty="0" smtClean="0">
                <a:solidFill>
                  <a:srgbClr val="251CC3"/>
                </a:solidFill>
              </a:rPr>
              <a:t> </a:t>
            </a:r>
            <a:r>
              <a:rPr lang="en-US" sz="1400" dirty="0" err="1" smtClean="0">
                <a:solidFill>
                  <a:srgbClr val="251CC3"/>
                </a:solidFill>
              </a:rPr>
              <a:t>Beeram</a:t>
            </a:r>
            <a:r>
              <a:rPr lang="en-US" sz="1400" dirty="0" smtClean="0">
                <a:solidFill>
                  <a:srgbClr val="251CC3"/>
                </a:solidFill>
              </a:rPr>
              <a:t>	(Juniper)</a:t>
            </a:r>
          </a:p>
          <a:p>
            <a:pPr marL="2689225" lvl="6" indent="-2689225">
              <a:spcBef>
                <a:spcPts val="800"/>
              </a:spcBef>
              <a:buNone/>
            </a:pPr>
            <a:r>
              <a:rPr lang="en-US" sz="1400" dirty="0" err="1">
                <a:solidFill>
                  <a:srgbClr val="251CC3"/>
                </a:solidFill>
              </a:rPr>
              <a:t>Himanshu</a:t>
            </a:r>
            <a:r>
              <a:rPr lang="en-US" sz="1400" dirty="0">
                <a:solidFill>
                  <a:srgbClr val="251CC3"/>
                </a:solidFill>
              </a:rPr>
              <a:t> Shah	(</a:t>
            </a:r>
            <a:r>
              <a:rPr lang="en-US" sz="1400" dirty="0" err="1">
                <a:solidFill>
                  <a:srgbClr val="251CC3"/>
                </a:solidFill>
              </a:rPr>
              <a:t>Ciena</a:t>
            </a:r>
            <a:r>
              <a:rPr lang="en-US" sz="1400" dirty="0" smtClean="0">
                <a:solidFill>
                  <a:srgbClr val="251CC3"/>
                </a:solidFill>
              </a:rPr>
              <a:t>)</a:t>
            </a: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400" dirty="0" err="1" smtClean="0">
                <a:solidFill>
                  <a:srgbClr val="251CC3"/>
                </a:solidFill>
              </a:rPr>
              <a:t>Jescia</a:t>
            </a:r>
            <a:r>
              <a:rPr lang="en-US" sz="1400" dirty="0" smtClean="0">
                <a:solidFill>
                  <a:srgbClr val="251CC3"/>
                </a:solidFill>
              </a:rPr>
              <a:t> Chen	(Huawei)</a:t>
            </a: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400" dirty="0" err="1" smtClean="0">
                <a:solidFill>
                  <a:srgbClr val="251CC3"/>
                </a:solidFill>
              </a:rPr>
              <a:t>Raqib</a:t>
            </a:r>
            <a:r>
              <a:rPr lang="en-US" sz="1400" dirty="0" smtClean="0">
                <a:solidFill>
                  <a:srgbClr val="251CC3"/>
                </a:solidFill>
              </a:rPr>
              <a:t> Jones	(Brocade)</a:t>
            </a:r>
          </a:p>
          <a:p>
            <a:pPr marL="2689225" lvl="6" indent="-2689225">
              <a:spcBef>
                <a:spcPts val="800"/>
              </a:spcBef>
              <a:buNone/>
            </a:pPr>
            <a:r>
              <a:rPr lang="en-US" sz="1400" dirty="0" smtClean="0">
                <a:solidFill>
                  <a:srgbClr val="251CC3"/>
                </a:solidFill>
              </a:rPr>
              <a:t>Bin Wen</a:t>
            </a:r>
            <a:r>
              <a:rPr lang="en-US" sz="1400" dirty="0">
                <a:solidFill>
                  <a:srgbClr val="251CC3"/>
                </a:solidFill>
              </a:rPr>
              <a:t>	</a:t>
            </a:r>
            <a:r>
              <a:rPr lang="en-US" sz="1400" dirty="0" smtClean="0">
                <a:solidFill>
                  <a:srgbClr val="251CC3"/>
                </a:solidFill>
              </a:rPr>
              <a:t>(Comcast)</a:t>
            </a:r>
            <a:endParaRPr lang="en-US" sz="1400" dirty="0">
              <a:solidFill>
                <a:srgbClr val="251CC3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864683"/>
          </a:xfrm>
        </p:spPr>
        <p:txBody>
          <a:bodyPr/>
          <a:lstStyle/>
          <a:p>
            <a:r>
              <a:rPr lang="en-US" sz="4000" dirty="0" smtClean="0"/>
              <a:t>MPLS Static LSPs: Building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207855"/>
            <a:ext cx="8147051" cy="491830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An MPLS Static LSP is defined as an ordered set of following three:</a:t>
            </a:r>
          </a:p>
          <a:p>
            <a:pPr lvl="1"/>
            <a:r>
              <a:rPr lang="en-US" dirty="0" smtClean="0"/>
              <a:t>In-segment</a:t>
            </a:r>
          </a:p>
          <a:p>
            <a:pPr lvl="1"/>
            <a:r>
              <a:rPr lang="en-US" dirty="0" smtClean="0"/>
              <a:t>Operation</a:t>
            </a:r>
          </a:p>
          <a:p>
            <a:pPr lvl="1"/>
            <a:r>
              <a:rPr lang="en-US" dirty="0" smtClean="0"/>
              <a:t>Out-segment</a:t>
            </a:r>
          </a:p>
          <a:p>
            <a:r>
              <a:rPr lang="en-US" dirty="0" smtClean="0"/>
              <a:t>In-Segment: Incoming segment of an LSP that is used as a lookup key for taking a forwarding action.</a:t>
            </a:r>
          </a:p>
          <a:p>
            <a:r>
              <a:rPr lang="en-US" dirty="0" smtClean="0"/>
              <a:t>Operation: Operation (or action) that needs to be performed if lookup succeeds.</a:t>
            </a:r>
          </a:p>
          <a:p>
            <a:r>
              <a:rPr lang="en-US" dirty="0" smtClean="0"/>
              <a:t>Out-Segment: Outgoing segment of an LSP that contains the actual forwarding information</a:t>
            </a:r>
          </a:p>
          <a:p>
            <a:pPr lvl="1"/>
            <a:r>
              <a:rPr lang="en-US" dirty="0" smtClean="0"/>
              <a:t>An Out-segment typically comprise 1 or more forwarding paths</a:t>
            </a:r>
          </a:p>
        </p:txBody>
      </p:sp>
    </p:spTree>
    <p:extLst>
      <p:ext uri="{BB962C8B-B14F-4D97-AF65-F5344CB8AC3E}">
        <p14:creationId xmlns:p14="http://schemas.microsoft.com/office/powerpoint/2010/main" val="3701852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712249"/>
          </a:xfrm>
        </p:spPr>
        <p:txBody>
          <a:bodyPr/>
          <a:lstStyle/>
          <a:p>
            <a:r>
              <a:rPr lang="en-US" sz="3600" dirty="0" smtClean="0"/>
              <a:t>MPLS Static LSPs: Forwarding Path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207855"/>
            <a:ext cx="8147051" cy="491830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Two types of forwarding paths defined:</a:t>
            </a:r>
          </a:p>
          <a:p>
            <a:pPr lvl="1"/>
            <a:r>
              <a:rPr lang="en-US" dirty="0" smtClean="0"/>
              <a:t>Simple path</a:t>
            </a:r>
          </a:p>
          <a:p>
            <a:pPr lvl="2"/>
            <a:r>
              <a:rPr lang="en-US" dirty="0" err="1" smtClean="0"/>
              <a:t>Uni</a:t>
            </a:r>
            <a:r>
              <a:rPr lang="en-US" dirty="0" smtClean="0"/>
              <a:t>-path</a:t>
            </a:r>
          </a:p>
          <a:p>
            <a:pPr lvl="2"/>
            <a:r>
              <a:rPr lang="en-US" dirty="0" smtClean="0"/>
              <a:t>Basic attributes</a:t>
            </a:r>
          </a:p>
          <a:p>
            <a:pPr lvl="1"/>
            <a:r>
              <a:rPr lang="en-US" dirty="0" smtClean="0"/>
              <a:t>Path List</a:t>
            </a:r>
          </a:p>
          <a:p>
            <a:pPr lvl="2"/>
            <a:r>
              <a:rPr lang="en-US" dirty="0" smtClean="0"/>
              <a:t>Multi-path</a:t>
            </a:r>
          </a:p>
          <a:p>
            <a:pPr lvl="2"/>
            <a:r>
              <a:rPr lang="en-US" dirty="0" smtClean="0"/>
              <a:t>Enhanced attributes (such as protection)</a:t>
            </a:r>
          </a:p>
          <a:p>
            <a:r>
              <a:rPr lang="en-US" dirty="0" smtClean="0"/>
              <a:t>Path attributes:</a:t>
            </a:r>
          </a:p>
          <a:p>
            <a:pPr lvl="1"/>
            <a:r>
              <a:rPr lang="en-US" dirty="0"/>
              <a:t>Table Id (next revision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Nexthop</a:t>
            </a:r>
            <a:r>
              <a:rPr lang="en-US" dirty="0" smtClean="0"/>
              <a:t> address</a:t>
            </a:r>
          </a:p>
          <a:p>
            <a:pPr lvl="1"/>
            <a:r>
              <a:rPr lang="en-US" dirty="0" err="1" smtClean="0"/>
              <a:t>Nexthop</a:t>
            </a:r>
            <a:r>
              <a:rPr lang="en-US" dirty="0" smtClean="0"/>
              <a:t> interface</a:t>
            </a:r>
          </a:p>
          <a:p>
            <a:pPr lvl="1"/>
            <a:r>
              <a:rPr lang="en-US" dirty="0" smtClean="0"/>
              <a:t>Label stack (0 or more labels)</a:t>
            </a:r>
          </a:p>
          <a:p>
            <a:pPr lvl="1"/>
            <a:r>
              <a:rPr lang="en-US" dirty="0" smtClean="0"/>
              <a:t>Load factor</a:t>
            </a:r>
          </a:p>
          <a:p>
            <a:pPr lvl="1"/>
            <a:r>
              <a:rPr lang="en-US" dirty="0" smtClean="0"/>
              <a:t>Role (primary / backup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Path-Id / Backup path-id for protection</a:t>
            </a:r>
          </a:p>
        </p:txBody>
      </p:sp>
    </p:spTree>
    <p:extLst>
      <p:ext uri="{BB962C8B-B14F-4D97-AF65-F5344CB8AC3E}">
        <p14:creationId xmlns:p14="http://schemas.microsoft.com/office/powerpoint/2010/main" val="1929725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38689"/>
            <a:ext cx="8147051" cy="628098"/>
          </a:xfrm>
        </p:spPr>
        <p:txBody>
          <a:bodyPr/>
          <a:lstStyle/>
          <a:p>
            <a:r>
              <a:rPr lang="en-US" sz="2800" dirty="0" smtClean="0"/>
              <a:t>MPLS Base: Tree Diagram - Rev -00</a:t>
            </a:r>
            <a:endParaRPr lang="en-US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498475" y="1244007"/>
            <a:ext cx="8147051" cy="3253587"/>
            <a:chOff x="498475" y="1601073"/>
            <a:chExt cx="8147051" cy="3253587"/>
          </a:xfrm>
        </p:grpSpPr>
        <p:sp>
          <p:nvSpPr>
            <p:cNvPr id="8" name="Rectangle 7"/>
            <p:cNvSpPr/>
            <p:nvPr/>
          </p:nvSpPr>
          <p:spPr>
            <a:xfrm>
              <a:off x="498475" y="1992338"/>
              <a:ext cx="8147051" cy="2862322"/>
            </a:xfrm>
            <a:prstGeom prst="rect">
              <a:avLst/>
            </a:prstGeom>
            <a:ln>
              <a:solidFill>
                <a:srgbClr val="251CC3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solidFill>
                    <a:srgbClr val="251CC3"/>
                  </a:solidFill>
                </a:rPr>
                <a:t>module</a:t>
              </a:r>
              <a:r>
                <a:rPr lang="en-US" sz="2000" dirty="0">
                  <a:solidFill>
                    <a:srgbClr val="251CC3"/>
                  </a:solidFill>
                </a:rPr>
                <a:t>: </a:t>
              </a:r>
              <a:r>
                <a:rPr lang="en-US" sz="2000" dirty="0" err="1">
                  <a:solidFill>
                    <a:srgbClr val="251CC3"/>
                  </a:solidFill>
                </a:rPr>
                <a:t>ietf-mpls</a:t>
              </a:r>
              <a:endParaRPr lang="en-US" sz="2000" dirty="0">
                <a:solidFill>
                  <a:srgbClr val="251CC3"/>
                </a:solidFill>
              </a:endParaRPr>
            </a:p>
            <a:p>
              <a:r>
                <a:rPr lang="en-US" sz="2000" dirty="0" smtClean="0">
                  <a:solidFill>
                    <a:srgbClr val="251CC3"/>
                  </a:solidFill>
                </a:rPr>
                <a:t>augment </a:t>
              </a:r>
              <a:r>
                <a:rPr lang="en-US" sz="2000" dirty="0">
                  <a:solidFill>
                    <a:srgbClr val="251CC3"/>
                  </a:solidFill>
                </a:rPr>
                <a:t>/</a:t>
              </a:r>
              <a:r>
                <a:rPr lang="en-US" sz="2000" dirty="0" err="1">
                  <a:solidFill>
                    <a:srgbClr val="251CC3"/>
                  </a:solidFill>
                </a:rPr>
                <a:t>rt:routing</a:t>
              </a:r>
              <a:r>
                <a:rPr lang="en-US" sz="2000" dirty="0">
                  <a:solidFill>
                    <a:srgbClr val="251CC3"/>
                  </a:solidFill>
                </a:rPr>
                <a:t>/</a:t>
              </a:r>
              <a:r>
                <a:rPr lang="en-US" sz="2000" dirty="0" err="1">
                  <a:solidFill>
                    <a:srgbClr val="251CC3"/>
                  </a:solidFill>
                </a:rPr>
                <a:t>rt:routing-instance</a:t>
              </a:r>
              <a:r>
                <a:rPr lang="en-US" sz="2000" dirty="0">
                  <a:solidFill>
                    <a:srgbClr val="251CC3"/>
                  </a:solidFill>
                </a:rPr>
                <a:t>:</a:t>
              </a:r>
            </a:p>
            <a:p>
              <a:r>
                <a:rPr lang="en-US" sz="2000" dirty="0">
                  <a:solidFill>
                    <a:srgbClr val="251CC3"/>
                  </a:solidFill>
                </a:rPr>
                <a:t>      +--</a:t>
              </a:r>
              <a:r>
                <a:rPr lang="en-US" sz="2000" dirty="0" err="1">
                  <a:solidFill>
                    <a:srgbClr val="251CC3"/>
                  </a:solidFill>
                </a:rPr>
                <a:t>rw</a:t>
              </a:r>
              <a:r>
                <a:rPr lang="en-US" sz="2000" dirty="0">
                  <a:solidFill>
                    <a:srgbClr val="251CC3"/>
                  </a:solidFill>
                </a:rPr>
                <a:t> </a:t>
              </a:r>
              <a:r>
                <a:rPr lang="en-US" sz="2000" dirty="0" err="1">
                  <a:solidFill>
                    <a:srgbClr val="251CC3"/>
                  </a:solidFill>
                </a:rPr>
                <a:t>mpls</a:t>
              </a:r>
              <a:endParaRPr lang="en-US" sz="2000" dirty="0">
                <a:solidFill>
                  <a:srgbClr val="251CC3"/>
                </a:solidFill>
              </a:endParaRPr>
            </a:p>
            <a:p>
              <a:r>
                <a:rPr lang="en-US" sz="2000" dirty="0">
                  <a:solidFill>
                    <a:srgbClr val="251CC3"/>
                  </a:solidFill>
                </a:rPr>
                <a:t>         +--</a:t>
              </a:r>
              <a:r>
                <a:rPr lang="en-US" sz="2000" dirty="0" err="1">
                  <a:solidFill>
                    <a:srgbClr val="251CC3"/>
                  </a:solidFill>
                </a:rPr>
                <a:t>rw</a:t>
              </a:r>
              <a:r>
                <a:rPr lang="en-US" sz="2000" dirty="0">
                  <a:solidFill>
                    <a:srgbClr val="251CC3"/>
                  </a:solidFill>
                </a:rPr>
                <a:t> interface* [name]</a:t>
              </a:r>
            </a:p>
            <a:p>
              <a:r>
                <a:rPr lang="en-US" sz="2000" dirty="0">
                  <a:solidFill>
                    <a:srgbClr val="251CC3"/>
                  </a:solidFill>
                </a:rPr>
                <a:t>            +--</a:t>
              </a:r>
              <a:r>
                <a:rPr lang="en-US" sz="2000" dirty="0" err="1">
                  <a:solidFill>
                    <a:srgbClr val="251CC3"/>
                  </a:solidFill>
                </a:rPr>
                <a:t>rw</a:t>
              </a:r>
              <a:r>
                <a:rPr lang="en-US" sz="2000" dirty="0">
                  <a:solidFill>
                    <a:srgbClr val="251CC3"/>
                  </a:solidFill>
                </a:rPr>
                <a:t> name      </a:t>
              </a:r>
              <a:r>
                <a:rPr lang="en-US" sz="2000" dirty="0" err="1">
                  <a:solidFill>
                    <a:srgbClr val="251CC3"/>
                  </a:solidFill>
                </a:rPr>
                <a:t>if:interface-ref</a:t>
              </a:r>
              <a:endParaRPr lang="en-US" sz="2000" dirty="0">
                <a:solidFill>
                  <a:srgbClr val="251CC3"/>
                </a:solidFill>
              </a:endParaRPr>
            </a:p>
            <a:p>
              <a:r>
                <a:rPr lang="en-US" sz="2000" dirty="0">
                  <a:solidFill>
                    <a:srgbClr val="251CC3"/>
                  </a:solidFill>
                </a:rPr>
                <a:t>            +--</a:t>
              </a:r>
              <a:r>
                <a:rPr lang="en-US" sz="2000" dirty="0" err="1">
                  <a:solidFill>
                    <a:srgbClr val="251CC3"/>
                  </a:solidFill>
                </a:rPr>
                <a:t>rw</a:t>
              </a:r>
              <a:r>
                <a:rPr lang="en-US" sz="2000" dirty="0">
                  <a:solidFill>
                    <a:srgbClr val="251CC3"/>
                  </a:solidFill>
                </a:rPr>
                <a:t> </a:t>
              </a:r>
              <a:r>
                <a:rPr lang="en-US" sz="2000" dirty="0" err="1">
                  <a:solidFill>
                    <a:srgbClr val="251CC3"/>
                  </a:solidFill>
                </a:rPr>
                <a:t>config</a:t>
              </a:r>
              <a:endParaRPr lang="en-US" sz="2000" dirty="0">
                <a:solidFill>
                  <a:srgbClr val="251CC3"/>
                </a:solidFill>
              </a:endParaRPr>
            </a:p>
            <a:p>
              <a:r>
                <a:rPr lang="en-US" sz="2000" dirty="0">
                  <a:solidFill>
                    <a:srgbClr val="251CC3"/>
                  </a:solidFill>
                </a:rPr>
                <a:t>            |  +--</a:t>
              </a:r>
              <a:r>
                <a:rPr lang="en-US" sz="2000" dirty="0" err="1">
                  <a:solidFill>
                    <a:srgbClr val="251CC3"/>
                  </a:solidFill>
                </a:rPr>
                <a:t>rw</a:t>
              </a:r>
              <a:r>
                <a:rPr lang="en-US" sz="2000" dirty="0">
                  <a:solidFill>
                    <a:srgbClr val="251CC3"/>
                  </a:solidFill>
                </a:rPr>
                <a:t> </a:t>
              </a:r>
              <a:r>
                <a:rPr lang="en-US" sz="2000" dirty="0" smtClean="0">
                  <a:solidFill>
                    <a:srgbClr val="251CC3"/>
                  </a:solidFill>
                </a:rPr>
                <a:t>enabled</a:t>
              </a:r>
              <a:endParaRPr lang="en-US" sz="2000" dirty="0">
                <a:solidFill>
                  <a:srgbClr val="251CC3"/>
                </a:solidFill>
              </a:endParaRPr>
            </a:p>
            <a:p>
              <a:r>
                <a:rPr lang="en-US" sz="2000" dirty="0">
                  <a:solidFill>
                    <a:srgbClr val="251CC3"/>
                  </a:solidFill>
                </a:rPr>
                <a:t>            +--</a:t>
              </a:r>
              <a:r>
                <a:rPr lang="en-US" sz="2000" dirty="0" err="1">
                  <a:solidFill>
                    <a:srgbClr val="251CC3"/>
                  </a:solidFill>
                </a:rPr>
                <a:t>ro</a:t>
              </a:r>
              <a:r>
                <a:rPr lang="en-US" sz="2000" dirty="0">
                  <a:solidFill>
                    <a:srgbClr val="251CC3"/>
                  </a:solidFill>
                </a:rPr>
                <a:t> state</a:t>
              </a:r>
            </a:p>
            <a:p>
              <a:r>
                <a:rPr lang="en-US" sz="2000" dirty="0">
                  <a:solidFill>
                    <a:srgbClr val="251CC3"/>
                  </a:solidFill>
                </a:rPr>
                <a:t>               +--</a:t>
              </a:r>
              <a:r>
                <a:rPr lang="en-US" sz="2000" dirty="0" err="1">
                  <a:solidFill>
                    <a:srgbClr val="251CC3"/>
                  </a:solidFill>
                </a:rPr>
                <a:t>ro</a:t>
              </a:r>
              <a:r>
                <a:rPr lang="en-US" sz="2000" dirty="0">
                  <a:solidFill>
                    <a:srgbClr val="251CC3"/>
                  </a:solidFill>
                </a:rPr>
                <a:t> </a:t>
              </a:r>
              <a:r>
                <a:rPr lang="en-US" sz="2000" dirty="0" smtClean="0">
                  <a:solidFill>
                    <a:srgbClr val="251CC3"/>
                  </a:solidFill>
                </a:rPr>
                <a:t>enabled</a:t>
              </a:r>
              <a:endParaRPr lang="en-US" sz="2000" dirty="0">
                <a:solidFill>
                  <a:srgbClr val="251CC3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8475" y="1601073"/>
              <a:ext cx="81470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/>
                <a:t>m</a:t>
              </a:r>
              <a:r>
                <a:rPr lang="en-US" b="1" dirty="0" err="1" smtClean="0"/>
                <a:t>pls</a:t>
              </a:r>
              <a:r>
                <a:rPr lang="en-US" b="1" dirty="0" smtClean="0"/>
                <a:t>-base interface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93757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287" y="1207855"/>
            <a:ext cx="8740645" cy="5244340"/>
          </a:xfrm>
        </p:spPr>
        <p:txBody>
          <a:bodyPr>
            <a:noAutofit/>
          </a:bodyPr>
          <a:lstStyle/>
          <a:p>
            <a:r>
              <a:rPr lang="en-US" dirty="0" smtClean="0"/>
              <a:t>The goal of this draft is to specify two YANG models:</a:t>
            </a:r>
          </a:p>
          <a:p>
            <a:pPr lvl="1"/>
            <a:r>
              <a:rPr lang="en-US" dirty="0" smtClean="0"/>
              <a:t>MPLS Base</a:t>
            </a:r>
          </a:p>
          <a:p>
            <a:pPr lvl="1"/>
            <a:r>
              <a:rPr lang="en-US" dirty="0" smtClean="0"/>
              <a:t>MPLS Static LSPs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MPLS base YANG module </a:t>
            </a:r>
            <a:r>
              <a:rPr lang="en-US" dirty="0" smtClean="0"/>
              <a:t>serves as </a:t>
            </a:r>
            <a:r>
              <a:rPr lang="en-US" dirty="0"/>
              <a:t>a </a:t>
            </a:r>
            <a:r>
              <a:rPr lang="en-US" b="1" u="sng" dirty="0"/>
              <a:t>base</a:t>
            </a:r>
            <a:r>
              <a:rPr lang="en-US" dirty="0"/>
              <a:t> framework for configuring and managing an MPLS </a:t>
            </a:r>
            <a:r>
              <a:rPr lang="en-US" dirty="0" smtClean="0"/>
              <a:t>switching subsystem</a:t>
            </a:r>
            <a:endParaRPr lang="en-US" dirty="0"/>
          </a:p>
          <a:p>
            <a:pPr lvl="1"/>
            <a:r>
              <a:rPr lang="en-US" dirty="0" smtClean="0"/>
              <a:t>Augments </a:t>
            </a:r>
            <a:r>
              <a:rPr lang="en-US" dirty="0"/>
              <a:t>the core routing data model </a:t>
            </a:r>
            <a:r>
              <a:rPr lang="en-US" dirty="0">
                <a:solidFill>
                  <a:srgbClr val="251CC3"/>
                </a:solidFill>
              </a:rPr>
              <a:t>[I-</a:t>
            </a:r>
            <a:r>
              <a:rPr lang="en-US" dirty="0" err="1">
                <a:solidFill>
                  <a:srgbClr val="251CC3"/>
                </a:solidFill>
              </a:rPr>
              <a:t>D.ietf</a:t>
            </a:r>
            <a:r>
              <a:rPr lang="en-US" dirty="0">
                <a:solidFill>
                  <a:srgbClr val="251CC3"/>
                </a:solidFill>
              </a:rPr>
              <a:t>-</a:t>
            </a:r>
            <a:r>
              <a:rPr lang="en-US" dirty="0" err="1">
                <a:solidFill>
                  <a:srgbClr val="251CC3"/>
                </a:solidFill>
              </a:rPr>
              <a:t>netmod</a:t>
            </a:r>
            <a:r>
              <a:rPr lang="en-US" dirty="0">
                <a:solidFill>
                  <a:srgbClr val="251CC3"/>
                </a:solidFill>
              </a:rPr>
              <a:t>-routing-</a:t>
            </a:r>
            <a:r>
              <a:rPr lang="en-US" dirty="0" err="1">
                <a:solidFill>
                  <a:srgbClr val="251CC3"/>
                </a:solidFill>
              </a:rPr>
              <a:t>cfg</a:t>
            </a:r>
            <a:r>
              <a:rPr lang="en-US" dirty="0">
                <a:solidFill>
                  <a:srgbClr val="251CC3"/>
                </a:solidFill>
              </a:rPr>
              <a:t>] </a:t>
            </a:r>
            <a:r>
              <a:rPr lang="en-US" dirty="0"/>
              <a:t>with additional data specific to MPLS </a:t>
            </a:r>
            <a:r>
              <a:rPr lang="en-US" dirty="0" smtClean="0"/>
              <a:t>switching</a:t>
            </a:r>
          </a:p>
          <a:p>
            <a:pPr lvl="1"/>
            <a:r>
              <a:rPr lang="en-US" dirty="0"/>
              <a:t>Defines </a:t>
            </a:r>
            <a:r>
              <a:rPr lang="en-US" dirty="0" smtClean="0"/>
              <a:t>Base MPLS types and MPLS </a:t>
            </a:r>
            <a:r>
              <a:rPr lang="en-US" dirty="0"/>
              <a:t>interface </a:t>
            </a:r>
            <a:r>
              <a:rPr lang="en-US" dirty="0" smtClean="0"/>
              <a:t>list and properties</a:t>
            </a:r>
            <a:endParaRPr lang="en-US" dirty="0"/>
          </a:p>
          <a:p>
            <a:pPr lvl="1"/>
            <a:r>
              <a:rPr lang="en-US" dirty="0" smtClean="0"/>
              <a:t>Augmentation by other MPLS protocol modules expected</a:t>
            </a:r>
          </a:p>
          <a:p>
            <a:pPr lvl="2"/>
            <a:r>
              <a:rPr lang="en-US" dirty="0" smtClean="0"/>
              <a:t>TE, LDP, and LSP static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MPLS Static LSP </a:t>
            </a:r>
            <a:r>
              <a:rPr lang="en-US" dirty="0" smtClean="0"/>
              <a:t>module:</a:t>
            </a:r>
          </a:p>
          <a:p>
            <a:pPr lvl="1"/>
            <a:r>
              <a:rPr lang="en-US" dirty="0" smtClean="0"/>
              <a:t>Augments </a:t>
            </a:r>
            <a:r>
              <a:rPr lang="en-US" dirty="0"/>
              <a:t>the MPLS base YANG </a:t>
            </a:r>
            <a:r>
              <a:rPr lang="en-US" dirty="0" smtClean="0"/>
              <a:t>module</a:t>
            </a:r>
          </a:p>
          <a:p>
            <a:pPr lvl="1"/>
            <a:r>
              <a:rPr lang="en-US" dirty="0" smtClean="0"/>
              <a:t>Defines </a:t>
            </a:r>
            <a:r>
              <a:rPr lang="en-US" dirty="0"/>
              <a:t>parameters related to MPLS Static LSPs.</a:t>
            </a:r>
          </a:p>
          <a:p>
            <a:pPr lvl="1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19498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985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Draft </a:t>
            </a:r>
            <a:r>
              <a:rPr lang="en-US" dirty="0" smtClean="0"/>
              <a:t>initially introduced </a:t>
            </a:r>
            <a:r>
              <a:rPr lang="en-US" dirty="0"/>
              <a:t>at IETF-</a:t>
            </a:r>
            <a:r>
              <a:rPr lang="en-US" dirty="0" smtClean="0"/>
              <a:t>94, Yokohama</a:t>
            </a:r>
            <a:endParaRPr lang="en-US" dirty="0"/>
          </a:p>
          <a:p>
            <a:r>
              <a:rPr lang="en-US" dirty="0" smtClean="0"/>
              <a:t>Update to augmentation path to reflect recent change in </a:t>
            </a:r>
            <a:r>
              <a:rPr lang="en-US" dirty="0"/>
              <a:t>core routing data model [I-</a:t>
            </a:r>
            <a:r>
              <a:rPr lang="en-US" dirty="0" err="1"/>
              <a:t>D.ietf</a:t>
            </a:r>
            <a:r>
              <a:rPr lang="en-US" dirty="0"/>
              <a:t>-</a:t>
            </a:r>
            <a:r>
              <a:rPr lang="en-US" dirty="0" err="1"/>
              <a:t>netmod</a:t>
            </a:r>
            <a:r>
              <a:rPr lang="en-US" dirty="0"/>
              <a:t>-routing-</a:t>
            </a:r>
            <a:r>
              <a:rPr lang="en-US" dirty="0" err="1"/>
              <a:t>cfg</a:t>
            </a:r>
            <a:r>
              <a:rPr lang="en-US" dirty="0" smtClean="0"/>
              <a:t>] </a:t>
            </a:r>
            <a:r>
              <a:rPr lang="en-US" dirty="0"/>
              <a:t>(</a:t>
            </a:r>
            <a:r>
              <a:rPr lang="en-US" dirty="0" smtClean="0"/>
              <a:t>removal </a:t>
            </a:r>
            <a:r>
              <a:rPr lang="en-US" dirty="0"/>
              <a:t>of routing-instance)</a:t>
            </a:r>
            <a:endParaRPr lang="en-US" dirty="0" smtClean="0"/>
          </a:p>
          <a:p>
            <a:r>
              <a:rPr lang="en-US" dirty="0" smtClean="0"/>
              <a:t>MPLS </a:t>
            </a:r>
            <a:r>
              <a:rPr lang="en-US" dirty="0"/>
              <a:t>RT Review [-02 Version</a:t>
            </a:r>
            <a:r>
              <a:rPr lang="en-US" dirty="0" smtClean="0"/>
              <a:t>] is underway</a:t>
            </a:r>
            <a:endParaRPr lang="en-US" dirty="0"/>
          </a:p>
          <a:p>
            <a:pPr lvl="1"/>
            <a:r>
              <a:rPr lang="en-US" dirty="0" smtClean="0"/>
              <a:t>Reviewers</a:t>
            </a:r>
            <a:r>
              <a:rPr lang="en-US" dirty="0"/>
              <a:t>: </a:t>
            </a:r>
            <a:r>
              <a:rPr lang="en-US" dirty="0" smtClean="0"/>
              <a:t>Sam </a:t>
            </a:r>
            <a:r>
              <a:rPr lang="en-US" dirty="0" err="1" smtClean="0"/>
              <a:t>Aldrin</a:t>
            </a:r>
            <a:r>
              <a:rPr lang="en-US" dirty="0"/>
              <a:t>, </a:t>
            </a:r>
            <a:r>
              <a:rPr lang="en-US" dirty="0" err="1"/>
              <a:t>Huub</a:t>
            </a:r>
            <a:r>
              <a:rPr lang="en-US" dirty="0"/>
              <a:t> van </a:t>
            </a:r>
            <a:r>
              <a:rPr lang="en-US" dirty="0" err="1"/>
              <a:t>Helvoort</a:t>
            </a:r>
            <a:r>
              <a:rPr lang="en-US" dirty="0"/>
              <a:t>, Carlos </a:t>
            </a:r>
            <a:r>
              <a:rPr lang="en-US" dirty="0" err="1" smtClean="0"/>
              <a:t>Pignataro</a:t>
            </a:r>
            <a:r>
              <a:rPr lang="en-US" dirty="0" smtClean="0"/>
              <a:t>, </a:t>
            </a:r>
            <a:r>
              <a:rPr lang="en-US" dirty="0"/>
              <a:t>and  Mach </a:t>
            </a:r>
            <a:r>
              <a:rPr lang="en-US" dirty="0" smtClean="0"/>
              <a:t>Chen</a:t>
            </a:r>
          </a:p>
          <a:p>
            <a:pPr lvl="1"/>
            <a:r>
              <a:rPr lang="en-US" dirty="0" smtClean="0"/>
              <a:t>Received comments from </a:t>
            </a:r>
            <a:r>
              <a:rPr lang="en-US" dirty="0" err="1" smtClean="0"/>
              <a:t>Huub</a:t>
            </a:r>
            <a:endParaRPr lang="en-US" dirty="0" smtClean="0"/>
          </a:p>
          <a:p>
            <a:r>
              <a:rPr lang="en-US" dirty="0" smtClean="0"/>
              <a:t>Interest in generalizing the Static LSP Model to non-MPLS technologies</a:t>
            </a:r>
          </a:p>
          <a:p>
            <a:pPr lvl="1"/>
            <a:r>
              <a:rPr lang="en-US" dirty="0" smtClean="0"/>
              <a:t>Rather than defining Static LSP models for each technology MPLS, OTN, WDM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96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 #1</a:t>
            </a:r>
            <a:br>
              <a:rPr lang="en-US" dirty="0" smtClean="0"/>
            </a:br>
            <a:r>
              <a:rPr lang="en-US" sz="2800" dirty="0" smtClean="0"/>
              <a:t>Static LSP model for non-MPLS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 - current Static LSP model is MPLS centric</a:t>
            </a:r>
          </a:p>
          <a:p>
            <a:pPr lvl="1"/>
            <a:r>
              <a:rPr lang="en-US" dirty="0" smtClean="0"/>
              <a:t>Need Static LSPs functions for multiple other technologies, OTN, WDM, etc.</a:t>
            </a:r>
          </a:p>
          <a:p>
            <a:r>
              <a:rPr lang="en-US" dirty="0" smtClean="0"/>
              <a:t>Proposal – regroup/restructure of MPLS Static LSP module:</a:t>
            </a:r>
          </a:p>
          <a:p>
            <a:pPr lvl="1"/>
            <a:r>
              <a:rPr lang="en-US" dirty="0" smtClean="0"/>
              <a:t>Decouple Static LSP model from MPLS technology</a:t>
            </a:r>
          </a:p>
          <a:p>
            <a:pPr lvl="2"/>
            <a:r>
              <a:rPr lang="en-US" dirty="0" smtClean="0"/>
              <a:t>Abstracting it into technology agnostic data model (similar to TE generic model)</a:t>
            </a:r>
          </a:p>
          <a:p>
            <a:pPr lvl="1"/>
            <a:r>
              <a:rPr lang="en-US" dirty="0" smtClean="0"/>
              <a:t>Utilize model attachment capability (e.g. mount) to apply generic Static LSP model to different technologies</a:t>
            </a:r>
          </a:p>
          <a:p>
            <a:pPr lvl="1"/>
            <a:r>
              <a:rPr lang="en-US" dirty="0" smtClean="0"/>
              <a:t>Augment generic Static LSP model with technology specific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116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 #2</a:t>
            </a:r>
            <a:br>
              <a:rPr lang="en-US" dirty="0" smtClean="0"/>
            </a:br>
            <a:r>
              <a:rPr lang="en-US" sz="2800" dirty="0" smtClean="0"/>
              <a:t>MPLS-RT reviewer comments (from </a:t>
            </a:r>
            <a:r>
              <a:rPr lang="en-US" sz="2800" dirty="0" err="1" smtClean="0"/>
              <a:t>Huub</a:t>
            </a:r>
            <a:r>
              <a:rPr lang="en-US" sz="2800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Comment#1: draft </a:t>
            </a:r>
            <a:r>
              <a:rPr lang="en-US" dirty="0"/>
              <a:t>should be split into two separate </a:t>
            </a:r>
            <a:r>
              <a:rPr lang="en-US" dirty="0" smtClean="0"/>
              <a:t>documents:</a:t>
            </a:r>
            <a:endParaRPr lang="en-US" dirty="0"/>
          </a:p>
          <a:p>
            <a:pPr lvl="1"/>
            <a:r>
              <a:rPr lang="en-US" dirty="0" smtClean="0"/>
              <a:t>one </a:t>
            </a:r>
            <a:r>
              <a:rPr lang="en-US" dirty="0"/>
              <a:t>for describing the MPLS base YANG module, and</a:t>
            </a:r>
          </a:p>
          <a:p>
            <a:pPr lvl="1"/>
            <a:r>
              <a:rPr lang="en-US" dirty="0"/>
              <a:t>one for describing the MPLS Static LSP </a:t>
            </a:r>
            <a:r>
              <a:rPr lang="en-US" dirty="0" smtClean="0"/>
              <a:t>module</a:t>
            </a:r>
            <a:endParaRPr lang="en-US" dirty="0"/>
          </a:p>
          <a:p>
            <a:r>
              <a:rPr lang="en-US" dirty="0" smtClean="0"/>
              <a:t>Comments/other: nits, will be addressed</a:t>
            </a:r>
          </a:p>
          <a:p>
            <a:r>
              <a:rPr lang="en-US" dirty="0" smtClean="0"/>
              <a:t>Proposal/resolution-</a:t>
            </a:r>
          </a:p>
          <a:p>
            <a:pPr lvl="1"/>
            <a:r>
              <a:rPr lang="en-US" dirty="0" smtClean="0"/>
              <a:t>Authors agree to divide the two into separate drafts</a:t>
            </a:r>
          </a:p>
          <a:p>
            <a:pPr lvl="1"/>
            <a:r>
              <a:rPr lang="en-US" dirty="0" smtClean="0"/>
              <a:t>This facilitates generalizing into generic Static LSP model</a:t>
            </a:r>
          </a:p>
        </p:txBody>
      </p:sp>
    </p:spTree>
    <p:extLst>
      <p:ext uri="{BB962C8B-B14F-4D97-AF65-F5344CB8AC3E}">
        <p14:creationId xmlns:p14="http://schemas.microsoft.com/office/powerpoint/2010/main" val="1293176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 #2</a:t>
            </a:r>
            <a:br>
              <a:rPr lang="en-US" dirty="0" smtClean="0"/>
            </a:br>
            <a:r>
              <a:rPr lang="en-US" sz="2800" dirty="0" smtClean="0"/>
              <a:t>MPLS-RT reviewer comments (from </a:t>
            </a:r>
            <a:r>
              <a:rPr lang="en-US" sz="2800" dirty="0" smtClean="0"/>
              <a:t>Carlos)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Comment#1: </a:t>
            </a:r>
            <a:r>
              <a:rPr lang="en-US" dirty="0" smtClean="0"/>
              <a:t>suggest draft to be </a:t>
            </a:r>
            <a:r>
              <a:rPr lang="en-US" dirty="0"/>
              <a:t>split into two separate </a:t>
            </a:r>
            <a:r>
              <a:rPr lang="en-US" dirty="0" smtClean="0"/>
              <a:t>documents</a:t>
            </a:r>
          </a:p>
          <a:p>
            <a:r>
              <a:rPr lang="en-US" dirty="0"/>
              <a:t>Comment#1</a:t>
            </a:r>
            <a:r>
              <a:rPr lang="en-US" dirty="0" smtClean="0"/>
              <a:t>: use of “</a:t>
            </a:r>
            <a:r>
              <a:rPr lang="en-US" dirty="0" err="1" smtClean="0"/>
              <a:t>loadshare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Relevant for multiple paths with unequal weights</a:t>
            </a:r>
            <a:endParaRPr lang="en-US" dirty="0"/>
          </a:p>
          <a:p>
            <a:r>
              <a:rPr lang="en-US" dirty="0" smtClean="0"/>
              <a:t>Comments/other: nits, will be </a:t>
            </a:r>
            <a:r>
              <a:rPr lang="en-US" dirty="0" smtClean="0"/>
              <a:t>addresses</a:t>
            </a:r>
          </a:p>
          <a:p>
            <a:r>
              <a:rPr lang="en-US" dirty="0"/>
              <a:t>Question: Does this model allow the creation of a Label </a:t>
            </a:r>
            <a:r>
              <a:rPr lang="en-US" dirty="0" smtClean="0"/>
              <a:t>Stack, </a:t>
            </a:r>
            <a:r>
              <a:rPr lang="en-US" dirty="0"/>
              <a:t>in which there is a label with index 1, a label with index </a:t>
            </a:r>
            <a:r>
              <a:rPr lang="en-US" dirty="0" smtClean="0"/>
              <a:t>5, and nothing defined in between?</a:t>
            </a:r>
          </a:p>
          <a:p>
            <a:pPr lvl="1"/>
            <a:r>
              <a:rPr lang="en-US" dirty="0" smtClean="0"/>
              <a:t>Answer: Yes, as currently defined, the index is simply a unique key in the list and not the offset in label stack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91140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26944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494253"/>
            <a:ext cx="8391828" cy="463191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Address outstanding comments</a:t>
            </a:r>
          </a:p>
          <a:p>
            <a:r>
              <a:rPr lang="en-US" dirty="0" smtClean="0"/>
              <a:t>Soliciting more comments MPLS RT reviewers and WG</a:t>
            </a:r>
          </a:p>
          <a:p>
            <a:r>
              <a:rPr lang="en-US" dirty="0" smtClean="0"/>
              <a:t>Close on approach to generalize Static LSP model to multiple technologies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8005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687" y="2120155"/>
            <a:ext cx="8147051" cy="1452283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015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864683"/>
          </a:xfrm>
        </p:spPr>
        <p:txBody>
          <a:bodyPr/>
          <a:lstStyle/>
          <a:p>
            <a:r>
              <a:rPr lang="en-US" sz="3600" dirty="0" smtClean="0"/>
              <a:t>MPLS Static LSPs: Building Blocks (2)</a:t>
            </a:r>
            <a:endParaRPr lang="en-US" sz="4800" dirty="0"/>
          </a:p>
        </p:txBody>
      </p:sp>
      <p:sp>
        <p:nvSpPr>
          <p:cNvPr id="5" name="Rectangle 4"/>
          <p:cNvSpPr/>
          <p:nvPr/>
        </p:nvSpPr>
        <p:spPr>
          <a:xfrm>
            <a:off x="1369654" y="1967433"/>
            <a:ext cx="1581329" cy="1332376"/>
          </a:xfrm>
          <a:prstGeom prst="rect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rgbClr val="01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10000"/>
                </a:solidFill>
              </a:rPr>
              <a:t>In-Segment</a:t>
            </a:r>
            <a:endParaRPr lang="en-US" dirty="0">
              <a:solidFill>
                <a:srgbClr val="01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884838" y="2166667"/>
            <a:ext cx="884050" cy="896552"/>
          </a:xfrm>
          <a:prstGeom prst="ellipse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rgbClr val="01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rgbClr val="010000"/>
                </a:solidFill>
              </a:rPr>
              <a:t>Op</a:t>
            </a:r>
            <a:endParaRPr lang="en-US" dirty="0">
              <a:solidFill>
                <a:srgbClr val="01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950983" y="2614943"/>
            <a:ext cx="933855" cy="12452"/>
          </a:xfrm>
          <a:prstGeom prst="straightConnector1">
            <a:avLst/>
          </a:prstGeom>
          <a:ln>
            <a:solidFill>
              <a:srgbClr val="0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768888" y="2593013"/>
            <a:ext cx="933855" cy="12452"/>
          </a:xfrm>
          <a:prstGeom prst="straightConnector1">
            <a:avLst/>
          </a:prstGeom>
          <a:ln>
            <a:solidFill>
              <a:srgbClr val="0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702743" y="1982859"/>
            <a:ext cx="1581329" cy="1332376"/>
          </a:xfrm>
          <a:prstGeom prst="rect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  <a:ln>
            <a:solidFill>
              <a:srgbClr val="01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10000"/>
                </a:solidFill>
              </a:rPr>
              <a:t>Out-Segment</a:t>
            </a:r>
            <a:endParaRPr lang="en-US" dirty="0">
              <a:solidFill>
                <a:srgbClr val="01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9654" y="3561304"/>
            <a:ext cx="12362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i</a:t>
            </a:r>
            <a:r>
              <a:rPr lang="en-US" dirty="0" err="1" smtClean="0"/>
              <a:t>p</a:t>
            </a:r>
            <a:r>
              <a:rPr lang="en-US" dirty="0" smtClean="0"/>
              <a:t>-prefix, </a:t>
            </a:r>
          </a:p>
          <a:p>
            <a:pPr algn="ctr"/>
            <a:r>
              <a:rPr lang="en-US" dirty="0" smtClean="0"/>
              <a:t>or</a:t>
            </a:r>
          </a:p>
          <a:p>
            <a:pPr algn="ctr"/>
            <a:r>
              <a:rPr lang="en-US" dirty="0"/>
              <a:t>l</a:t>
            </a:r>
            <a:r>
              <a:rPr lang="en-US" dirty="0" smtClean="0"/>
              <a:t>ocal-label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34790" y="3314412"/>
            <a:ext cx="18582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impose</a:t>
            </a:r>
          </a:p>
          <a:p>
            <a:pPr algn="ctr"/>
            <a:r>
              <a:rPr lang="en-US" dirty="0"/>
              <a:t>s</a:t>
            </a:r>
            <a:r>
              <a:rPr lang="en-US" dirty="0" smtClean="0"/>
              <a:t>wap</a:t>
            </a:r>
          </a:p>
          <a:p>
            <a:pPr algn="ctr"/>
            <a:r>
              <a:rPr lang="en-US" dirty="0" smtClean="0"/>
              <a:t>pop</a:t>
            </a:r>
          </a:p>
          <a:p>
            <a:pPr algn="ctr"/>
            <a:r>
              <a:rPr lang="en-US" dirty="0" smtClean="0">
                <a:solidFill>
                  <a:srgbClr val="010000"/>
                </a:solidFill>
              </a:rPr>
              <a:t>pop-impose*</a:t>
            </a:r>
          </a:p>
          <a:p>
            <a:pPr algn="ctr"/>
            <a:r>
              <a:rPr lang="en-US" dirty="0" smtClean="0"/>
              <a:t>pop-and-lookup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284072" y="2234878"/>
            <a:ext cx="737616" cy="0"/>
          </a:xfrm>
          <a:prstGeom prst="straightConnector1">
            <a:avLst/>
          </a:prstGeom>
          <a:ln w="25400" cmpd="sng">
            <a:solidFill>
              <a:srgbClr val="0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284072" y="2947622"/>
            <a:ext cx="737616" cy="0"/>
          </a:xfrm>
          <a:prstGeom prst="straightConnector1">
            <a:avLst/>
          </a:prstGeom>
          <a:ln w="25400" cmpd="sng">
            <a:solidFill>
              <a:srgbClr val="0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514794" y="2061656"/>
            <a:ext cx="242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</a:p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5530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>
        <a:solidFill>
          <a:schemeClr val="accent2">
            <a:lumMod val="60000"/>
            <a:lumOff val="40000"/>
            <a:alpha val="25000"/>
          </a:schemeClr>
        </a:solidFill>
        <a:ln>
          <a:solidFill>
            <a:srgbClr val="010000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29438</TotalTime>
  <Words>783</Words>
  <Application>Microsoft Macintosh PowerPoint</Application>
  <PresentationFormat>On-screen Show (4:3)</PresentationFormat>
  <Paragraphs>113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Saddle</vt:lpstr>
      <vt:lpstr> IETF 95 – Buenos Aires April 2016</vt:lpstr>
      <vt:lpstr>Background</vt:lpstr>
      <vt:lpstr>Update</vt:lpstr>
      <vt:lpstr>Open Issue #1 Static LSP model for non-MPLS Technologies</vt:lpstr>
      <vt:lpstr>Open Issue #2 MPLS-RT reviewer comments (from Huub) </vt:lpstr>
      <vt:lpstr>Open Issue #2 MPLS-RT reviewer comments (from Carlos) </vt:lpstr>
      <vt:lpstr>Next Steps</vt:lpstr>
      <vt:lpstr>Backup Slides</vt:lpstr>
      <vt:lpstr>MPLS Static LSPs: Building Blocks (2)</vt:lpstr>
      <vt:lpstr>MPLS Static LSPs: Building Blocks</vt:lpstr>
      <vt:lpstr>MPLS Static LSPs: Forwarding Path</vt:lpstr>
      <vt:lpstr>MPLS Base: Tree Diagram - Rev -00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81 – Quebec City  July 2010</dc:title>
  <dc:creator>Syed Kamran Raza</dc:creator>
  <cp:lastModifiedBy>Tarek Saad</cp:lastModifiedBy>
  <cp:revision>193</cp:revision>
  <dcterms:created xsi:type="dcterms:W3CDTF">2011-07-24T05:14:28Z</dcterms:created>
  <dcterms:modified xsi:type="dcterms:W3CDTF">2016-04-05T14:30:06Z</dcterms:modified>
</cp:coreProperties>
</file>