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5" r:id="rId1"/>
  </p:sldMasterIdLst>
  <p:notesMasterIdLst>
    <p:notesMasterId r:id="rId23"/>
  </p:notesMasterIdLst>
  <p:sldIdLst>
    <p:sldId id="257" r:id="rId2"/>
    <p:sldId id="303" r:id="rId3"/>
    <p:sldId id="310" r:id="rId4"/>
    <p:sldId id="324" r:id="rId5"/>
    <p:sldId id="309" r:id="rId6"/>
    <p:sldId id="305" r:id="rId7"/>
    <p:sldId id="307" r:id="rId8"/>
    <p:sldId id="312" r:id="rId9"/>
    <p:sldId id="308" r:id="rId10"/>
    <p:sldId id="313" r:id="rId11"/>
    <p:sldId id="311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1CC3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4"/>
  </p:normalViewPr>
  <p:slideViewPr>
    <p:cSldViewPr snapToGrid="0" snapToObjects="1">
      <p:cViewPr varScale="1">
        <p:scale>
          <a:sx n="108" d="100"/>
          <a:sy n="108" d="100"/>
        </p:scale>
        <p:origin x="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Changes LSR-ID from union type to leaf (</a:t>
            </a:r>
            <a:r>
              <a:rPr lang="en-US" dirty="0" err="1" smtClean="0"/>
              <a:t>yang:dotted-quad</a:t>
            </a:r>
            <a:r>
              <a:rPr lang="en-US" dirty="0" smtClean="0"/>
              <a:t>)  was done in version -02.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10C9-2FBC-B748-884F-712ACD3CAC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07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010C9-2FBC-B748-884F-712ACD3CAC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1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IETF 81 @ Quebec City – July 2011		draft-raza-mpls-ldp-olf-00.txt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62E2FD-6EDD-AA42-95CE-D83E746DE81E}" type="datetimeFigureOut">
              <a:rPr lang="en-US" smtClean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IETF 92 @ Dallas – Mar 2015		</a:t>
            </a:r>
          </a:p>
          <a:p>
            <a:r>
              <a:rPr lang="en-US" dirty="0" smtClean="0"/>
              <a:t>draft-raza-mpls-ldp-mldp-yang-00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  <p:sldLayoutId id="2147484447" r:id="rId12"/>
    <p:sldLayoutId id="214748444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/>
        </a:buClr>
        <a:buSzPct val="75000"/>
        <a:buFont typeface="Wingdings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907934"/>
            <a:ext cx="8534400" cy="387087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</a:rPr>
              <a:t>IETF 95 – Buenos Aires </a:t>
            </a:r>
            <a:br>
              <a:rPr lang="en-US" sz="1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</a:rPr>
              <a:t>April 2016</a:t>
            </a:r>
            <a:endParaRPr lang="en-US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394637"/>
            <a:ext cx="8534400" cy="180388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7000" b="1" dirty="0" smtClean="0">
                <a:solidFill>
                  <a:srgbClr val="800000"/>
                </a:solidFill>
              </a:rPr>
              <a:t>YANG Data Model for </a:t>
            </a:r>
          </a:p>
          <a:p>
            <a:pPr algn="ctr">
              <a:buNone/>
            </a:pPr>
            <a:r>
              <a:rPr lang="en-US" sz="7000" b="1" dirty="0" smtClean="0">
                <a:solidFill>
                  <a:srgbClr val="800000"/>
                </a:solidFill>
              </a:rPr>
              <a:t>LDP and </a:t>
            </a:r>
            <a:r>
              <a:rPr lang="en-US" sz="7000" b="1" dirty="0" err="1" smtClean="0">
                <a:solidFill>
                  <a:srgbClr val="800000"/>
                </a:solidFill>
              </a:rPr>
              <a:t>mLDP</a:t>
            </a:r>
            <a:r>
              <a:rPr lang="en-US" sz="7000" b="1" dirty="0" smtClean="0">
                <a:solidFill>
                  <a:srgbClr val="800000"/>
                </a:solidFill>
              </a:rPr>
              <a:t> </a:t>
            </a:r>
          </a:p>
          <a:p>
            <a:pPr algn="ctr">
              <a:buNone/>
            </a:pPr>
            <a:r>
              <a:rPr lang="en-US" sz="6200" dirty="0"/>
              <a:t>(draft</a:t>
            </a:r>
            <a:r>
              <a:rPr lang="en-US" sz="6200" dirty="0" smtClean="0"/>
              <a:t>-raza-mpls-ldp-mldp-yang-03)</a:t>
            </a:r>
          </a:p>
          <a:p>
            <a:pPr lvl="6">
              <a:spcBef>
                <a:spcPts val="800"/>
              </a:spcBef>
              <a:buNone/>
            </a:pPr>
            <a:endParaRPr lang="en-US" sz="6200" b="1" dirty="0" smtClean="0">
              <a:solidFill>
                <a:srgbClr val="251CC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289" y="86858"/>
            <a:ext cx="1382106" cy="79028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93976" y="3393278"/>
            <a:ext cx="5363637" cy="3225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75000"/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Arial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Kamran Raza	(Cisco) 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Rajiv </a:t>
            </a:r>
            <a:r>
              <a:rPr lang="en-US" sz="1100" dirty="0" err="1" smtClean="0">
                <a:solidFill>
                  <a:srgbClr val="251CC3"/>
                </a:solidFill>
              </a:rPr>
              <a:t>Asati</a:t>
            </a:r>
            <a:r>
              <a:rPr lang="en-US" sz="1100" dirty="0" smtClean="0">
                <a:solidFill>
                  <a:srgbClr val="251CC3"/>
                </a:solidFill>
              </a:rPr>
              <a:t>	(Cisco)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100" dirty="0" err="1">
                <a:solidFill>
                  <a:srgbClr val="251CC3"/>
                </a:solidFill>
              </a:rPr>
              <a:t>Reshad</a:t>
            </a:r>
            <a:r>
              <a:rPr lang="en-US" sz="1100" dirty="0">
                <a:solidFill>
                  <a:srgbClr val="251CC3"/>
                </a:solidFill>
              </a:rPr>
              <a:t> </a:t>
            </a:r>
            <a:r>
              <a:rPr lang="en-US" sz="1100" dirty="0" err="1">
                <a:solidFill>
                  <a:srgbClr val="251CC3"/>
                </a:solidFill>
              </a:rPr>
              <a:t>Rahman</a:t>
            </a:r>
            <a:r>
              <a:rPr lang="en-US" sz="1100" dirty="0">
                <a:solidFill>
                  <a:srgbClr val="251CC3"/>
                </a:solidFill>
              </a:rPr>
              <a:t>	(Cisco</a:t>
            </a:r>
            <a:r>
              <a:rPr lang="en-US" sz="1100" dirty="0" smtClean="0">
                <a:solidFill>
                  <a:srgbClr val="251CC3"/>
                </a:solidFill>
              </a:rPr>
              <a:t>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100" dirty="0" err="1" smtClean="0">
                <a:solidFill>
                  <a:srgbClr val="251CC3"/>
                </a:solidFill>
              </a:rPr>
              <a:t>Santosh</a:t>
            </a:r>
            <a:r>
              <a:rPr lang="en-US" sz="1100" dirty="0" smtClean="0">
                <a:solidFill>
                  <a:srgbClr val="251CC3"/>
                </a:solidFill>
              </a:rPr>
              <a:t> </a:t>
            </a:r>
            <a:r>
              <a:rPr lang="en-US" sz="1100" dirty="0" err="1">
                <a:solidFill>
                  <a:srgbClr val="251CC3"/>
                </a:solidFill>
              </a:rPr>
              <a:t>Esale</a:t>
            </a:r>
            <a:r>
              <a:rPr lang="en-US" sz="1100" dirty="0">
                <a:solidFill>
                  <a:srgbClr val="251CC3"/>
                </a:solidFill>
              </a:rPr>
              <a:t>	(Juniper</a:t>
            </a:r>
            <a:r>
              <a:rPr lang="en-US" sz="1100" dirty="0" smtClean="0">
                <a:solidFill>
                  <a:srgbClr val="251CC3"/>
                </a:solidFill>
              </a:rPr>
              <a:t>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err="1" smtClean="0">
                <a:solidFill>
                  <a:srgbClr val="251CC3"/>
                </a:solidFill>
              </a:rPr>
              <a:t>Xufeng</a:t>
            </a:r>
            <a:r>
              <a:rPr lang="en-US" sz="1100" dirty="0" smtClean="0">
                <a:solidFill>
                  <a:srgbClr val="251CC3"/>
                </a:solidFill>
              </a:rPr>
              <a:t> Liu </a:t>
            </a:r>
            <a:r>
              <a:rPr lang="en-US" sz="1100" dirty="0">
                <a:solidFill>
                  <a:srgbClr val="251CC3"/>
                </a:solidFill>
              </a:rPr>
              <a:t>	</a:t>
            </a:r>
            <a:r>
              <a:rPr lang="en-US" sz="1100" dirty="0" smtClean="0">
                <a:solidFill>
                  <a:srgbClr val="251CC3"/>
                </a:solidFill>
              </a:rPr>
              <a:t>(Ericsson)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Jeff </a:t>
            </a:r>
            <a:r>
              <a:rPr lang="en-US" sz="1100" dirty="0" err="1" smtClean="0">
                <a:solidFill>
                  <a:srgbClr val="251CC3"/>
                </a:solidFill>
              </a:rPr>
              <a:t>Tantsura</a:t>
            </a:r>
            <a:r>
              <a:rPr lang="en-US" sz="1100" dirty="0" smtClean="0">
                <a:solidFill>
                  <a:srgbClr val="251CC3"/>
                </a:solidFill>
              </a:rPr>
              <a:t>	(Ericsson)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Xia Chen	(Huawei)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100" dirty="0">
                <a:solidFill>
                  <a:srgbClr val="251CC3"/>
                </a:solidFill>
              </a:rPr>
              <a:t>Loa </a:t>
            </a:r>
            <a:r>
              <a:rPr lang="en-US" sz="1100" dirty="0" err="1" smtClean="0">
                <a:solidFill>
                  <a:srgbClr val="251CC3"/>
                </a:solidFill>
              </a:rPr>
              <a:t>Andresson</a:t>
            </a:r>
            <a:r>
              <a:rPr lang="en-US" sz="1100" dirty="0" smtClean="0">
                <a:solidFill>
                  <a:srgbClr val="251CC3"/>
                </a:solidFill>
              </a:rPr>
              <a:t>	(Huawei)</a:t>
            </a:r>
            <a:endParaRPr lang="en-US" sz="1100" dirty="0">
              <a:solidFill>
                <a:srgbClr val="251CC3"/>
              </a:solidFill>
            </a:endParaRP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err="1" smtClean="0">
                <a:solidFill>
                  <a:srgbClr val="251CC3"/>
                </a:solidFill>
              </a:rPr>
              <a:t>Himanshu</a:t>
            </a:r>
            <a:r>
              <a:rPr lang="en-US" sz="1100" dirty="0" smtClean="0">
                <a:solidFill>
                  <a:srgbClr val="251CC3"/>
                </a:solidFill>
              </a:rPr>
              <a:t> Shah	(</a:t>
            </a:r>
            <a:r>
              <a:rPr lang="en-US" sz="1100" dirty="0" err="1" smtClean="0">
                <a:solidFill>
                  <a:srgbClr val="251CC3"/>
                </a:solidFill>
              </a:rPr>
              <a:t>Ciena</a:t>
            </a:r>
            <a:r>
              <a:rPr lang="en-US" sz="1100" dirty="0" smtClean="0">
                <a:solidFill>
                  <a:srgbClr val="251CC3"/>
                </a:solidFill>
              </a:rPr>
              <a:t>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Matthew </a:t>
            </a:r>
            <a:r>
              <a:rPr lang="en-US" sz="1100" dirty="0" err="1" smtClean="0">
                <a:solidFill>
                  <a:srgbClr val="251CC3"/>
                </a:solidFill>
              </a:rPr>
              <a:t>Bocci</a:t>
            </a:r>
            <a:r>
              <a:rPr lang="en-US" sz="1100" dirty="0" smtClean="0">
                <a:solidFill>
                  <a:srgbClr val="251CC3"/>
                </a:solidFill>
              </a:rPr>
              <a:t>	(Alcatel-Lucent)</a:t>
            </a:r>
            <a:endParaRPr lang="en-US" sz="1100" dirty="0">
              <a:solidFill>
                <a:srgbClr val="251CC3"/>
              </a:solidFill>
            </a:endParaRP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100" dirty="0" smtClean="0">
                <a:solidFill>
                  <a:srgbClr val="251CC3"/>
                </a:solidFill>
              </a:rPr>
              <a:t>… and several other contributors as acknowledged in the draft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163782" y="3681351"/>
            <a:ext cx="1130194" cy="1900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3349093"/>
            <a:ext cx="8147051" cy="926944"/>
          </a:xfrm>
        </p:spPr>
        <p:txBody>
          <a:bodyPr/>
          <a:lstStyle/>
          <a:p>
            <a:r>
              <a:rPr lang="en-US" dirty="0" smtClean="0"/>
              <a:t>Backup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3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dirty="0" smtClean="0"/>
              <a:t>LDP: </a:t>
            </a:r>
            <a:r>
              <a:rPr lang="en-US" dirty="0" err="1" smtClean="0"/>
              <a:t>Config</a:t>
            </a:r>
            <a:r>
              <a:rPr lang="en-US" dirty="0" smtClean="0"/>
              <a:t>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4283526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module: </a:t>
            </a:r>
            <a:r>
              <a:rPr lang="en-US" sz="1000" dirty="0" err="1"/>
              <a:t>ietf-mpls-ldp</a:t>
            </a:r>
            <a:endParaRPr lang="en-US" sz="1000" dirty="0"/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+-- routing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+-- routing-instance [name]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+-- </a:t>
            </a:r>
            <a:r>
              <a:rPr lang="en-US" sz="1000" dirty="0" err="1"/>
              <a:t>mpls</a:t>
            </a:r>
            <a:endParaRPr lang="en-US" sz="1000" dirty="0"/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+-- </a:t>
            </a:r>
            <a:r>
              <a:rPr lang="en-US" sz="1000" dirty="0" err="1"/>
              <a:t>mpls-ldp</a:t>
            </a:r>
            <a:endParaRPr lang="en-US" sz="1000" dirty="0"/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+-- global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+-- ...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+-- ...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+-- address-family* [</a:t>
            </a:r>
            <a:r>
              <a:rPr lang="en-US" sz="1000" dirty="0" err="1"/>
              <a:t>afi</a:t>
            </a:r>
            <a:r>
              <a:rPr lang="en-US" sz="1000" dirty="0"/>
              <a:t>]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    +-- . . 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    +-- . . 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+-- discovery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|        +-- . . 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+-- peers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     +-- ...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1000" dirty="0"/>
              <a:t>                          +-- </a:t>
            </a:r>
            <a:r>
              <a:rPr lang="en-US" sz="1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496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/>
              <a:t>Derived State: LDP </a:t>
            </a:r>
            <a:r>
              <a:rPr lang="en-US" sz="4400" dirty="0" err="1"/>
              <a:t>Nbr</a:t>
            </a:r>
            <a:r>
              <a:rPr lang="en-US" sz="4400" dirty="0"/>
              <a:t>/</a:t>
            </a:r>
            <a:r>
              <a:rPr lang="en-US" sz="4400" dirty="0" err="1"/>
              <a:t>Adj</a:t>
            </a:r>
            <a:r>
              <a:rPr lang="en-US" sz="4400" dirty="0"/>
              <a:t> </a:t>
            </a:r>
            <a:r>
              <a:rPr lang="en-US" sz="4400" dirty="0" smtClean="0"/>
              <a:t>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09004"/>
            <a:ext cx="8147051" cy="5864329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Firstly, High level organization of the </a:t>
            </a:r>
            <a:r>
              <a:rPr lang="en-US" sz="1600" dirty="0" err="1" smtClean="0"/>
              <a:t>Nbr</a:t>
            </a:r>
            <a:r>
              <a:rPr lang="en-US" sz="1600" dirty="0" smtClean="0"/>
              <a:t>/</a:t>
            </a:r>
            <a:r>
              <a:rPr lang="en-US" sz="1600" dirty="0" err="1" smtClean="0"/>
              <a:t>Adj</a:t>
            </a:r>
            <a:r>
              <a:rPr lang="en-US" sz="1600" dirty="0" smtClean="0"/>
              <a:t> state: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+</a:t>
            </a:r>
            <a:r>
              <a:rPr lang="en-US" sz="1100" dirty="0">
                <a:solidFill>
                  <a:srgbClr val="0000FF"/>
                </a:solidFill>
              </a:rPr>
              <a:t>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mpls-ldp</a:t>
            </a:r>
            <a:r>
              <a:rPr lang="en-US" sz="1100" dirty="0">
                <a:solidFill>
                  <a:srgbClr val="0000FF"/>
                </a:solidFill>
              </a:rPr>
              <a:t>!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discovery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b="1" dirty="0">
                <a:solidFill>
                  <a:srgbClr val="0000FF"/>
                </a:solidFill>
              </a:rPr>
              <a:t>interfaces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interface* [interface]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address-family* [</a:t>
            </a:r>
            <a:r>
              <a:rPr lang="en-US" sz="1100" dirty="0" err="1">
                <a:solidFill>
                  <a:srgbClr val="0000FF"/>
                </a:solidFill>
              </a:rPr>
              <a:t>af</a:t>
            </a:r>
            <a:r>
              <a:rPr lang="en-US" sz="1100" dirty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ipv4 (or ipv6)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hello-adjacencies* [adjacent-address]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adjacent-address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           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           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b="1" dirty="0">
                <a:solidFill>
                  <a:srgbClr val="0000FF"/>
                </a:solidFill>
              </a:rPr>
              <a:t>targeted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address-family* [</a:t>
            </a:r>
            <a:r>
              <a:rPr lang="en-US" sz="1100" dirty="0" err="1">
                <a:solidFill>
                  <a:srgbClr val="0000FF"/>
                </a:solidFill>
              </a:rPr>
              <a:t>afi</a:t>
            </a:r>
            <a:r>
              <a:rPr lang="en-US" sz="1100" dirty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afi</a:t>
            </a:r>
            <a:r>
              <a:rPr lang="en-US" sz="1100" dirty="0">
                <a:solidFill>
                  <a:srgbClr val="0000FF"/>
                </a:solidFill>
              </a:rPr>
              <a:t>      address-family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ipv4 (or ipv6)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hello-adjacencies* [local-address adjacent-address]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local-address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adjacent-address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   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    . . . </a:t>
            </a:r>
            <a:r>
              <a:rPr lang="en-US" sz="1100" dirty="0" smtClean="0">
                <a:solidFill>
                  <a:srgbClr val="0000FF"/>
                </a:solidFill>
              </a:rPr>
              <a:t>.</a:t>
            </a:r>
            <a:endParaRPr lang="en-US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</a:t>
            </a:r>
            <a:r>
              <a:rPr lang="en-US" sz="4400" dirty="0" err="1" smtClean="0"/>
              <a:t>Nbr</a:t>
            </a:r>
            <a:r>
              <a:rPr lang="en-US" sz="4400" dirty="0" smtClean="0"/>
              <a:t>/</a:t>
            </a:r>
            <a:r>
              <a:rPr lang="en-US" sz="4400" dirty="0" err="1" smtClean="0"/>
              <a:t>Adj</a:t>
            </a:r>
            <a:r>
              <a:rPr lang="en-US" sz="4400" dirty="0" smtClean="0"/>
              <a:t>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23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Following are </a:t>
            </a:r>
            <a:r>
              <a:rPr lang="en-US" sz="1600" dirty="0" err="1" smtClean="0"/>
              <a:t>nbr</a:t>
            </a:r>
            <a:r>
              <a:rPr lang="en-US" sz="1600" dirty="0" smtClean="0"/>
              <a:t>/</a:t>
            </a:r>
            <a:r>
              <a:rPr lang="en-US" sz="1600" dirty="0" err="1" smtClean="0"/>
              <a:t>adj</a:t>
            </a:r>
            <a:r>
              <a:rPr lang="en-US" sz="1600" dirty="0" smtClean="0"/>
              <a:t> state attributes: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endParaRPr lang="nl-NL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hello-adjacencies</a:t>
            </a:r>
            <a:r>
              <a:rPr lang="nl-NL" sz="1100" dirty="0">
                <a:solidFill>
                  <a:srgbClr val="0000FF"/>
                </a:solidFill>
              </a:rPr>
              <a:t>* [</a:t>
            </a:r>
            <a:r>
              <a:rPr lang="nl-NL" sz="1100" dirty="0" err="1">
                <a:solidFill>
                  <a:srgbClr val="0000FF"/>
                </a:solidFill>
              </a:rPr>
              <a:t>adjacent-address</a:t>
            </a:r>
            <a:r>
              <a:rPr lang="nl-NL" sz="1100" dirty="0" smtClean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	</a:t>
            </a:r>
            <a:r>
              <a:rPr lang="nl-NL" sz="1100" dirty="0" smtClean="0">
                <a:solidFill>
                  <a:srgbClr val="0000FF"/>
                </a:solidFill>
              </a:rPr>
              <a:t>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adjacent-address</a:t>
            </a:r>
            <a:r>
              <a:rPr lang="nl-NL" sz="1100" dirty="0">
                <a:solidFill>
                  <a:srgbClr val="0000FF"/>
                </a:solidFill>
              </a:rPr>
              <a:t>    inet:ipv4-address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     	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flag</a:t>
            </a:r>
            <a:r>
              <a:rPr lang="nl-NL" sz="1100" dirty="0">
                <a:solidFill>
                  <a:srgbClr val="0000FF"/>
                </a:solidFill>
              </a:rPr>
              <a:t>*               </a:t>
            </a:r>
            <a:r>
              <a:rPr lang="nl-NL" sz="1100" dirty="0" err="1">
                <a:solidFill>
                  <a:srgbClr val="0000FF"/>
                </a:solidFill>
              </a:rPr>
              <a:t>identityref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    	 </a:t>
            </a:r>
            <a:r>
              <a:rPr lang="nl-NL" sz="1100" dirty="0">
                <a:solidFill>
                  <a:srgbClr val="0000FF"/>
                </a:solidFill>
              </a:rPr>
              <a:t>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hello-holdtime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		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adjacent</a:t>
            </a:r>
            <a:r>
              <a:rPr lang="nl-NL" sz="1100" dirty="0">
                <a:solidFill>
                  <a:srgbClr val="0000FF"/>
                </a:solidFill>
              </a:rPr>
              <a:t>?     </a:t>
            </a:r>
            <a:r>
              <a:rPr lang="nl-NL" sz="1100" dirty="0" smtClean="0">
                <a:solidFill>
                  <a:srgbClr val="0000FF"/>
                </a:solidFill>
              </a:rPr>
              <a:t>Uint16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	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negotiated</a:t>
            </a:r>
            <a:r>
              <a:rPr lang="nl-NL" sz="1100" dirty="0">
                <a:solidFill>
                  <a:srgbClr val="0000FF"/>
                </a:solidFill>
              </a:rPr>
              <a:t>?   </a:t>
            </a:r>
            <a:r>
              <a:rPr lang="nl-NL" sz="1100" dirty="0" smtClean="0">
                <a:solidFill>
                  <a:srgbClr val="0000FF"/>
                </a:solidFill>
              </a:rPr>
              <a:t>Uint16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	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remaining</a:t>
            </a:r>
            <a:r>
              <a:rPr lang="nl-NL" sz="1100" dirty="0">
                <a:solidFill>
                  <a:srgbClr val="0000FF"/>
                </a:solidFill>
              </a:rPr>
              <a:t>?    </a:t>
            </a:r>
            <a:r>
              <a:rPr lang="nl-NL" sz="1100" dirty="0" smtClean="0">
                <a:solidFill>
                  <a:srgbClr val="0000FF"/>
                </a:solidFill>
              </a:rPr>
              <a:t>Uint16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+--</a:t>
            </a:r>
            <a:r>
              <a:rPr lang="nl-NL" sz="1100" dirty="0" err="1" smtClean="0">
                <a:solidFill>
                  <a:srgbClr val="0000FF"/>
                </a:solidFill>
              </a:rPr>
              <a:t>ro</a:t>
            </a:r>
            <a:r>
              <a:rPr lang="nl-NL" sz="1100" dirty="0" smtClean="0">
                <a:solidFill>
                  <a:srgbClr val="0000FF"/>
                </a:solidFill>
              </a:rPr>
              <a:t> </a:t>
            </a:r>
            <a:r>
              <a:rPr lang="nl-NL" sz="1100" dirty="0">
                <a:solidFill>
                  <a:srgbClr val="0000FF"/>
                </a:solidFill>
              </a:rPr>
              <a:t>next-</a:t>
            </a:r>
            <a:r>
              <a:rPr lang="nl-NL" sz="1100" dirty="0" err="1">
                <a:solidFill>
                  <a:srgbClr val="0000FF"/>
                </a:solidFill>
              </a:rPr>
              <a:t>hello</a:t>
            </a:r>
            <a:r>
              <a:rPr lang="nl-NL" sz="1100" dirty="0">
                <a:solidFill>
                  <a:srgbClr val="0000FF"/>
                </a:solidFill>
              </a:rPr>
              <a:t>?         </a:t>
            </a:r>
            <a:r>
              <a:rPr lang="nl-NL" sz="1100" dirty="0" smtClean="0">
                <a:solidFill>
                  <a:srgbClr val="0000FF"/>
                </a:solidFill>
              </a:rPr>
              <a:t>Uint16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statistics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	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discontinuity</a:t>
            </a:r>
            <a:r>
              <a:rPr lang="nl-NL" sz="1100" dirty="0">
                <a:solidFill>
                  <a:srgbClr val="0000FF"/>
                </a:solidFill>
              </a:rPr>
              <a:t>-time    </a:t>
            </a:r>
            <a:r>
              <a:rPr lang="nl-NL" sz="1100" dirty="0" err="1">
                <a:solidFill>
                  <a:srgbClr val="0000FF"/>
                </a:solidFill>
              </a:rPr>
              <a:t>yang:date-and-time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	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hello-received</a:t>
            </a:r>
            <a:r>
              <a:rPr lang="nl-NL" sz="1100" dirty="0">
                <a:solidFill>
                  <a:srgbClr val="0000FF"/>
                </a:solidFill>
              </a:rPr>
              <a:t>?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		 </a:t>
            </a:r>
            <a:r>
              <a:rPr lang="nl-NL" sz="1100" dirty="0">
                <a:solidFill>
                  <a:srgbClr val="0000FF"/>
                </a:solidFill>
              </a:rPr>
              <a:t>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hello-dropped</a:t>
            </a:r>
            <a:r>
              <a:rPr lang="nl-NL" sz="1100" dirty="0">
                <a:solidFill>
                  <a:srgbClr val="0000FF"/>
                </a:solidFill>
              </a:rPr>
              <a:t>?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</a:t>
            </a:r>
            <a:r>
              <a:rPr lang="nl-NL" sz="1100" dirty="0" smtClean="0">
                <a:solidFill>
                  <a:srgbClr val="0000FF"/>
                </a:solidFill>
              </a:rPr>
              <a:t>	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peer?               </a:t>
            </a:r>
            <a:r>
              <a:rPr lang="nl-NL" sz="1100" dirty="0" err="1" smtClean="0">
                <a:solidFill>
                  <a:srgbClr val="0000FF"/>
                </a:solidFill>
              </a:rPr>
              <a:t>Leafref</a:t>
            </a:r>
            <a:endParaRPr lang="en-US" sz="11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0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/>
              <a:t>Derived State: LDP </a:t>
            </a:r>
            <a:r>
              <a:rPr lang="en-US" sz="4400" dirty="0" smtClean="0"/>
              <a:t>Peer 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09004"/>
            <a:ext cx="8147051" cy="5864329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Firstly, High level organization of the peer state:</a:t>
            </a:r>
            <a:r>
              <a:rPr lang="en-US" sz="110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+</a:t>
            </a:r>
            <a:r>
              <a:rPr lang="en-US" sz="1100" dirty="0">
                <a:solidFill>
                  <a:srgbClr val="0000FF"/>
                </a:solidFill>
              </a:rPr>
              <a:t>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mpls-ldp</a:t>
            </a:r>
            <a:r>
              <a:rPr lang="en-US" sz="1100" dirty="0">
                <a:solidFill>
                  <a:srgbClr val="0000FF"/>
                </a:solidFill>
              </a:rPr>
              <a:t>!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peers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peer* [</a:t>
            </a:r>
            <a:r>
              <a:rPr lang="en-US" sz="1100" dirty="0" err="1">
                <a:solidFill>
                  <a:srgbClr val="0000FF"/>
                </a:solidFill>
              </a:rPr>
              <a:t>lsr</a:t>
            </a:r>
            <a:r>
              <a:rPr lang="en-US" sz="1100" dirty="0">
                <a:solidFill>
                  <a:srgbClr val="0000FF"/>
                </a:solidFill>
              </a:rPr>
              <a:t>-id]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lsr</a:t>
            </a:r>
            <a:r>
              <a:rPr lang="en-US" sz="1100" dirty="0">
                <a:solidFill>
                  <a:srgbClr val="0000FF"/>
                </a:solidFill>
              </a:rPr>
              <a:t>-id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</a:t>
            </a:r>
            <a:r>
              <a:rPr lang="en-US" sz="1100" dirty="0" smtClean="0">
                <a:solidFill>
                  <a:srgbClr val="0000FF"/>
                </a:solidFill>
              </a:rPr>
              <a:t>+-- . . . .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smtClean="0">
                <a:solidFill>
                  <a:srgbClr val="0000FF"/>
                </a:solidFill>
              </a:rPr>
              <a:t>              +-- . . </a:t>
            </a:r>
            <a:r>
              <a:rPr lang="en-US" sz="1100" dirty="0">
                <a:solidFill>
                  <a:srgbClr val="0000FF"/>
                </a:solidFill>
              </a:rPr>
              <a:t>. . </a:t>
            </a:r>
            <a:endParaRPr lang="en-US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              +--</a:t>
            </a:r>
            <a:r>
              <a:rPr lang="en-US" sz="1100" dirty="0" err="1" smtClean="0">
                <a:solidFill>
                  <a:srgbClr val="0000FF"/>
                </a:solidFill>
              </a:rPr>
              <a:t>ro</a:t>
            </a:r>
            <a:r>
              <a:rPr lang="en-US" sz="1100" dirty="0" smtClean="0">
                <a:solidFill>
                  <a:srgbClr val="0000FF"/>
                </a:solidFill>
              </a:rPr>
              <a:t> capability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              |      +--. . . .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              +--</a:t>
            </a:r>
            <a:r>
              <a:rPr lang="en-US" sz="1100" dirty="0" err="1" smtClean="0">
                <a:solidFill>
                  <a:srgbClr val="0000FF"/>
                </a:solidFill>
              </a:rPr>
              <a:t>ro</a:t>
            </a:r>
            <a:r>
              <a:rPr lang="en-US" sz="1100" dirty="0" smtClean="0">
                <a:solidFill>
                  <a:srgbClr val="0000FF"/>
                </a:solidFill>
              </a:rPr>
              <a:t> address-family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              </a:t>
            </a:r>
            <a:r>
              <a:rPr lang="en-US" sz="1100" dirty="0">
                <a:solidFill>
                  <a:srgbClr val="0000FF"/>
                </a:solidFill>
              </a:rPr>
              <a:t>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ipv4 (or ipv6)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|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hello-adjacencies* [local-address adjacent-address]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|      </a:t>
            </a:r>
            <a:r>
              <a:rPr lang="en-US" sz="1100" dirty="0" smtClean="0">
                <a:solidFill>
                  <a:srgbClr val="0000FF"/>
                </a:solidFill>
              </a:rPr>
              <a:t>  +-- </a:t>
            </a:r>
            <a:r>
              <a:rPr lang="en-US" sz="1100" dirty="0">
                <a:solidFill>
                  <a:srgbClr val="0000FF"/>
                </a:solidFill>
              </a:rPr>
              <a:t>. . . </a:t>
            </a:r>
            <a:r>
              <a:rPr lang="en-US" sz="1100" dirty="0" smtClean="0">
                <a:solidFill>
                  <a:srgbClr val="0000FF"/>
                </a:solidFill>
              </a:rPr>
              <a:t>.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received-peer-state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|  </a:t>
            </a:r>
            <a:r>
              <a:rPr lang="en-US" sz="1100" dirty="0" smtClean="0">
                <a:solidFill>
                  <a:srgbClr val="0000FF"/>
                </a:solidFill>
              </a:rPr>
              <a:t>+-- . . . . 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capability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|     </a:t>
            </a:r>
            <a:r>
              <a:rPr lang="en-US" sz="1100" dirty="0" smtClean="0">
                <a:solidFill>
                  <a:srgbClr val="0000FF"/>
                </a:solidFill>
              </a:rPr>
              <a:t>. . . .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               +</a:t>
            </a:r>
            <a:r>
              <a:rPr lang="en-US" sz="1100" dirty="0">
                <a:solidFill>
                  <a:srgbClr val="0000FF"/>
                </a:solidFill>
              </a:rPr>
              <a:t>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statistics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+--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+-- . . . </a:t>
            </a:r>
            <a:r>
              <a:rPr lang="en-US" sz="1100" dirty="0" smtClean="0">
                <a:solidFill>
                  <a:srgbClr val="0000FF"/>
                </a:solidFill>
              </a:rPr>
              <a:t>.</a:t>
            </a:r>
            <a:endParaRPr lang="en-US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53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Peer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Following are peer state attributes: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rw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peers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rw</a:t>
            </a:r>
            <a:r>
              <a:rPr lang="nl-NL" sz="1100" dirty="0">
                <a:solidFill>
                  <a:srgbClr val="0000FF"/>
                </a:solidFill>
              </a:rPr>
              <a:t> peer* [</a:t>
            </a:r>
            <a:r>
              <a:rPr lang="nl-NL" sz="1100" dirty="0" err="1">
                <a:solidFill>
                  <a:srgbClr val="0000FF"/>
                </a:solidFill>
              </a:rPr>
              <a:t>lsr-id</a:t>
            </a:r>
            <a:r>
              <a:rPr lang="nl-NL" sz="1100" dirty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+--</a:t>
            </a:r>
            <a:r>
              <a:rPr lang="nl-NL" sz="1100" dirty="0" err="1">
                <a:solidFill>
                  <a:srgbClr val="0000FF"/>
                </a:solidFill>
              </a:rPr>
              <a:t>rw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lsr-id</a:t>
            </a:r>
            <a:r>
              <a:rPr lang="nl-NL" sz="1100" dirty="0">
                <a:solidFill>
                  <a:srgbClr val="0000FF"/>
                </a:solidFill>
              </a:rPr>
              <a:t>    </a:t>
            </a:r>
            <a:r>
              <a:rPr lang="nl-NL" sz="1100" dirty="0" err="1">
                <a:solidFill>
                  <a:srgbClr val="0000FF"/>
                </a:solidFill>
              </a:rPr>
              <a:t>yang:dotted-quad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state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label-advertisement-mode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local</a:t>
            </a:r>
            <a:r>
              <a:rPr lang="nl-NL" sz="1100" dirty="0">
                <a:solidFill>
                  <a:srgbClr val="0000FF"/>
                </a:solidFill>
              </a:rPr>
              <a:t>?        label-adv-mode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peer?         label-adv-mode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negotiated</a:t>
            </a:r>
            <a:r>
              <a:rPr lang="nl-NL" sz="1100" dirty="0">
                <a:solidFill>
                  <a:srgbClr val="0000FF"/>
                </a:solidFill>
              </a:rPr>
              <a:t>?   label-adv-mode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next-keep-</a:t>
            </a:r>
            <a:r>
              <a:rPr lang="nl-NL" sz="1100" dirty="0" err="1">
                <a:solidFill>
                  <a:srgbClr val="0000FF"/>
                </a:solidFill>
              </a:rPr>
              <a:t>alive</a:t>
            </a:r>
            <a:r>
              <a:rPr lang="nl-NL" sz="1100" dirty="0">
                <a:solidFill>
                  <a:srgbClr val="0000FF"/>
                </a:solidFill>
              </a:rPr>
              <a:t>?                   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peer-</a:t>
            </a:r>
            <a:r>
              <a:rPr lang="nl-NL" sz="1100" dirty="0" err="1">
                <a:solidFill>
                  <a:srgbClr val="0000FF"/>
                </a:solidFill>
              </a:rPr>
              <a:t>ldp</a:t>
            </a:r>
            <a:r>
              <a:rPr lang="nl-NL" sz="1100" dirty="0">
                <a:solidFill>
                  <a:srgbClr val="0000FF"/>
                </a:solidFill>
              </a:rPr>
              <a:t>-</a:t>
            </a:r>
            <a:r>
              <a:rPr lang="nl-NL" sz="1100" dirty="0" err="1">
                <a:solidFill>
                  <a:srgbClr val="0000FF"/>
                </a:solidFill>
              </a:rPr>
              <a:t>id</a:t>
            </a:r>
            <a:r>
              <a:rPr lang="nl-NL" sz="1100" dirty="0">
                <a:solidFill>
                  <a:srgbClr val="0000FF"/>
                </a:solidFill>
              </a:rPr>
              <a:t>?                           </a:t>
            </a:r>
            <a:r>
              <a:rPr lang="nl-NL" sz="1100" dirty="0" err="1">
                <a:solidFill>
                  <a:srgbClr val="0000FF"/>
                </a:solidFill>
              </a:rPr>
              <a:t>yang:dotted-quad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received</a:t>
            </a:r>
            <a:r>
              <a:rPr lang="nl-NL" sz="1100" dirty="0">
                <a:solidFill>
                  <a:srgbClr val="0000FF"/>
                </a:solidFill>
              </a:rPr>
              <a:t>-peer-state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graceful-restart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enable</a:t>
            </a:r>
            <a:r>
              <a:rPr lang="nl-NL" sz="1100" dirty="0">
                <a:solidFill>
                  <a:srgbClr val="0000FF"/>
                </a:solidFill>
              </a:rPr>
              <a:t>?           </a:t>
            </a:r>
            <a:r>
              <a:rPr lang="nl-NL" sz="1100" dirty="0" err="1">
                <a:solidFill>
                  <a:srgbClr val="0000FF"/>
                </a:solidFill>
              </a:rPr>
              <a:t>boolean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reconnect</a:t>
            </a:r>
            <a:r>
              <a:rPr lang="nl-NL" sz="1100" dirty="0">
                <a:solidFill>
                  <a:srgbClr val="0000FF"/>
                </a:solidFill>
              </a:rPr>
              <a:t>-time?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recovery-time?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capability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end-of-</a:t>
            </a:r>
            <a:r>
              <a:rPr lang="nl-NL" sz="1100" dirty="0" err="1">
                <a:solidFill>
                  <a:srgbClr val="0000FF"/>
                </a:solidFill>
              </a:rPr>
              <a:t>lib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 |     </a:t>
            </a:r>
            <a:r>
              <a:rPr lang="nl-NL" sz="1100" dirty="0">
                <a:solidFill>
                  <a:srgbClr val="0000FF"/>
                </a:solidFill>
              </a:rPr>
              <a:t>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typed</a:t>
            </a:r>
            <a:r>
              <a:rPr lang="nl-NL" sz="1100" dirty="0">
                <a:solidFill>
                  <a:srgbClr val="0000FF"/>
                </a:solidFill>
              </a:rPr>
              <a:t>-wildcard-</a:t>
            </a:r>
            <a:r>
              <a:rPr lang="nl-NL" sz="1100" dirty="0" err="1">
                <a:solidFill>
                  <a:srgbClr val="0000FF"/>
                </a:solidFill>
              </a:rPr>
              <a:t>fec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 |     </a:t>
            </a:r>
            <a:r>
              <a:rPr lang="nl-NL" sz="1100" dirty="0">
                <a:solidFill>
                  <a:srgbClr val="0000FF"/>
                </a:solidFill>
              </a:rPr>
              <a:t>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upstream-label-</a:t>
            </a:r>
            <a:r>
              <a:rPr lang="nl-NL" sz="1100" dirty="0" err="1">
                <a:solidFill>
                  <a:srgbClr val="0000FF"/>
                </a:solidFill>
              </a:rPr>
              <a:t>assignment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</a:t>
            </a:r>
            <a:endParaRPr lang="en-US" sz="11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Peer (3)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&gt;&gt; CONT’D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session-holdtime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peer?     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negotiated</a:t>
            </a:r>
            <a:r>
              <a:rPr lang="nl-NL" sz="1100" dirty="0">
                <a:solidFill>
                  <a:srgbClr val="0000FF"/>
                </a:solidFill>
              </a:rPr>
              <a:t>?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remaining</a:t>
            </a:r>
            <a:r>
              <a:rPr lang="nl-NL" sz="1100" dirty="0">
                <a:solidFill>
                  <a:srgbClr val="0000FF"/>
                </a:solidFill>
              </a:rPr>
              <a:t>?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session</a:t>
            </a:r>
            <a:r>
              <a:rPr lang="nl-NL" sz="1100" dirty="0">
                <a:solidFill>
                  <a:srgbClr val="0000FF"/>
                </a:solidFill>
              </a:rPr>
              <a:t>-state?                         </a:t>
            </a:r>
            <a:r>
              <a:rPr lang="nl-NL" sz="1100" dirty="0" err="1">
                <a:solidFill>
                  <a:srgbClr val="0000FF"/>
                </a:solidFill>
              </a:rPr>
              <a:t>enumeration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tcp-connection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local-address</a:t>
            </a:r>
            <a:r>
              <a:rPr lang="nl-NL" sz="1100" dirty="0">
                <a:solidFill>
                  <a:srgbClr val="0000FF"/>
                </a:solidFill>
              </a:rPr>
              <a:t>?    </a:t>
            </a:r>
            <a:r>
              <a:rPr lang="nl-NL" sz="1100" dirty="0" err="1">
                <a:solidFill>
                  <a:srgbClr val="0000FF"/>
                </a:solidFill>
              </a:rPr>
              <a:t>inet:ip-address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local</a:t>
            </a:r>
            <a:r>
              <a:rPr lang="nl-NL" sz="1100" dirty="0">
                <a:solidFill>
                  <a:srgbClr val="0000FF"/>
                </a:solidFill>
              </a:rPr>
              <a:t>-port?   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remote-</a:t>
            </a:r>
            <a:r>
              <a:rPr lang="nl-NL" sz="1100" dirty="0" err="1">
                <a:solidFill>
                  <a:srgbClr val="0000FF"/>
                </a:solidFill>
              </a:rPr>
              <a:t>address</a:t>
            </a:r>
            <a:r>
              <a:rPr lang="nl-NL" sz="1100" dirty="0">
                <a:solidFill>
                  <a:srgbClr val="0000FF"/>
                </a:solidFill>
              </a:rPr>
              <a:t>?   </a:t>
            </a:r>
            <a:r>
              <a:rPr lang="nl-NL" sz="1100" dirty="0" err="1">
                <a:solidFill>
                  <a:srgbClr val="0000FF"/>
                </a:solidFill>
              </a:rPr>
              <a:t>inet:ip-address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remote-port?      uint16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up-time?                               </a:t>
            </a:r>
            <a:r>
              <a:rPr lang="nl-NL" sz="1100" dirty="0" smtClean="0">
                <a:solidFill>
                  <a:srgbClr val="0000FF"/>
                </a:solidFill>
              </a:rPr>
              <a:t>String</a:t>
            </a:r>
            <a:endParaRPr lang="nl-NL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Peer (4)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&gt;&gt; CONT’D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+</a:t>
            </a:r>
            <a:r>
              <a:rPr lang="nl-NL" sz="1100" dirty="0">
                <a:solidFill>
                  <a:srgbClr val="0000FF"/>
                </a:solidFill>
              </a:rPr>
              <a:t>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statistics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discontinuity</a:t>
            </a:r>
            <a:r>
              <a:rPr lang="nl-NL" sz="1100" dirty="0">
                <a:solidFill>
                  <a:srgbClr val="0000FF"/>
                </a:solidFill>
              </a:rPr>
              <a:t>-time          </a:t>
            </a:r>
            <a:r>
              <a:rPr lang="nl-NL" sz="1100" dirty="0" err="1">
                <a:solidFill>
                  <a:srgbClr val="0000FF"/>
                </a:solidFill>
              </a:rPr>
              <a:t>yang:date-and-time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smtClean="0">
                <a:solidFill>
                  <a:srgbClr val="0000FF"/>
                </a:solidFill>
              </a:rPr>
              <a:t>sent (</a:t>
            </a:r>
            <a:r>
              <a:rPr lang="nl-NL" sz="1100" dirty="0" err="1" smtClean="0">
                <a:solidFill>
                  <a:srgbClr val="0000FF"/>
                </a:solidFill>
              </a:rPr>
              <a:t>and</a:t>
            </a:r>
            <a:r>
              <a:rPr lang="nl-NL" sz="1100" dirty="0" smtClean="0">
                <a:solidFill>
                  <a:srgbClr val="0000FF"/>
                </a:solidFill>
              </a:rPr>
              <a:t> </a:t>
            </a:r>
            <a:r>
              <a:rPr lang="nl-NL" sz="1100" dirty="0" err="1" smtClean="0">
                <a:solidFill>
                  <a:srgbClr val="0000FF"/>
                </a:solidFill>
              </a:rPr>
              <a:t>received</a:t>
            </a:r>
            <a:r>
              <a:rPr lang="nl-NL" sz="1100" dirty="0" smtClean="0">
                <a:solidFill>
                  <a:srgbClr val="0000FF"/>
                </a:solidFill>
              </a:rPr>
              <a:t>)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total-octets</a:t>
            </a:r>
            <a:r>
              <a:rPr lang="nl-NL" sz="1100" dirty="0">
                <a:solidFill>
                  <a:srgbClr val="0000FF"/>
                </a:solidFill>
              </a:rPr>
              <a:t>? 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total-messages</a:t>
            </a:r>
            <a:r>
              <a:rPr lang="nl-NL" sz="1100" dirty="0">
                <a:solidFill>
                  <a:srgbClr val="0000FF"/>
                </a:solidFill>
              </a:rPr>
              <a:t>?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address</a:t>
            </a:r>
            <a:r>
              <a:rPr lang="nl-NL" sz="1100" dirty="0">
                <a:solidFill>
                  <a:srgbClr val="0000FF"/>
                </a:solidFill>
              </a:rPr>
              <a:t>?      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address-withdraw</a:t>
            </a:r>
            <a:r>
              <a:rPr lang="nl-NL" sz="1100" dirty="0">
                <a:solidFill>
                  <a:srgbClr val="0000FF"/>
                </a:solidFill>
              </a:rPr>
              <a:t>?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initialization</a:t>
            </a:r>
            <a:r>
              <a:rPr lang="nl-NL" sz="1100" dirty="0">
                <a:solidFill>
                  <a:srgbClr val="0000FF"/>
                </a:solidFill>
              </a:rPr>
              <a:t>?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keepalive</a:t>
            </a:r>
            <a:r>
              <a:rPr lang="nl-NL" sz="1100" dirty="0">
                <a:solidFill>
                  <a:srgbClr val="0000FF"/>
                </a:solidFill>
              </a:rPr>
              <a:t>?    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</a:t>
            </a:r>
            <a:r>
              <a:rPr lang="nl-NL" sz="1100" dirty="0" err="1">
                <a:solidFill>
                  <a:srgbClr val="0000FF"/>
                </a:solidFill>
              </a:rPr>
              <a:t>abort</a:t>
            </a:r>
            <a:r>
              <a:rPr lang="nl-NL" sz="1100" dirty="0">
                <a:solidFill>
                  <a:srgbClr val="0000FF"/>
                </a:solidFill>
              </a:rPr>
              <a:t>-</a:t>
            </a:r>
            <a:r>
              <a:rPr lang="nl-NL" sz="1100" dirty="0" err="1">
                <a:solidFill>
                  <a:srgbClr val="0000FF"/>
                </a:solidFill>
              </a:rPr>
              <a:t>request</a:t>
            </a:r>
            <a:r>
              <a:rPr lang="nl-NL" sz="1100" dirty="0">
                <a:solidFill>
                  <a:srgbClr val="0000FF"/>
                </a:solidFill>
              </a:rPr>
              <a:t>?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</a:t>
            </a:r>
            <a:r>
              <a:rPr lang="nl-NL" sz="1100" dirty="0" err="1">
                <a:solidFill>
                  <a:srgbClr val="0000FF"/>
                </a:solidFill>
              </a:rPr>
              <a:t>mapping</a:t>
            </a:r>
            <a:r>
              <a:rPr lang="nl-NL" sz="1100" dirty="0">
                <a:solidFill>
                  <a:srgbClr val="0000FF"/>
                </a:solidFill>
              </a:rPr>
              <a:t>?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label-release?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</a:t>
            </a:r>
            <a:r>
              <a:rPr lang="nl-NL" sz="1100" dirty="0" err="1">
                <a:solidFill>
                  <a:srgbClr val="0000FF"/>
                </a:solidFill>
              </a:rPr>
              <a:t>request</a:t>
            </a:r>
            <a:r>
              <a:rPr lang="nl-NL" sz="1100" dirty="0">
                <a:solidFill>
                  <a:srgbClr val="0000FF"/>
                </a:solidFill>
              </a:rPr>
              <a:t>? 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label-</a:t>
            </a:r>
            <a:r>
              <a:rPr lang="nl-NL" sz="1100" dirty="0" err="1">
                <a:solidFill>
                  <a:srgbClr val="0000FF"/>
                </a:solidFill>
              </a:rPr>
              <a:t>withdraw</a:t>
            </a:r>
            <a:r>
              <a:rPr lang="nl-NL" sz="1100" dirty="0">
                <a:solidFill>
                  <a:srgbClr val="0000FF"/>
                </a:solidFill>
              </a:rPr>
              <a:t>?        yang:counter64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|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notification</a:t>
            </a:r>
            <a:r>
              <a:rPr lang="nl-NL" sz="1100" dirty="0">
                <a:solidFill>
                  <a:srgbClr val="0000FF"/>
                </a:solidFill>
              </a:rPr>
              <a:t>?          </a:t>
            </a:r>
            <a:r>
              <a:rPr lang="nl-NL" sz="1100" dirty="0" smtClean="0">
                <a:solidFill>
                  <a:srgbClr val="0000FF"/>
                </a:solidFill>
              </a:rPr>
              <a:t>yang:counter64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total-addresses</a:t>
            </a:r>
            <a:r>
              <a:rPr lang="nl-NL" sz="1100" dirty="0">
                <a:solidFill>
                  <a:srgbClr val="0000FF"/>
                </a:solidFill>
              </a:rPr>
              <a:t>?            uint32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total-labels</a:t>
            </a:r>
            <a:r>
              <a:rPr lang="nl-NL" sz="1100" dirty="0">
                <a:solidFill>
                  <a:srgbClr val="0000FF"/>
                </a:solidFill>
              </a:rPr>
              <a:t>?               uint32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>
                <a:solidFill>
                  <a:srgbClr val="0000FF"/>
                </a:solidFill>
              </a:rPr>
              <a:t>                  +--</a:t>
            </a:r>
            <a:r>
              <a:rPr lang="nl-NL" sz="1100" dirty="0" err="1">
                <a:solidFill>
                  <a:srgbClr val="0000FF"/>
                </a:solidFill>
              </a:rPr>
              <a:t>ro</a:t>
            </a:r>
            <a:r>
              <a:rPr lang="nl-NL" sz="1100" dirty="0">
                <a:solidFill>
                  <a:srgbClr val="0000FF"/>
                </a:solidFill>
              </a:rPr>
              <a:t> </a:t>
            </a:r>
            <a:r>
              <a:rPr lang="nl-NL" sz="1100" dirty="0" err="1">
                <a:solidFill>
                  <a:srgbClr val="0000FF"/>
                </a:solidFill>
              </a:rPr>
              <a:t>total</a:t>
            </a:r>
            <a:r>
              <a:rPr lang="nl-NL" sz="1100" dirty="0">
                <a:solidFill>
                  <a:srgbClr val="0000FF"/>
                </a:solidFill>
              </a:rPr>
              <a:t>-</a:t>
            </a:r>
            <a:r>
              <a:rPr lang="nl-NL" sz="1100" dirty="0" err="1">
                <a:solidFill>
                  <a:srgbClr val="0000FF"/>
                </a:solidFill>
              </a:rPr>
              <a:t>fec</a:t>
            </a:r>
            <a:r>
              <a:rPr lang="nl-NL" sz="1100" dirty="0">
                <a:solidFill>
                  <a:srgbClr val="0000FF"/>
                </a:solidFill>
              </a:rPr>
              <a:t>-label-</a:t>
            </a:r>
            <a:r>
              <a:rPr lang="nl-NL" sz="1100" dirty="0" err="1">
                <a:solidFill>
                  <a:srgbClr val="0000FF"/>
                </a:solidFill>
              </a:rPr>
              <a:t>bindings</a:t>
            </a:r>
            <a:r>
              <a:rPr lang="nl-NL" sz="1100" dirty="0">
                <a:solidFill>
                  <a:srgbClr val="0000FF"/>
                </a:solidFill>
              </a:rPr>
              <a:t>?   </a:t>
            </a:r>
            <a:r>
              <a:rPr lang="nl-NL" sz="1100" dirty="0" smtClean="0">
                <a:solidFill>
                  <a:srgbClr val="0000FF"/>
                </a:solidFill>
              </a:rPr>
              <a:t>uint32</a:t>
            </a:r>
            <a:endParaRPr lang="en-US" sz="11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/>
              <a:t>Derived State: LDP </a:t>
            </a:r>
            <a:r>
              <a:rPr lang="en-US" sz="4400" dirty="0" smtClean="0"/>
              <a:t>Bindings (1)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09004"/>
            <a:ext cx="8147051" cy="5864329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Firstly, High level organization of the binding state:</a:t>
            </a:r>
            <a:r>
              <a:rPr lang="en-US" sz="110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spcBef>
                <a:spcPts val="800"/>
              </a:spcBef>
              <a:buNone/>
            </a:pPr>
            <a:endParaRPr lang="en-US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mpls-ldp</a:t>
            </a:r>
            <a:r>
              <a:rPr lang="en-US" sz="1100" dirty="0">
                <a:solidFill>
                  <a:srgbClr val="0000FF"/>
                </a:solidFill>
              </a:rPr>
              <a:t>!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global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address-family* [</a:t>
            </a:r>
            <a:r>
              <a:rPr lang="en-US" sz="1100" dirty="0" err="1">
                <a:solidFill>
                  <a:srgbClr val="0000FF"/>
                </a:solidFill>
              </a:rPr>
              <a:t>afi</a:t>
            </a:r>
            <a:r>
              <a:rPr lang="en-US" sz="1100" dirty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afi</a:t>
            </a:r>
            <a:r>
              <a:rPr lang="en-US" sz="1100" dirty="0">
                <a:solidFill>
                  <a:srgbClr val="0000FF"/>
                </a:solidFill>
              </a:rPr>
              <a:t>       address-family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ipv4 (or ipv6)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bindings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b="1" dirty="0">
                <a:solidFill>
                  <a:srgbClr val="FF0000"/>
                </a:solidFill>
              </a:rPr>
              <a:t>address</a:t>
            </a:r>
            <a:r>
              <a:rPr lang="en-US" sz="1100" dirty="0">
                <a:solidFill>
                  <a:srgbClr val="0000FF"/>
                </a:solidFill>
              </a:rPr>
              <a:t>* [address]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address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direction?   advertised-received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peer?        </a:t>
            </a:r>
            <a:r>
              <a:rPr lang="en-US" sz="1100" dirty="0" err="1">
                <a:solidFill>
                  <a:srgbClr val="0000FF"/>
                </a:solidFill>
              </a:rPr>
              <a:t>leafref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fec</a:t>
            </a:r>
            <a:r>
              <a:rPr lang="en-US" sz="1100" b="1" dirty="0">
                <a:solidFill>
                  <a:srgbClr val="FF0000"/>
                </a:solidFill>
              </a:rPr>
              <a:t>-label</a:t>
            </a:r>
            <a:r>
              <a:rPr lang="en-US" sz="1100" dirty="0">
                <a:solidFill>
                  <a:srgbClr val="0000FF"/>
                </a:solidFill>
              </a:rPr>
              <a:t>* [</a:t>
            </a:r>
            <a:r>
              <a:rPr lang="en-US" sz="1100" dirty="0" err="1">
                <a:solidFill>
                  <a:srgbClr val="0000FF"/>
                </a:solidFill>
              </a:rPr>
              <a:t>fec</a:t>
            </a:r>
            <a:r>
              <a:rPr lang="en-US" sz="1100" dirty="0">
                <a:solidFill>
                  <a:srgbClr val="0000FF"/>
                </a:solidFill>
              </a:rPr>
              <a:t>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fec</a:t>
            </a:r>
            <a:r>
              <a:rPr lang="en-US" sz="1100" dirty="0">
                <a:solidFill>
                  <a:srgbClr val="0000FF"/>
                </a:solidFill>
              </a:rPr>
              <a:t>     inet:ipv4-prefix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peer* [direction peer]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direction             advertised-received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peer                  </a:t>
            </a:r>
            <a:r>
              <a:rPr lang="en-US" sz="1100" dirty="0" err="1">
                <a:solidFill>
                  <a:srgbClr val="0000FF"/>
                </a:solidFill>
              </a:rPr>
              <a:t>leafref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label?                uint32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used-in-forwarding?   </a:t>
            </a:r>
            <a:r>
              <a:rPr lang="en-US" sz="1100" dirty="0" smtClean="0">
                <a:solidFill>
                  <a:srgbClr val="0000FF"/>
                </a:solidFill>
              </a:rPr>
              <a:t>Boolean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endParaRPr lang="en-US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96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Bindings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Example of address binding derived state: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endParaRPr lang="en-US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Address </a:t>
            </a:r>
            <a:r>
              <a:rPr lang="en-US" sz="1100" dirty="0">
                <a:solidFill>
                  <a:srgbClr val="0000FF"/>
                </a:solidFill>
              </a:rPr>
              <a:t>bindings: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1.1.1.1: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advertised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1.1.1.2: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advertised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2.2.2.2: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received, peer 192.168.0.2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2.2.2.22: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received, peer 192.168.0.2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3.3.3.3: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received, peer 192.168.0.3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dirty="0" err="1">
                <a:solidFill>
                  <a:srgbClr val="0000FF"/>
                </a:solidFill>
              </a:rPr>
              <a:t>Addr</a:t>
            </a:r>
            <a:r>
              <a:rPr lang="en-US" sz="1100" dirty="0">
                <a:solidFill>
                  <a:srgbClr val="0000FF"/>
                </a:solidFill>
              </a:rPr>
              <a:t> 3.3.3.33: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received, peer 192.168.0.3</a:t>
            </a:r>
            <a:endParaRPr lang="nl-NL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</a:t>
            </a:r>
            <a:endParaRPr lang="en-US" sz="11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1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1088822"/>
          </a:xfrm>
        </p:spPr>
        <p:txBody>
          <a:bodyPr/>
          <a:lstStyle/>
          <a:p>
            <a:r>
              <a:rPr lang="en-US" dirty="0" smtClean="0"/>
              <a:t>Changes in Rev -03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Addressed </a:t>
            </a:r>
            <a:r>
              <a:rPr lang="en-US" b="1" dirty="0"/>
              <a:t>comments from MPLS WG chair </a:t>
            </a:r>
            <a:r>
              <a:rPr lang="en-US" dirty="0"/>
              <a:t>(Ross </a:t>
            </a:r>
            <a:r>
              <a:rPr lang="en-US" dirty="0" err="1"/>
              <a:t>Callon</a:t>
            </a:r>
            <a:r>
              <a:rPr lang="en-US" dirty="0"/>
              <a:t>)</a:t>
            </a:r>
          </a:p>
          <a:p>
            <a:r>
              <a:rPr lang="en-US" dirty="0" smtClean="0"/>
              <a:t>Added </a:t>
            </a:r>
            <a:r>
              <a:rPr lang="en-US" b="1" dirty="0" smtClean="0"/>
              <a:t>high-level LDP YANG tree </a:t>
            </a:r>
            <a:r>
              <a:rPr lang="en-US" dirty="0" smtClean="0"/>
              <a:t>illustration </a:t>
            </a:r>
          </a:p>
          <a:p>
            <a:r>
              <a:rPr lang="en-US" dirty="0" smtClean="0"/>
              <a:t>Defined </a:t>
            </a:r>
            <a:r>
              <a:rPr lang="en-US" dirty="0" smtClean="0"/>
              <a:t>and </a:t>
            </a:r>
            <a:r>
              <a:rPr lang="en-US" dirty="0" smtClean="0"/>
              <a:t>clarified </a:t>
            </a:r>
            <a:r>
              <a:rPr lang="en-US" dirty="0" smtClean="0"/>
              <a:t>the </a:t>
            </a:r>
            <a:r>
              <a:rPr lang="en-US" dirty="0"/>
              <a:t>use of terms </a:t>
            </a:r>
            <a:r>
              <a:rPr lang="en-US" b="1" dirty="0" smtClean="0"/>
              <a:t>LDP Neighbor/Adjacency, </a:t>
            </a:r>
            <a:r>
              <a:rPr lang="en-US" b="1" dirty="0"/>
              <a:t>Session, </a:t>
            </a:r>
            <a:r>
              <a:rPr lang="en-US" b="1" dirty="0" smtClean="0"/>
              <a:t>Peer</a:t>
            </a:r>
          </a:p>
          <a:p>
            <a:pPr lvl="1"/>
            <a:r>
              <a:rPr lang="en-US" dirty="0" smtClean="0"/>
              <a:t>Makes </a:t>
            </a:r>
            <a:r>
              <a:rPr lang="en-US" dirty="0"/>
              <a:t>changes in the document to adhere to above </a:t>
            </a:r>
            <a:r>
              <a:rPr lang="en-US" dirty="0" err="1"/>
              <a:t>defs</a:t>
            </a:r>
            <a:r>
              <a:rPr lang="en-US" dirty="0" smtClean="0"/>
              <a:t>.</a:t>
            </a:r>
          </a:p>
          <a:p>
            <a:r>
              <a:rPr lang="en-US" dirty="0"/>
              <a:t>Added </a:t>
            </a:r>
            <a:r>
              <a:rPr lang="en-US" b="1" dirty="0" smtClean="0"/>
              <a:t>Derived/Operational </a:t>
            </a:r>
            <a:r>
              <a:rPr lang="en-US" b="1" dirty="0"/>
              <a:t>state </a:t>
            </a:r>
            <a:r>
              <a:rPr lang="en-US" dirty="0"/>
              <a:t>for LDP</a:t>
            </a:r>
          </a:p>
          <a:p>
            <a:r>
              <a:rPr lang="en-US" dirty="0" smtClean="0"/>
              <a:t>Re-organized and Cleaned up </a:t>
            </a:r>
            <a:r>
              <a:rPr lang="en-US" dirty="0" smtClean="0"/>
              <a:t>the doc for clarity </a:t>
            </a:r>
            <a:endParaRPr lang="en-US" dirty="0" smtClean="0"/>
          </a:p>
          <a:p>
            <a:r>
              <a:rPr lang="en-US" dirty="0" smtClean="0"/>
              <a:t>Limited </a:t>
            </a:r>
            <a:r>
              <a:rPr lang="en-US" dirty="0"/>
              <a:t>number of authors to 6 on </a:t>
            </a:r>
            <a:r>
              <a:rPr lang="en-US" dirty="0" smtClean="0"/>
              <a:t>the main </a:t>
            </a:r>
            <a:r>
              <a:rPr lang="en-US" dirty="0"/>
              <a:t>page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 smtClean="0"/>
              <a:t>Derived State: LDP Bindings (3)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158047"/>
            <a:ext cx="8147051" cy="5615286"/>
          </a:xfrm>
        </p:spPr>
        <p:txBody>
          <a:bodyPr>
            <a:no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Example of FEC-label binding derived state: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endParaRPr lang="en-US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FEC</a:t>
            </a:r>
            <a:r>
              <a:rPr lang="en-US" sz="1100" dirty="0">
                <a:solidFill>
                  <a:srgbClr val="0000FF"/>
                </a:solidFill>
              </a:rPr>
              <a:t>-Label bindings: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b="1" dirty="0">
                <a:solidFill>
                  <a:srgbClr val="0000FF"/>
                </a:solidFill>
              </a:rPr>
              <a:t>FEC 200.1.1.1/32</a:t>
            </a:r>
            <a:r>
              <a:rPr lang="en-US" sz="1100" dirty="0">
                <a:solidFill>
                  <a:srgbClr val="0000FF"/>
                </a:solidFill>
              </a:rPr>
              <a:t>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</a:t>
            </a:r>
            <a:r>
              <a:rPr lang="en-US" sz="1100" dirty="0" smtClean="0">
                <a:solidFill>
                  <a:srgbClr val="0000FF"/>
                </a:solidFill>
              </a:rPr>
              <a:t>  advertised</a:t>
            </a:r>
            <a:r>
              <a:rPr lang="en-US" sz="1100" dirty="0">
                <a:solidFill>
                  <a:srgbClr val="0000FF"/>
                </a:solidFill>
              </a:rPr>
              <a:t>: local-label 16000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</a:t>
            </a:r>
            <a:r>
              <a:rPr lang="en-US" sz="1100" dirty="0" smtClean="0">
                <a:solidFill>
                  <a:srgbClr val="0000FF"/>
                </a:solidFill>
              </a:rPr>
              <a:t>    peer </a:t>
            </a:r>
            <a:r>
              <a:rPr lang="en-US" sz="1100" dirty="0">
                <a:solidFill>
                  <a:srgbClr val="0000FF"/>
                </a:solidFill>
              </a:rPr>
              <a:t>192.168.0.2:0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</a:t>
            </a:r>
            <a:r>
              <a:rPr lang="en-US" sz="1100" dirty="0" smtClean="0">
                <a:solidFill>
                  <a:srgbClr val="0000FF"/>
                </a:solidFill>
              </a:rPr>
              <a:t>    peer </a:t>
            </a:r>
            <a:r>
              <a:rPr lang="en-US" sz="1100" dirty="0">
                <a:solidFill>
                  <a:srgbClr val="0000FF"/>
                </a:solidFill>
              </a:rPr>
              <a:t>192.168.0.3:0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</a:t>
            </a:r>
            <a:r>
              <a:rPr lang="en-US" sz="1100" dirty="0" smtClean="0">
                <a:solidFill>
                  <a:srgbClr val="0000FF"/>
                </a:solidFill>
              </a:rPr>
              <a:t>    peer </a:t>
            </a:r>
            <a:r>
              <a:rPr lang="en-US" sz="1100" dirty="0">
                <a:solidFill>
                  <a:srgbClr val="0000FF"/>
                </a:solidFill>
              </a:rPr>
              <a:t>192.168.0.4:0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</a:t>
            </a:r>
            <a:r>
              <a:rPr lang="en-US" sz="1100" dirty="0" smtClean="0">
                <a:solidFill>
                  <a:srgbClr val="0000FF"/>
                </a:solidFill>
              </a:rPr>
              <a:t>  received</a:t>
            </a:r>
            <a:r>
              <a:rPr lang="en-US" sz="1100" dirty="0">
                <a:solidFill>
                  <a:srgbClr val="0000FF"/>
                </a:solidFill>
              </a:rPr>
              <a:t>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</a:t>
            </a:r>
            <a:r>
              <a:rPr lang="en-US" sz="1100" dirty="0" smtClean="0">
                <a:solidFill>
                  <a:srgbClr val="0000FF"/>
                </a:solidFill>
              </a:rPr>
              <a:t>    peer </a:t>
            </a:r>
            <a:r>
              <a:rPr lang="en-US" sz="1100" dirty="0">
                <a:solidFill>
                  <a:srgbClr val="0000FF"/>
                </a:solidFill>
              </a:rPr>
              <a:t>192.168.0.2:0, label 16002, used-in-forwarding=Yes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</a:t>
            </a:r>
            <a:r>
              <a:rPr lang="en-US" sz="1100" dirty="0" smtClean="0">
                <a:solidFill>
                  <a:srgbClr val="0000FF"/>
                </a:solidFill>
              </a:rPr>
              <a:t>     peer </a:t>
            </a:r>
            <a:r>
              <a:rPr lang="en-US" sz="1100" dirty="0">
                <a:solidFill>
                  <a:srgbClr val="0000FF"/>
                </a:solidFill>
              </a:rPr>
              <a:t>192.168.0.3:0, label 17002, used-in-forwarding=</a:t>
            </a:r>
            <a:r>
              <a:rPr lang="en-US" sz="1100" dirty="0" smtClean="0">
                <a:solidFill>
                  <a:srgbClr val="0000FF"/>
                </a:solidFill>
              </a:rPr>
              <a:t>No</a:t>
            </a:r>
          </a:p>
          <a:p>
            <a:pPr marL="0" indent="0">
              <a:spcBef>
                <a:spcPts val="800"/>
              </a:spcBef>
              <a:buNone/>
            </a:pP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b="1" dirty="0">
                <a:solidFill>
                  <a:srgbClr val="0000FF"/>
                </a:solidFill>
              </a:rPr>
              <a:t>FEC 200.1.1.2/32</a:t>
            </a:r>
            <a:r>
              <a:rPr lang="en-US" sz="1100" dirty="0">
                <a:solidFill>
                  <a:srgbClr val="0000FF"/>
                </a:solidFill>
              </a:rPr>
              <a:t>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</a:t>
            </a:r>
            <a:r>
              <a:rPr lang="en-US" sz="1100" dirty="0" smtClean="0">
                <a:solidFill>
                  <a:srgbClr val="0000FF"/>
                </a:solidFill>
              </a:rPr>
              <a:t>  . </a:t>
            </a:r>
            <a:r>
              <a:rPr lang="en-US" sz="1100" dirty="0">
                <a:solidFill>
                  <a:srgbClr val="0000FF"/>
                </a:solidFill>
              </a:rPr>
              <a:t>. . </a:t>
            </a:r>
            <a:r>
              <a:rPr lang="en-US" sz="1100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spcBef>
                <a:spcPts val="800"/>
              </a:spcBef>
              <a:buNone/>
            </a:pP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</a:t>
            </a:r>
            <a:r>
              <a:rPr lang="en-US" sz="1100" b="1" dirty="0">
                <a:solidFill>
                  <a:srgbClr val="0000FF"/>
                </a:solidFill>
              </a:rPr>
              <a:t>FEC 201.1.0.0/16</a:t>
            </a:r>
            <a:r>
              <a:rPr lang="en-US" sz="1100" dirty="0">
                <a:solidFill>
                  <a:srgbClr val="0000FF"/>
                </a:solidFill>
              </a:rPr>
              <a:t>: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</a:t>
            </a:r>
            <a:r>
              <a:rPr lang="en-US" sz="1100" dirty="0" smtClean="0">
                <a:solidFill>
                  <a:srgbClr val="0000FF"/>
                </a:solidFill>
              </a:rPr>
              <a:t>  . </a:t>
            </a:r>
            <a:r>
              <a:rPr lang="en-US" sz="1100" dirty="0">
                <a:solidFill>
                  <a:srgbClr val="0000FF"/>
                </a:solidFill>
              </a:rPr>
              <a:t>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nl-NL" sz="1100" dirty="0" smtClean="0">
                <a:solidFill>
                  <a:srgbClr val="0000FF"/>
                </a:solidFill>
              </a:rPr>
              <a:t>              </a:t>
            </a:r>
            <a:endParaRPr lang="en-US" sz="11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23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sz="4400" dirty="0"/>
              <a:t>Derived State: LDP </a:t>
            </a:r>
            <a:r>
              <a:rPr lang="en-US" sz="4400" dirty="0" smtClean="0"/>
              <a:t>Capabilities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09004"/>
            <a:ext cx="8147051" cy="5864329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1600" dirty="0"/>
              <a:t>LDP capabilities state comprise two types of </a:t>
            </a:r>
            <a:r>
              <a:rPr lang="en-US" sz="1600" dirty="0" smtClean="0"/>
              <a:t>information:</a:t>
            </a:r>
          </a:p>
          <a:p>
            <a:pPr lvl="1">
              <a:spcBef>
                <a:spcPts val="800"/>
              </a:spcBef>
            </a:pPr>
            <a:r>
              <a:rPr lang="en-US" sz="1400" dirty="0" smtClean="0"/>
              <a:t>Global </a:t>
            </a:r>
            <a:r>
              <a:rPr lang="en-US" sz="1600" dirty="0" smtClean="0"/>
              <a:t>information </a:t>
            </a:r>
            <a:r>
              <a:rPr lang="en-US" sz="1600" dirty="0"/>
              <a:t>(such as timer </a:t>
            </a:r>
            <a:r>
              <a:rPr lang="en-US" sz="1600" dirty="0" err="1"/>
              <a:t>etc</a:t>
            </a:r>
            <a:r>
              <a:rPr lang="en-US" sz="1600" dirty="0" smtClean="0"/>
              <a:t>)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Per</a:t>
            </a:r>
            <a:r>
              <a:rPr lang="en-US" sz="1600" dirty="0"/>
              <a:t>-peer information.</a:t>
            </a:r>
          </a:p>
          <a:p>
            <a:pPr marL="0" indent="0">
              <a:spcBef>
                <a:spcPts val="800"/>
              </a:spcBef>
              <a:buNone/>
            </a:pPr>
            <a:endParaRPr lang="en-US" sz="11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 smtClean="0">
                <a:solidFill>
                  <a:srgbClr val="0000FF"/>
                </a:solidFill>
              </a:rPr>
              <a:t>+</a:t>
            </a:r>
            <a:r>
              <a:rPr lang="en-US" sz="1100" dirty="0">
                <a:solidFill>
                  <a:srgbClr val="0000FF"/>
                </a:solidFill>
              </a:rPr>
              <a:t>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mpls-ldp</a:t>
            </a:r>
            <a:r>
              <a:rPr lang="en-US" sz="1100" dirty="0">
                <a:solidFill>
                  <a:srgbClr val="0000FF"/>
                </a:solidFill>
              </a:rPr>
              <a:t>!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global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capability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|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peers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peer* [</a:t>
            </a:r>
            <a:r>
              <a:rPr lang="en-US" sz="1100" dirty="0" err="1">
                <a:solidFill>
                  <a:srgbClr val="0000FF"/>
                </a:solidFill>
              </a:rPr>
              <a:t>lsr</a:t>
            </a:r>
            <a:r>
              <a:rPr lang="en-US" sz="1100" dirty="0">
                <a:solidFill>
                  <a:srgbClr val="0000FF"/>
                </a:solidFill>
              </a:rPr>
              <a:t>-id]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+--</a:t>
            </a:r>
            <a:r>
              <a:rPr lang="en-US" sz="1100" dirty="0" err="1">
                <a:solidFill>
                  <a:srgbClr val="0000FF"/>
                </a:solidFill>
              </a:rPr>
              <a:t>rw</a:t>
            </a:r>
            <a:r>
              <a:rPr lang="en-US" sz="1100" dirty="0">
                <a:solidFill>
                  <a:srgbClr val="0000FF"/>
                </a:solidFill>
              </a:rPr>
              <a:t> </a:t>
            </a:r>
            <a:r>
              <a:rPr lang="en-US" sz="1100" dirty="0" err="1">
                <a:solidFill>
                  <a:srgbClr val="0000FF"/>
                </a:solidFill>
              </a:rPr>
              <a:t>lsr</a:t>
            </a:r>
            <a:r>
              <a:rPr lang="en-US" sz="1100" dirty="0">
                <a:solidFill>
                  <a:srgbClr val="0000FF"/>
                </a:solidFill>
              </a:rPr>
              <a:t>-id    </a:t>
            </a:r>
            <a:r>
              <a:rPr lang="en-US" sz="1100" dirty="0" err="1">
                <a:solidFill>
                  <a:srgbClr val="0000FF"/>
                </a:solidFill>
              </a:rPr>
              <a:t>yang:dotted-quad</a:t>
            </a:r>
            <a:endParaRPr lang="en-US" sz="1100" dirty="0">
              <a:solidFill>
                <a:srgbClr val="0000FF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received-peer-state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capability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. . . 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100" dirty="0">
                <a:solidFill>
                  <a:srgbClr val="0000FF"/>
                </a:solidFill>
              </a:rPr>
              <a:t>                        +--</a:t>
            </a:r>
            <a:r>
              <a:rPr lang="en-US" sz="1100" dirty="0" err="1">
                <a:solidFill>
                  <a:srgbClr val="0000FF"/>
                </a:solidFill>
              </a:rPr>
              <a:t>ro</a:t>
            </a:r>
            <a:r>
              <a:rPr lang="en-US" sz="1100" dirty="0">
                <a:solidFill>
                  <a:srgbClr val="0000FF"/>
                </a:solidFill>
              </a:rPr>
              <a:t> . . . </a:t>
            </a:r>
            <a:r>
              <a:rPr lang="en-US" sz="1100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9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50515"/>
            <a:ext cx="8147051" cy="884300"/>
          </a:xfrm>
        </p:spPr>
        <p:txBody>
          <a:bodyPr/>
          <a:lstStyle/>
          <a:p>
            <a:r>
              <a:rPr lang="en-US" dirty="0" smtClean="0"/>
              <a:t>Ross </a:t>
            </a:r>
            <a:r>
              <a:rPr lang="en-US" dirty="0" err="1" smtClean="0"/>
              <a:t>Callon’s</a:t>
            </a:r>
            <a:r>
              <a:rPr lang="en-US" dirty="0" smtClean="0"/>
              <a:t> </a:t>
            </a:r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147051" cy="4607250"/>
          </a:xfrm>
        </p:spPr>
        <p:txBody>
          <a:bodyPr>
            <a:noAutofit/>
          </a:bodyPr>
          <a:lstStyle/>
          <a:p>
            <a:r>
              <a:rPr lang="en-US" sz="2000" dirty="0" smtClean="0"/>
              <a:t>Boiler plate rfc2119</a:t>
            </a:r>
          </a:p>
          <a:p>
            <a:r>
              <a:rPr lang="en-US" sz="2000" dirty="0" smtClean="0"/>
              <a:t>Update “Security Consideration” section</a:t>
            </a:r>
          </a:p>
          <a:p>
            <a:r>
              <a:rPr lang="en-US" sz="2000" dirty="0" smtClean="0"/>
              <a:t>Clarify IANA section</a:t>
            </a:r>
          </a:p>
          <a:p>
            <a:r>
              <a:rPr lang="en-US" sz="2000" dirty="0"/>
              <a:t>Normative </a:t>
            </a:r>
            <a:r>
              <a:rPr lang="en-US" sz="2000" dirty="0" smtClean="0"/>
              <a:t>references</a:t>
            </a:r>
          </a:p>
          <a:p>
            <a:r>
              <a:rPr lang="en-US" sz="2000" dirty="0"/>
              <a:t>Number of authors</a:t>
            </a:r>
          </a:p>
          <a:p>
            <a:r>
              <a:rPr lang="en-US" sz="2000" dirty="0" smtClean="0"/>
              <a:t>IDNITs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79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LDP YANG tree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3586637" cy="4364598"/>
          </a:xfrm>
        </p:spPr>
        <p:txBody>
          <a:bodyPr/>
          <a:lstStyle/>
          <a:p>
            <a:r>
              <a:rPr lang="en-US" dirty="0" smtClean="0"/>
              <a:t>Better illustration in -03: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448" y="1761565"/>
            <a:ext cx="38735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50515"/>
            <a:ext cx="8147051" cy="1418124"/>
          </a:xfrm>
        </p:spPr>
        <p:txBody>
          <a:bodyPr/>
          <a:lstStyle/>
          <a:p>
            <a:r>
              <a:rPr lang="en-US" dirty="0" smtClean="0"/>
              <a:t>LDP Neighbor/Adjacency, Session and Peer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147051" cy="4607250"/>
          </a:xfrm>
        </p:spPr>
        <p:txBody>
          <a:bodyPr>
            <a:noAutofit/>
          </a:bodyPr>
          <a:lstStyle/>
          <a:p>
            <a:r>
              <a:rPr lang="en-US" sz="2000" dirty="0" smtClean="0"/>
              <a:t>Our model </a:t>
            </a:r>
            <a:r>
              <a:rPr lang="en-US" sz="2000" dirty="0"/>
              <a:t>uses the terms LDP neighbor/adjacency, session, </a:t>
            </a:r>
            <a:r>
              <a:rPr lang="en-US" sz="2000" dirty="0" smtClean="0"/>
              <a:t>and  peer </a:t>
            </a:r>
            <a:r>
              <a:rPr lang="en-US" sz="2000" dirty="0"/>
              <a:t>more strictly than RFC 5036 does.  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/>
              <a:t>this model, these </a:t>
            </a:r>
            <a:r>
              <a:rPr lang="en-US" sz="2000" dirty="0" smtClean="0"/>
              <a:t>terms are </a:t>
            </a:r>
            <a:r>
              <a:rPr lang="en-US" sz="2000" dirty="0"/>
              <a:t>meant as </a:t>
            </a:r>
            <a:r>
              <a:rPr lang="en-US" sz="2000" dirty="0" smtClean="0"/>
              <a:t>follows:</a:t>
            </a: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Neighbor/Adjacency</a:t>
            </a:r>
            <a:r>
              <a:rPr lang="en-US" sz="1800" dirty="0" smtClean="0"/>
              <a:t>: An LDP enabled LSR that is discovered through </a:t>
            </a:r>
            <a:r>
              <a:rPr lang="en-US" sz="2000" dirty="0" smtClean="0"/>
              <a:t>LDP (basic/extended) discovery </a:t>
            </a:r>
            <a:r>
              <a:rPr lang="en-US" sz="2000" dirty="0"/>
              <a:t>mechanisms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Session</a:t>
            </a:r>
            <a:r>
              <a:rPr lang="en-US" sz="2000" dirty="0"/>
              <a:t>: An LDP neighbor with whom a TCP connection has </a:t>
            </a:r>
            <a:r>
              <a:rPr lang="en-US" sz="2000" dirty="0" smtClean="0"/>
              <a:t>been established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Peer</a:t>
            </a:r>
            <a:r>
              <a:rPr lang="en-US" sz="2000" dirty="0"/>
              <a:t>: An LDP session which has successfully </a:t>
            </a:r>
            <a:r>
              <a:rPr lang="en-US" sz="2000" dirty="0" smtClean="0"/>
              <a:t>progressed beyond</a:t>
            </a:r>
            <a:r>
              <a:rPr lang="en-US" dirty="0" smtClean="0"/>
              <a:t> </a:t>
            </a:r>
            <a:r>
              <a:rPr lang="en-US" sz="2000" dirty="0" smtClean="0"/>
              <a:t>its </a:t>
            </a:r>
            <a:r>
              <a:rPr lang="en-US" sz="2000" dirty="0"/>
              <a:t>initialization phase and is ready for binding exchange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 smtClean="0"/>
              <a:t>When </a:t>
            </a:r>
            <a:r>
              <a:rPr lang="en-US" sz="2000" dirty="0"/>
              <a:t>used in </a:t>
            </a:r>
            <a:r>
              <a:rPr lang="en-US" sz="2000" dirty="0" smtClean="0"/>
              <a:t>our model, </a:t>
            </a:r>
            <a:r>
              <a:rPr lang="en-US" sz="2000" dirty="0"/>
              <a:t>the above terms </a:t>
            </a:r>
            <a:r>
              <a:rPr lang="en-US" sz="2000" dirty="0" smtClean="0"/>
              <a:t>refer </a:t>
            </a:r>
            <a:r>
              <a:rPr lang="en-US" sz="2000" dirty="0"/>
              <a:t>strictly </a:t>
            </a:r>
            <a:r>
              <a:rPr lang="en-US" sz="2000" dirty="0" smtClean="0"/>
              <a:t>to the </a:t>
            </a:r>
            <a:r>
              <a:rPr lang="en-US" sz="2000" dirty="0"/>
              <a:t>semantics and definitions defined for them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444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14875"/>
          </a:xfrm>
        </p:spPr>
        <p:txBody>
          <a:bodyPr/>
          <a:lstStyle/>
          <a:p>
            <a:r>
              <a:rPr lang="en-US" dirty="0" smtClean="0"/>
              <a:t>Derived State: LDP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6" y="1158047"/>
            <a:ext cx="4964174" cy="539713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LDP operational/derived </a:t>
            </a:r>
            <a:r>
              <a:rPr lang="en-US" dirty="0"/>
              <a:t>state </a:t>
            </a:r>
            <a:r>
              <a:rPr lang="en-US" dirty="0" smtClean="0"/>
              <a:t>is </a:t>
            </a:r>
            <a:r>
              <a:rPr lang="en-US" dirty="0" smtClean="0"/>
              <a:t>defined</a:t>
            </a:r>
            <a:r>
              <a:rPr lang="en-US" dirty="0"/>
              <a:t> </a:t>
            </a:r>
            <a:r>
              <a:rPr lang="en-US" dirty="0" smtClean="0"/>
              <a:t>for 4 areas:</a:t>
            </a:r>
            <a:endParaRPr lang="en-US" dirty="0" smtClean="0"/>
          </a:p>
          <a:p>
            <a:endParaRPr lang="en-US" dirty="0"/>
          </a:p>
          <a:p>
            <a:pPr lvl="1">
              <a:buFont typeface="+mj-lt"/>
              <a:buAutoNum type="arabicPeriod"/>
            </a:pPr>
            <a:r>
              <a:rPr lang="en-US" dirty="0" smtClean="0"/>
              <a:t>Neighbor </a:t>
            </a:r>
            <a:r>
              <a:rPr lang="en-US" dirty="0"/>
              <a:t>Adjacencies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Peer</a:t>
            </a:r>
            <a:endParaRPr lang="en-US" dirty="0"/>
          </a:p>
          <a:p>
            <a:pPr lvl="1">
              <a:buFont typeface="+mj-lt"/>
              <a:buAutoNum type="arabicPeriod"/>
            </a:pPr>
            <a:r>
              <a:rPr lang="en-US" dirty="0" smtClean="0"/>
              <a:t>Bindings:</a:t>
            </a:r>
          </a:p>
          <a:p>
            <a:pPr lvl="2">
              <a:buFont typeface="+mj-lt"/>
              <a:buAutoNum type="arabicPeriod"/>
            </a:pPr>
            <a:r>
              <a:rPr lang="en-US" dirty="0" smtClean="0"/>
              <a:t>Address</a:t>
            </a:r>
          </a:p>
          <a:p>
            <a:pPr lvl="2">
              <a:buFont typeface="+mj-lt"/>
              <a:buAutoNum type="arabicPeriod"/>
            </a:pPr>
            <a:r>
              <a:rPr lang="en-US" dirty="0" smtClean="0"/>
              <a:t>FEC</a:t>
            </a:r>
            <a:r>
              <a:rPr lang="en-US" dirty="0"/>
              <a:t>-label 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Capabilities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Note that “applied” state is not presented here as it has been covered as part of intended (configuration) state.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08" y="1633234"/>
            <a:ext cx="3141848" cy="2977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561" y="4723294"/>
            <a:ext cx="3141848" cy="2104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Freeform 10"/>
          <p:cNvSpPr/>
          <p:nvPr/>
        </p:nvSpPr>
        <p:spPr>
          <a:xfrm>
            <a:off x="2695699" y="2541319"/>
            <a:ext cx="2933205" cy="422920"/>
          </a:xfrm>
          <a:custGeom>
            <a:avLst/>
            <a:gdLst>
              <a:gd name="connsiteX0" fmla="*/ 0 w 2933205"/>
              <a:gd name="connsiteY0" fmla="*/ 320634 h 422920"/>
              <a:gd name="connsiteX1" fmla="*/ 1816924 w 2933205"/>
              <a:gd name="connsiteY1" fmla="*/ 403762 h 422920"/>
              <a:gd name="connsiteX2" fmla="*/ 2933205 w 2933205"/>
              <a:gd name="connsiteY2" fmla="*/ 0 h 42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33205" h="422920">
                <a:moveTo>
                  <a:pt x="0" y="320634"/>
                </a:moveTo>
                <a:cubicBezTo>
                  <a:pt x="664028" y="388917"/>
                  <a:pt x="1328057" y="457201"/>
                  <a:pt x="1816924" y="403762"/>
                </a:cubicBezTo>
                <a:cubicBezTo>
                  <a:pt x="2305792" y="350323"/>
                  <a:pt x="2933205" y="0"/>
                  <a:pt x="2933205" y="0"/>
                </a:cubicBezTo>
              </a:path>
            </a:pathLst>
          </a:custGeom>
          <a:noFill/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968831" y="4115744"/>
            <a:ext cx="2624447" cy="290001"/>
          </a:xfrm>
          <a:custGeom>
            <a:avLst/>
            <a:gdLst>
              <a:gd name="connsiteX0" fmla="*/ 0 w 2624447"/>
              <a:gd name="connsiteY0" fmla="*/ 52495 h 290001"/>
              <a:gd name="connsiteX1" fmla="*/ 1567543 w 2624447"/>
              <a:gd name="connsiteY1" fmla="*/ 16869 h 290001"/>
              <a:gd name="connsiteX2" fmla="*/ 2624447 w 2624447"/>
              <a:gd name="connsiteY2" fmla="*/ 290001 h 29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4447" h="290001">
                <a:moveTo>
                  <a:pt x="0" y="52495"/>
                </a:moveTo>
                <a:cubicBezTo>
                  <a:pt x="565067" y="14890"/>
                  <a:pt x="1130135" y="-22715"/>
                  <a:pt x="1567543" y="16869"/>
                </a:cubicBezTo>
                <a:cubicBezTo>
                  <a:pt x="2004951" y="56453"/>
                  <a:pt x="2624447" y="290001"/>
                  <a:pt x="2624447" y="290001"/>
                </a:cubicBezTo>
              </a:path>
            </a:pathLst>
          </a:custGeom>
          <a:noFill/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9261" y="6555179"/>
            <a:ext cx="5149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Note: See additional slides section for complete “derived state” yang tree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172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6944"/>
          </a:xfrm>
        </p:spPr>
        <p:txBody>
          <a:bodyPr/>
          <a:lstStyle/>
          <a:p>
            <a:r>
              <a:rPr lang="en-US" dirty="0" smtClean="0"/>
              <a:t>Cross-WG Item 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494253"/>
            <a:ext cx="8391828" cy="4631910"/>
          </a:xfrm>
        </p:spPr>
        <p:txBody>
          <a:bodyPr/>
          <a:lstStyle/>
          <a:p>
            <a:r>
              <a:rPr lang="en-US" dirty="0" smtClean="0"/>
              <a:t>LSR-Id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otted-quad vs uint32 </a:t>
            </a:r>
            <a:r>
              <a:rPr lang="en-US" dirty="0" smtClean="0"/>
              <a:t>vs </a:t>
            </a:r>
            <a:r>
              <a:rPr lang="en-US" dirty="0" err="1" smtClean="0"/>
              <a:t>ip</a:t>
            </a:r>
            <a:r>
              <a:rPr lang="en-US" dirty="0" smtClean="0"/>
              <a:t>-address !!</a:t>
            </a:r>
            <a:endParaRPr lang="en-US" dirty="0" smtClean="0"/>
          </a:p>
          <a:p>
            <a:pPr lvl="1"/>
            <a:r>
              <a:rPr lang="en-US" dirty="0" smtClean="0"/>
              <a:t>Consistency with other routing protocol router-id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505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6944"/>
          </a:xfrm>
        </p:spPr>
        <p:txBody>
          <a:bodyPr/>
          <a:lstStyle/>
          <a:p>
            <a:r>
              <a:rPr lang="en-US" dirty="0" smtClean="0"/>
              <a:t>TO-DO List/Items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494253"/>
            <a:ext cx="8391828" cy="4631910"/>
          </a:xfrm>
        </p:spPr>
        <p:txBody>
          <a:bodyPr/>
          <a:lstStyle/>
          <a:p>
            <a:r>
              <a:rPr lang="en-US" dirty="0" smtClean="0"/>
              <a:t>Complete Operational/state model for </a:t>
            </a:r>
            <a:r>
              <a:rPr lang="en-US" dirty="0" err="1" smtClean="0"/>
              <a:t>mLDP</a:t>
            </a:r>
            <a:endParaRPr lang="en-US" dirty="0" smtClean="0"/>
          </a:p>
          <a:p>
            <a:r>
              <a:rPr lang="en-US" dirty="0" smtClean="0"/>
              <a:t>Ensure Alignment </a:t>
            </a:r>
            <a:r>
              <a:rPr lang="en-US" dirty="0" smtClean="0"/>
              <a:t>with </a:t>
            </a:r>
            <a:r>
              <a:rPr lang="en-US" dirty="0" err="1" smtClean="0"/>
              <a:t>mpls</a:t>
            </a:r>
            <a:r>
              <a:rPr lang="en-US" dirty="0" smtClean="0"/>
              <a:t>-base</a:t>
            </a:r>
          </a:p>
          <a:p>
            <a:r>
              <a:rPr lang="en-US" dirty="0" smtClean="0"/>
              <a:t>Ensure Alignment with </a:t>
            </a:r>
            <a:r>
              <a:rPr lang="en-US" dirty="0" err="1" smtClean="0"/>
              <a:t>netmod</a:t>
            </a:r>
            <a:r>
              <a:rPr lang="en-US" dirty="0" smtClean="0"/>
              <a:t> WG direction</a:t>
            </a:r>
          </a:p>
          <a:p>
            <a:pPr lvl="1"/>
            <a:r>
              <a:rPr lang="en-US" dirty="0"/>
              <a:t>Ensure Alignment with routing module changes : network-instance vs routing-instance.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180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26944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494253"/>
            <a:ext cx="8391828" cy="4631910"/>
          </a:xfrm>
        </p:spPr>
        <p:txBody>
          <a:bodyPr/>
          <a:lstStyle/>
          <a:p>
            <a:r>
              <a:rPr lang="en-US" dirty="0" smtClean="0"/>
              <a:t>Request WG </a:t>
            </a:r>
            <a:r>
              <a:rPr lang="en-US" dirty="0" smtClean="0"/>
              <a:t>adoption</a:t>
            </a:r>
          </a:p>
          <a:p>
            <a:r>
              <a:rPr lang="en-US" dirty="0" smtClean="0"/>
              <a:t>Close/Keep up with the TODO list (ongoing)</a:t>
            </a:r>
          </a:p>
          <a:p>
            <a:pPr lvl="1"/>
            <a:r>
              <a:rPr lang="en-US" dirty="0" smtClean="0"/>
              <a:t>Will continue even after the WG adoption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4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25157</TotalTime>
  <Words>1438</Words>
  <Application>Microsoft Macintosh PowerPoint</Application>
  <PresentationFormat>On-screen Show (4:3)</PresentationFormat>
  <Paragraphs>280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Book Antiqua</vt:lpstr>
      <vt:lpstr>Calibri</vt:lpstr>
      <vt:lpstr>Wingdings</vt:lpstr>
      <vt:lpstr>Wingdings 2</vt:lpstr>
      <vt:lpstr>Arial</vt:lpstr>
      <vt:lpstr>Saddle</vt:lpstr>
      <vt:lpstr> IETF 95 – Buenos Aires  April 2016</vt:lpstr>
      <vt:lpstr>Changes in Rev -03</vt:lpstr>
      <vt:lpstr>Ross Callon’s Comments</vt:lpstr>
      <vt:lpstr>High-level LDP YANG tree </vt:lpstr>
      <vt:lpstr>LDP Neighbor/Adjacency, Session and Peer</vt:lpstr>
      <vt:lpstr>Derived State: LDP</vt:lpstr>
      <vt:lpstr>Cross-WG Item Closure</vt:lpstr>
      <vt:lpstr>TO-DO List/Items</vt:lpstr>
      <vt:lpstr>Next Steps</vt:lpstr>
      <vt:lpstr>Backup Slide</vt:lpstr>
      <vt:lpstr>LDP: Config Hierarchy</vt:lpstr>
      <vt:lpstr>Derived State: LDP Nbr/Adj (1)</vt:lpstr>
      <vt:lpstr>Derived State: LDP Nbr/Adj (2)</vt:lpstr>
      <vt:lpstr>Derived State: LDP Peer (1)</vt:lpstr>
      <vt:lpstr>Derived State: LDP Peer (2)</vt:lpstr>
      <vt:lpstr>Derived State: LDP Peer (3)</vt:lpstr>
      <vt:lpstr>Derived State: LDP Peer (4)</vt:lpstr>
      <vt:lpstr>Derived State: LDP Bindings (1)</vt:lpstr>
      <vt:lpstr>Derived State: LDP Bindings (2)</vt:lpstr>
      <vt:lpstr>Derived State: LDP Bindings (3)</vt:lpstr>
      <vt:lpstr>Derived State: LDP Capabilities</vt:lpstr>
    </vt:vector>
  </TitlesOfParts>
  <Manager/>
  <Company>Cisco Systems,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95 – LDP/mLDP YANG -03</dc:title>
  <dc:subject/>
  <dc:creator>Rajiv Asati</dc:creator>
  <cp:keywords/>
  <dc:description/>
  <cp:lastModifiedBy>Rajiv Asati</cp:lastModifiedBy>
  <cp:revision>165</cp:revision>
  <dcterms:created xsi:type="dcterms:W3CDTF">2011-07-24T05:14:28Z</dcterms:created>
  <dcterms:modified xsi:type="dcterms:W3CDTF">2016-04-05T16:37:19Z</dcterms:modified>
  <cp:category/>
</cp:coreProperties>
</file>