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69" r:id="rId3"/>
    <p:sldId id="270" r:id="rId4"/>
    <p:sldId id="27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BE512-F117-415C-B641-CFFBB9678DAA}" type="datetimeFigureOut">
              <a:rPr lang="zh-CN" altLang="en-US" smtClean="0"/>
              <a:pPr/>
              <a:t>2016/4/1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21934-382F-46C8-8E4F-D482CF0EDFEE}" type="slidenum">
              <a:rPr lang="zh-CN" altLang="en-US" smtClean="0"/>
              <a:pPr/>
              <a:t>‹N›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F21934-382F-46C8-8E4F-D482CF0EDFE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9144000" cy="1524000"/>
          </a:xfrm>
        </p:spPr>
        <p:txBody>
          <a:bodyPr>
            <a:normAutofit fontScale="90000"/>
          </a:bodyPr>
          <a:lstStyle/>
          <a:p>
            <a:r>
              <a:rPr lang="en-US" altLang="zh-CN" sz="4000" b="1" dirty="0" smtClean="0"/>
              <a:t>YANG Models for the Northbound Interface of a Transport Network Controller: Requirements, Functions, and a List of YANG Models</a:t>
            </a:r>
            <a:endParaRPr lang="en-US" altLang="zh-CN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667000"/>
            <a:ext cx="8648700" cy="3911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zh-CN" sz="2800" b="1" dirty="0" smtClean="0">
                <a:solidFill>
                  <a:schemeClr val="accent2"/>
                </a:solidFill>
                <a:cs typeface="Times New Roman" pitchFamily="18" charset="0"/>
              </a:rPr>
              <a:t>TEAS </a:t>
            </a:r>
            <a:r>
              <a:rPr lang="zh-CN" altLang="en-US" sz="2800" b="1" dirty="0" smtClean="0">
                <a:solidFill>
                  <a:schemeClr val="accent2"/>
                </a:solidFill>
                <a:cs typeface="Times New Roman" pitchFamily="18" charset="0"/>
              </a:rPr>
              <a:t>WG</a:t>
            </a:r>
            <a:r>
              <a:rPr lang="zh-CN" altLang="en-US" sz="2800" dirty="0">
                <a:solidFill>
                  <a:schemeClr val="accent2"/>
                </a:solidFill>
                <a:cs typeface="Times New Roman" pitchFamily="18" charset="0"/>
              </a:rPr>
              <a:t>, IETF </a:t>
            </a:r>
            <a:r>
              <a:rPr lang="en-US" altLang="zh-CN" sz="2800" dirty="0" smtClean="0">
                <a:solidFill>
                  <a:schemeClr val="accent2"/>
                </a:solidFill>
                <a:cs typeface="Times New Roman" pitchFamily="18" charset="0"/>
              </a:rPr>
              <a:t>95</a:t>
            </a:r>
            <a:r>
              <a:rPr lang="en-US" altLang="zh-CN" sz="2800" baseline="30000" dirty="0" smtClean="0">
                <a:solidFill>
                  <a:schemeClr val="accent2"/>
                </a:solidFill>
                <a:cs typeface="Times New Roman" pitchFamily="18" charset="0"/>
              </a:rPr>
              <a:t>th</a:t>
            </a:r>
            <a:r>
              <a:rPr lang="en-US" altLang="zh-CN" sz="2800" dirty="0" smtClean="0">
                <a:solidFill>
                  <a:schemeClr val="accent2"/>
                </a:solidFill>
                <a:cs typeface="Times New Roman" pitchFamily="18" charset="0"/>
              </a:rPr>
              <a:t>,  Buenos Aires, Argentina</a:t>
            </a:r>
          </a:p>
          <a:p>
            <a:pPr>
              <a:spcBef>
                <a:spcPct val="0"/>
              </a:spcBef>
              <a:defRPr/>
            </a:pPr>
            <a:r>
              <a:rPr lang="en-US" altLang="zh-CN" sz="2800" dirty="0" smtClean="0"/>
              <a:t>draft-zhang-ccamp-transport-ctrlnorth-yang-00</a:t>
            </a:r>
            <a:r>
              <a:rPr lang="en-GB" altLang="zh-CN" sz="3000" dirty="0" smtClean="0">
                <a:cs typeface="Times New Roman" pitchFamily="18" charset="0"/>
              </a:rPr>
              <a:t>.txt</a:t>
            </a:r>
          </a:p>
          <a:p>
            <a:pPr>
              <a:spcBef>
                <a:spcPct val="0"/>
              </a:spcBef>
              <a:defRPr/>
            </a:pPr>
            <a:endParaRPr lang="en-GB" altLang="en-US" sz="30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solidFill>
                  <a:srgbClr val="0000FF"/>
                </a:solidFill>
                <a:cs typeface="Times New Roman" pitchFamily="18" charset="0"/>
              </a:rPr>
              <a:t>Xian ZHANG (Huawei)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cs typeface="Times New Roman" pitchFamily="18" charset="0"/>
              </a:rPr>
              <a:t>Ruiquan Jing (China Telecom)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cs typeface="Times New Roman" pitchFamily="18" charset="0"/>
              </a:rPr>
              <a:t>Wei </a:t>
            </a:r>
            <a:r>
              <a:rPr lang="fr-FR" altLang="en-US" sz="2400" dirty="0" err="1" smtClean="0">
                <a:cs typeface="Times New Roman" pitchFamily="18" charset="0"/>
              </a:rPr>
              <a:t>Jian</a:t>
            </a:r>
            <a:r>
              <a:rPr lang="fr-FR" altLang="en-US" sz="2400" dirty="0" smtClean="0">
                <a:cs typeface="Times New Roman" pitchFamily="18" charset="0"/>
              </a:rPr>
              <a:t> (China Unicom)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cs typeface="Times New Roman" pitchFamily="18" charset="0"/>
              </a:rPr>
              <a:t>Jeong-dong Ryoo (ERTI)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err="1" smtClean="0">
                <a:cs typeface="Times New Roman" pitchFamily="18" charset="0"/>
              </a:rPr>
              <a:t>Yunbin</a:t>
            </a:r>
            <a:r>
              <a:rPr lang="fr-FR" altLang="en-US" sz="2400" dirty="0" smtClean="0">
                <a:cs typeface="Times New Roman" pitchFamily="18" charset="0"/>
              </a:rPr>
              <a:t> Xu (CAICT)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cs typeface="Times New Roman" pitchFamily="18" charset="0"/>
              </a:rPr>
              <a:t>Daniel King (Lancaster </a:t>
            </a:r>
            <a:r>
              <a:rPr lang="en-US" altLang="en-US" sz="2400" dirty="0" smtClean="0">
                <a:cs typeface="Times New Roman" pitchFamily="18" charset="0"/>
              </a:rPr>
              <a:t>University</a:t>
            </a:r>
            <a:r>
              <a:rPr lang="fr-FR" altLang="en-US" sz="2400" dirty="0" smtClean="0">
                <a:cs typeface="Times New Roman" pitchFamily="18" charset="0"/>
              </a:rPr>
              <a:t>)</a:t>
            </a:r>
          </a:p>
          <a:p>
            <a:pPr lvl="3" algn="l">
              <a:spcBef>
                <a:spcPct val="0"/>
              </a:spcBef>
              <a:defRPr/>
            </a:pPr>
            <a:endParaRPr lang="fr-FR" altLang="en-US" sz="2400" dirty="0" smtClean="0">
              <a:cs typeface="Times New Roman" pitchFamily="18" charset="0"/>
            </a:endParaRP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err="1" smtClean="0">
                <a:cs typeface="Times New Roman" pitchFamily="18" charset="0"/>
              </a:rPr>
              <a:t>Contributors</a:t>
            </a:r>
            <a:r>
              <a:rPr lang="fr-FR" altLang="en-US" sz="2400" smtClean="0">
                <a:cs typeface="Times New Roman" pitchFamily="18" charset="0"/>
              </a:rPr>
              <a:t>:</a:t>
            </a:r>
            <a:endParaRPr lang="fr-FR" altLang="en-US" sz="2400" dirty="0" smtClean="0">
              <a:cs typeface="Times New Roman" pitchFamily="18" charset="0"/>
            </a:endParaRP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itchFamily="18" charset="0"/>
              </a:rPr>
              <a:t>Sergio Belotti (Nokia)</a:t>
            </a:r>
          </a:p>
          <a:p>
            <a:pPr lvl="3" algn="l">
              <a:spcBef>
                <a:spcPct val="0"/>
              </a:spcBef>
              <a:defRPr/>
            </a:pPr>
            <a:r>
              <a:rPr lang="fr-FR" alt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itchFamily="18" charset="0"/>
              </a:rPr>
              <a:t>Young Lee (Huawei), Aihua Guo(Huawei)</a:t>
            </a:r>
          </a:p>
          <a:p>
            <a:pPr algn="l">
              <a:spcBef>
                <a:spcPct val="0"/>
              </a:spcBef>
              <a:defRPr/>
            </a:pPr>
            <a:endParaRPr lang="fr-FR" altLang="en-US" sz="2800" dirty="0" smtClean="0">
              <a:cs typeface="Times New Roman" pitchFamily="18" charset="0"/>
            </a:endParaRPr>
          </a:p>
          <a:p>
            <a:pPr algn="l" eaLnBrk="1" hangingPunct="1">
              <a:spcBef>
                <a:spcPct val="0"/>
              </a:spcBef>
              <a:defRPr/>
            </a:pPr>
            <a:endParaRPr lang="fr-FR" altLang="en-US" sz="2800" dirty="0" smtClean="0">
              <a:cs typeface="Times New Roman" pitchFamily="18" charset="0"/>
            </a:endParaRPr>
          </a:p>
        </p:txBody>
      </p:sp>
      <p:sp>
        <p:nvSpPr>
          <p:cNvPr id="2052" name="DtsShapeName" descr="74B42E09C7E05E1@98993D11B7311431096D;f96I?cM26022!!!!!!BIHO@]m26022!!!!@575E28111B67D140@C111B67D140@C!!!!!!!!!!!!!!!!!!!!!!!!!!!!!!!!!!!!!!!!!!!!!!!!!!!!9:2:89:=?W[50073@!!!!!BIHO@]{50073!!!!@575BC711004C4G903B11004C4G903B!!!!!!!!!!!!!!!!!!!!!!!!!!!!!!!!!!!!!!!!!!!!!!!!!!!!824?B8;NAQ[50073C!!!!!BIHO@]{50073!!!1@575B6111004C4G903BNRQG!ho!Rtqqnsu!ng!SV@!ho!VRNO/qqu!!!!!!!!!!!!!!!!!!!!!!!!!!!!!!86A9F86@8eI23997@!!!!!BIHO@]i23997!!!1@575B591130865D538B1130865D538B!!!!!!!!!!!!!!!!!!!!!!!!!!!!!!!!!!!!!!!!!!!!!!!!!!!!86ECd86H3LKXR,20181714BIHO@]{50073!!!B1@910511135D9@9@58B1135D9@9@58B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ounded Rectangle 78"/>
          <p:cNvSpPr/>
          <p:nvPr/>
        </p:nvSpPr>
        <p:spPr>
          <a:xfrm>
            <a:off x="5029200" y="1752600"/>
            <a:ext cx="3962400" cy="3733800"/>
          </a:xfrm>
          <a:prstGeom prst="round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Rounded Rectangle 46"/>
          <p:cNvSpPr/>
          <p:nvPr/>
        </p:nvSpPr>
        <p:spPr>
          <a:xfrm>
            <a:off x="228600" y="1828800"/>
            <a:ext cx="3962400" cy="3733800"/>
          </a:xfrm>
          <a:prstGeom prst="round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 cases: Overview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715000"/>
            <a:ext cx="2819400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zh-CN" sz="2000" b="1" dirty="0" smtClean="0"/>
              <a:t>Use case 1: </a:t>
            </a:r>
            <a:r>
              <a:rPr lang="en-US" altLang="zh-CN" sz="2000" dirty="0" smtClean="0"/>
              <a:t>Data Center</a:t>
            </a:r>
          </a:p>
          <a:p>
            <a:pPr algn="ctr">
              <a:buNone/>
            </a:pPr>
            <a:r>
              <a:rPr lang="en-US" altLang="zh-CN" sz="2000" dirty="0" smtClean="0"/>
              <a:t>Interconnection </a:t>
            </a:r>
            <a:endParaRPr lang="zh-CN" altLang="en-US" sz="20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457200" y="2133600"/>
            <a:ext cx="3429000" cy="3135868"/>
            <a:chOff x="533400" y="1774292"/>
            <a:chExt cx="5562600" cy="4028576"/>
          </a:xfrm>
        </p:grpSpPr>
        <p:sp>
          <p:nvSpPr>
            <p:cNvPr id="4" name="云形 193"/>
            <p:cNvSpPr/>
            <p:nvPr/>
          </p:nvSpPr>
          <p:spPr bwMode="auto">
            <a:xfrm>
              <a:off x="1420991" y="4429407"/>
              <a:ext cx="3706989" cy="1288357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 w="9525" cap="flat" cmpd="sng" algn="ctr">
              <a:solidFill>
                <a:srgbClr val="6699FF"/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61614" tIns="30804" rIns="61614" bIns="30804" anchor="ctr"/>
            <a:lstStyle/>
            <a:p>
              <a:pPr marL="0" marR="0" lvl="0" indent="0" algn="ctr" defTabSz="6236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tabLst/>
                <a:defRPr/>
              </a:pPr>
              <a:endPara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华文细黑"/>
                <a:cs typeface="Calibri" pitchFamily="34" charset="0"/>
              </a:endParaRPr>
            </a:p>
          </p:txBody>
        </p:sp>
        <p:sp>
          <p:nvSpPr>
            <p:cNvPr id="5" name="圆角矩形 192"/>
            <p:cNvSpPr/>
            <p:nvPr/>
          </p:nvSpPr>
          <p:spPr bwMode="auto">
            <a:xfrm>
              <a:off x="533400" y="4170811"/>
              <a:ext cx="5482167" cy="1632057"/>
            </a:xfrm>
            <a:prstGeom prst="roundRect">
              <a:avLst>
                <a:gd name="adj" fmla="val 8924"/>
              </a:avLst>
            </a:prstGeom>
            <a:noFill/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305" tIns="35652" rIns="71305" bIns="3565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7130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9900"/>
                </a:buClr>
                <a:buSz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Calibri" pitchFamily="34" charset="0"/>
              </a:endParaRPr>
            </a:p>
          </p:txBody>
        </p:sp>
        <p:cxnSp>
          <p:nvCxnSpPr>
            <p:cNvPr id="6" name="直接连接符 200"/>
            <p:cNvCxnSpPr/>
            <p:nvPr/>
          </p:nvCxnSpPr>
          <p:spPr bwMode="auto">
            <a:xfrm>
              <a:off x="4449234" y="4646726"/>
              <a:ext cx="135748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781843" y="5462755"/>
              <a:ext cx="864077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DC4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07093" y="4697728"/>
              <a:ext cx="760042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DC2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07093" y="5448780"/>
              <a:ext cx="760042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DC3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0" name="直接连接符 209"/>
            <p:cNvCxnSpPr/>
            <p:nvPr/>
          </p:nvCxnSpPr>
          <p:spPr bwMode="auto">
            <a:xfrm>
              <a:off x="4932076" y="5411753"/>
              <a:ext cx="873786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直接连接符 387"/>
            <p:cNvCxnSpPr/>
            <p:nvPr/>
          </p:nvCxnSpPr>
          <p:spPr bwMode="auto">
            <a:xfrm>
              <a:off x="1545274" y="4671977"/>
              <a:ext cx="1489589" cy="0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直接连接符 389"/>
            <p:cNvCxnSpPr/>
            <p:nvPr/>
          </p:nvCxnSpPr>
          <p:spPr bwMode="auto">
            <a:xfrm flipH="1">
              <a:off x="1824573" y="4717448"/>
              <a:ext cx="1245178" cy="727543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直接连接符 390"/>
            <p:cNvCxnSpPr/>
            <p:nvPr/>
          </p:nvCxnSpPr>
          <p:spPr bwMode="auto">
            <a:xfrm flipH="1" flipV="1">
              <a:off x="3043559" y="4717448"/>
              <a:ext cx="418946" cy="682072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直接连接符 391"/>
            <p:cNvCxnSpPr/>
            <p:nvPr/>
          </p:nvCxnSpPr>
          <p:spPr bwMode="auto">
            <a:xfrm flipH="1" flipV="1">
              <a:off x="1591824" y="4671977"/>
              <a:ext cx="418946" cy="682072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接连接符 194"/>
            <p:cNvCxnSpPr/>
            <p:nvPr/>
          </p:nvCxnSpPr>
          <p:spPr bwMode="auto">
            <a:xfrm>
              <a:off x="859610" y="5399520"/>
              <a:ext cx="1063453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95"/>
            <p:cNvCxnSpPr/>
            <p:nvPr/>
          </p:nvCxnSpPr>
          <p:spPr bwMode="auto">
            <a:xfrm>
              <a:off x="3034863" y="4671977"/>
              <a:ext cx="1489589" cy="0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直接连接符 196"/>
            <p:cNvCxnSpPr/>
            <p:nvPr/>
          </p:nvCxnSpPr>
          <p:spPr bwMode="auto">
            <a:xfrm>
              <a:off x="3221062" y="5399520"/>
              <a:ext cx="1629238" cy="0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直接连接符 197"/>
            <p:cNvCxnSpPr/>
            <p:nvPr/>
          </p:nvCxnSpPr>
          <p:spPr bwMode="auto">
            <a:xfrm flipH="1">
              <a:off x="3314161" y="4671977"/>
              <a:ext cx="1245178" cy="727543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直接连接符 198"/>
            <p:cNvCxnSpPr/>
            <p:nvPr/>
          </p:nvCxnSpPr>
          <p:spPr bwMode="auto">
            <a:xfrm>
              <a:off x="1917672" y="5399520"/>
              <a:ext cx="1349939" cy="0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直接连接符 199"/>
            <p:cNvCxnSpPr/>
            <p:nvPr/>
          </p:nvCxnSpPr>
          <p:spPr bwMode="auto">
            <a:xfrm flipH="1" flipV="1">
              <a:off x="4477902" y="4671977"/>
              <a:ext cx="418946" cy="682072"/>
            </a:xfrm>
            <a:prstGeom prst="lin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634828" y="5354048"/>
              <a:ext cx="675954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NE2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96559" y="5354048"/>
              <a:ext cx="661881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NE6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23" name="Picture 230" descr="图片1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29758" y="5227732"/>
              <a:ext cx="363701" cy="375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34" descr="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74722" y="4399147"/>
              <a:ext cx="382476" cy="47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34" descr="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54021" y="5126691"/>
              <a:ext cx="382476" cy="47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34" descr="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88646" y="4399147"/>
              <a:ext cx="382476" cy="47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34" descr="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14493" y="5126691"/>
              <a:ext cx="382476" cy="47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3156898" y="4399146"/>
              <a:ext cx="590448" cy="311916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NE1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18188" y="5354048"/>
              <a:ext cx="646326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NE4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47347" y="4399146"/>
              <a:ext cx="730556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NE3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70709" y="4399146"/>
              <a:ext cx="616891" cy="311916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NE5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32" name="直接连接符 396"/>
            <p:cNvCxnSpPr/>
            <p:nvPr/>
          </p:nvCxnSpPr>
          <p:spPr bwMode="auto">
            <a:xfrm>
              <a:off x="893772" y="4289714"/>
              <a:ext cx="1114482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直接连接符 397"/>
            <p:cNvCxnSpPr/>
            <p:nvPr/>
          </p:nvCxnSpPr>
          <p:spPr bwMode="auto">
            <a:xfrm>
              <a:off x="2008254" y="4289714"/>
              <a:ext cx="1096433" cy="357012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90034" y="4187710"/>
              <a:ext cx="730956" cy="316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90034" y="5258748"/>
              <a:ext cx="730956" cy="316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180189" y="4493721"/>
              <a:ext cx="730956" cy="316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180189" y="5258748"/>
              <a:ext cx="730956" cy="316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34" descr="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95214" y="4444619"/>
              <a:ext cx="382476" cy="476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781843" y="4391717"/>
              <a:ext cx="616850" cy="300079"/>
            </a:xfrm>
            <a:prstGeom prst="rect">
              <a:avLst/>
            </a:prstGeom>
            <a:noFill/>
          </p:spPr>
          <p:txBody>
            <a:bodyPr wrap="square" lIns="71305" tIns="35652" rIns="71305" bIns="35652" rtlCol="0">
              <a:spAutoFit/>
            </a:bodyPr>
            <a:lstStyle/>
            <a:p>
              <a:pPr algn="ctr">
                <a:buNone/>
              </a:pPr>
              <a:r>
                <a:rPr lang="en-US" altLang="zh-CN" sz="1050" b="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DC1</a:t>
              </a:r>
              <a:endParaRPr lang="zh-CN" altLang="en-US" sz="1050" b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矩形 274"/>
            <p:cNvSpPr/>
            <p:nvPr/>
          </p:nvSpPr>
          <p:spPr>
            <a:xfrm>
              <a:off x="2133601" y="2831066"/>
              <a:ext cx="2819400" cy="56696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71305" tIns="35652" rIns="71305" bIns="35652">
              <a:spAutoFit/>
            </a:bodyPr>
            <a:lstStyle/>
            <a:p>
              <a:pPr algn="ctr" defTabSz="730742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altLang="zh-CN" sz="1200" b="1" kern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黑体"/>
                  <a:cs typeface="Calibri" pitchFamily="34" charset="0"/>
                </a:rPr>
                <a:t>Transport Network </a:t>
              </a:r>
            </a:p>
            <a:p>
              <a:pPr algn="ctr" defTabSz="730742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altLang="zh-CN" sz="1200" b="1" kern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黑体"/>
                  <a:cs typeface="Calibri" pitchFamily="34" charset="0"/>
                </a:rPr>
                <a:t>Controller</a:t>
              </a:r>
              <a:endParaRPr lang="zh-CN" altLang="en-US" sz="12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endParaRPr>
            </a:p>
          </p:txBody>
        </p:sp>
        <p:sp>
          <p:nvSpPr>
            <p:cNvPr id="41" name="矩形 274"/>
            <p:cNvSpPr/>
            <p:nvPr/>
          </p:nvSpPr>
          <p:spPr>
            <a:xfrm>
              <a:off x="1143000" y="1774292"/>
              <a:ext cx="4953000" cy="329733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lIns="71305" tIns="35652" rIns="71305" bIns="35652">
              <a:spAutoFit/>
            </a:bodyPr>
            <a:lstStyle/>
            <a:p>
              <a:pPr algn="ctr" defTabSz="730742" fontAlgn="auto">
                <a:spcBef>
                  <a:spcPts val="600"/>
                </a:spcBef>
                <a:spcAft>
                  <a:spcPts val="600"/>
                </a:spcAft>
                <a:buNone/>
                <a:defRPr/>
              </a:pPr>
              <a:r>
                <a:rPr lang="en-US" altLang="zh-CN" sz="1200" b="1" kern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黑体"/>
                  <a:cs typeface="Calibri" pitchFamily="34" charset="0"/>
                </a:rPr>
                <a:t>Data Center  Network  Controller</a:t>
              </a:r>
              <a:endParaRPr lang="zh-CN" altLang="en-US" sz="12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endParaRPr>
            </a:p>
          </p:txBody>
        </p:sp>
        <p:sp>
          <p:nvSpPr>
            <p:cNvPr id="42" name="Up-Down Arrow 41"/>
            <p:cNvSpPr/>
            <p:nvPr/>
          </p:nvSpPr>
          <p:spPr>
            <a:xfrm>
              <a:off x="3429000" y="3581400"/>
              <a:ext cx="228600" cy="457200"/>
            </a:xfrm>
            <a:prstGeom prst="upDown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3" name="Up-Down Arrow 42"/>
            <p:cNvSpPr/>
            <p:nvPr/>
          </p:nvSpPr>
          <p:spPr>
            <a:xfrm>
              <a:off x="3429000" y="2221468"/>
              <a:ext cx="228600" cy="533400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2438400" y="2667000"/>
            <a:ext cx="1752600" cy="223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191000" y="2357735"/>
            <a:ext cx="8382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FF0000"/>
                </a:solidFill>
              </a:rPr>
              <a:t>Focus of </a:t>
            </a:r>
          </a:p>
          <a:p>
            <a:r>
              <a:rPr lang="en-US" altLang="zh-CN" sz="1200" b="1" dirty="0" smtClean="0">
                <a:solidFill>
                  <a:srgbClr val="FF0000"/>
                </a:solidFill>
              </a:rPr>
              <a:t>this draft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48" name="云形 193"/>
          <p:cNvSpPr/>
          <p:nvPr/>
        </p:nvSpPr>
        <p:spPr bwMode="auto">
          <a:xfrm>
            <a:off x="6365789" y="4726398"/>
            <a:ext cx="1153487" cy="607602"/>
          </a:xfrm>
          <a:prstGeom prst="cloud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1614" tIns="30804" rIns="61614" bIns="30804" anchor="ctr"/>
          <a:lstStyle/>
          <a:p>
            <a:pPr marL="0" marR="0" lvl="0" indent="0" algn="ctr" defTabSz="6236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华文细黑"/>
              <a:cs typeface="Calibri" pitchFamily="34" charset="0"/>
            </a:endParaRPr>
          </a:p>
        </p:txBody>
      </p:sp>
      <p:sp>
        <p:nvSpPr>
          <p:cNvPr id="49" name="云形 193"/>
          <p:cNvSpPr/>
          <p:nvPr/>
        </p:nvSpPr>
        <p:spPr bwMode="auto">
          <a:xfrm>
            <a:off x="7455243" y="4061027"/>
            <a:ext cx="1153487" cy="607602"/>
          </a:xfrm>
          <a:prstGeom prst="cloud">
            <a:avLst/>
          </a:prstGeom>
          <a:gradFill flip="none" rotWithShape="1">
            <a:gsLst>
              <a:gs pos="0">
                <a:srgbClr val="90AFEC"/>
              </a:gs>
              <a:gs pos="100000">
                <a:srgbClr val="E5ECFB"/>
              </a:gs>
            </a:gsLst>
            <a:lin ang="13500000" scaled="1"/>
            <a:tileRect/>
          </a:gradFill>
          <a:ln w="9525" cap="flat" cmpd="sng" algn="ctr">
            <a:solidFill>
              <a:srgbClr val="6699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1614" tIns="30804" rIns="61614" bIns="30804" anchor="ctr"/>
          <a:lstStyle/>
          <a:p>
            <a:pPr marL="0" marR="0" lvl="0" indent="0" algn="ctr" defTabSz="6236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华文细黑"/>
              <a:cs typeface="Calibri" pitchFamily="34" charset="0"/>
            </a:endParaRPr>
          </a:p>
        </p:txBody>
      </p:sp>
      <p:sp>
        <p:nvSpPr>
          <p:cNvPr id="50" name="云形 193"/>
          <p:cNvSpPr/>
          <p:nvPr/>
        </p:nvSpPr>
        <p:spPr bwMode="auto">
          <a:xfrm>
            <a:off x="5276335" y="4214574"/>
            <a:ext cx="1153487" cy="607602"/>
          </a:xfrm>
          <a:prstGeom prst="cloud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1614" tIns="30804" rIns="61614" bIns="30804" anchor="ctr"/>
          <a:lstStyle/>
          <a:p>
            <a:pPr marL="0" marR="0" lvl="0" indent="0" algn="ctr" defTabSz="6236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华文细黑"/>
              <a:cs typeface="Calibri" pitchFamily="34" charset="0"/>
            </a:endParaRPr>
          </a:p>
        </p:txBody>
      </p:sp>
      <p:sp>
        <p:nvSpPr>
          <p:cNvPr id="51" name="矩形 274"/>
          <p:cNvSpPr/>
          <p:nvPr/>
        </p:nvSpPr>
        <p:spPr>
          <a:xfrm>
            <a:off x="6400800" y="3217756"/>
            <a:ext cx="1066800" cy="2874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71305" tIns="35652" rIns="71305" bIns="35652">
            <a:spAutoFit/>
          </a:bodyPr>
          <a:lstStyle/>
          <a:p>
            <a:pPr algn="ctr" defTabSz="730742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rPr>
              <a:t>Controller 3</a:t>
            </a:r>
            <a:endParaRPr lang="zh-CN" altLang="en-US" sz="1400" b="1" kern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黑体"/>
              <a:cs typeface="Calibri" pitchFamily="34" charset="0"/>
            </a:endParaRPr>
          </a:p>
        </p:txBody>
      </p:sp>
      <p:sp>
        <p:nvSpPr>
          <p:cNvPr id="52" name="矩形 274"/>
          <p:cNvSpPr/>
          <p:nvPr/>
        </p:nvSpPr>
        <p:spPr>
          <a:xfrm>
            <a:off x="5257800" y="3048000"/>
            <a:ext cx="1066800" cy="2874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71305" tIns="35652" rIns="71305" bIns="35652">
            <a:spAutoFit/>
          </a:bodyPr>
          <a:lstStyle/>
          <a:p>
            <a:pPr algn="ctr" defTabSz="730742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rPr>
              <a:t>Controller 1</a:t>
            </a:r>
            <a:endParaRPr lang="zh-CN" altLang="en-US" sz="1400" b="1" kern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黑体"/>
              <a:cs typeface="Calibri" pitchFamily="34" charset="0"/>
            </a:endParaRPr>
          </a:p>
        </p:txBody>
      </p:sp>
      <p:sp>
        <p:nvSpPr>
          <p:cNvPr id="53" name="矩形 274"/>
          <p:cNvSpPr/>
          <p:nvPr/>
        </p:nvSpPr>
        <p:spPr>
          <a:xfrm>
            <a:off x="7620000" y="3048000"/>
            <a:ext cx="1066800" cy="2874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71305" tIns="35652" rIns="71305" bIns="35652">
            <a:spAutoFit/>
          </a:bodyPr>
          <a:lstStyle/>
          <a:p>
            <a:pPr algn="ctr" defTabSz="730742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rPr>
              <a:t>Controller 2</a:t>
            </a:r>
            <a:endParaRPr lang="zh-CN" altLang="en-US" sz="1400" b="1" kern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黑体"/>
              <a:cs typeface="Calibri" pitchFamily="34" charset="0"/>
            </a:endParaRPr>
          </a:p>
        </p:txBody>
      </p:sp>
      <p:sp>
        <p:nvSpPr>
          <p:cNvPr id="54" name="矩形 274"/>
          <p:cNvSpPr/>
          <p:nvPr/>
        </p:nvSpPr>
        <p:spPr>
          <a:xfrm>
            <a:off x="5418438" y="2057400"/>
            <a:ext cx="3078892" cy="28744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lIns="71305" tIns="35652" rIns="71305" bIns="35652">
            <a:spAutoFit/>
          </a:bodyPr>
          <a:lstStyle/>
          <a:p>
            <a:pPr algn="ctr" defTabSz="730742" fontAlgn="auto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zh-CN" sz="1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黑体"/>
                <a:cs typeface="Calibri" pitchFamily="34" charset="0"/>
              </a:rPr>
              <a:t>Orchestrator/Coordinator</a:t>
            </a:r>
            <a:endParaRPr lang="zh-CN" altLang="en-US" sz="1400" b="1" kern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黑体"/>
              <a:cs typeface="Calibri" pitchFamily="34" charset="0"/>
            </a:endParaRPr>
          </a:p>
        </p:txBody>
      </p:sp>
      <p:sp>
        <p:nvSpPr>
          <p:cNvPr id="55" name="Up-Down Arrow 54"/>
          <p:cNvSpPr/>
          <p:nvPr/>
        </p:nvSpPr>
        <p:spPr>
          <a:xfrm>
            <a:off x="5702643" y="2491877"/>
            <a:ext cx="142103" cy="358277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6" name="Up-Down Arrow 55"/>
          <p:cNvSpPr/>
          <p:nvPr/>
        </p:nvSpPr>
        <p:spPr>
          <a:xfrm>
            <a:off x="6839465" y="2696607"/>
            <a:ext cx="142103" cy="358277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7" name="Up-Down Arrow 56"/>
          <p:cNvSpPr/>
          <p:nvPr/>
        </p:nvSpPr>
        <p:spPr>
          <a:xfrm>
            <a:off x="8023654" y="2491877"/>
            <a:ext cx="142103" cy="358277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Up-Down Arrow 57"/>
          <p:cNvSpPr/>
          <p:nvPr/>
        </p:nvSpPr>
        <p:spPr>
          <a:xfrm>
            <a:off x="5655276" y="3464343"/>
            <a:ext cx="142103" cy="30709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9" name="Up-Down Arrow 58"/>
          <p:cNvSpPr/>
          <p:nvPr/>
        </p:nvSpPr>
        <p:spPr>
          <a:xfrm>
            <a:off x="6886832" y="3669073"/>
            <a:ext cx="142103" cy="409459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0" name="Up-Down Arrow 59"/>
          <p:cNvSpPr/>
          <p:nvPr/>
        </p:nvSpPr>
        <p:spPr>
          <a:xfrm>
            <a:off x="8023654" y="3361978"/>
            <a:ext cx="142103" cy="30709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4" name="Cube 63"/>
          <p:cNvSpPr/>
          <p:nvPr/>
        </p:nvSpPr>
        <p:spPr>
          <a:xfrm>
            <a:off x="5181600" y="4470486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5" name="Cube 64"/>
          <p:cNvSpPr/>
          <p:nvPr/>
        </p:nvSpPr>
        <p:spPr>
          <a:xfrm>
            <a:off x="6176319" y="4368121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6" name="Cube 65"/>
          <p:cNvSpPr/>
          <p:nvPr/>
        </p:nvSpPr>
        <p:spPr>
          <a:xfrm>
            <a:off x="6318422" y="4931128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7" name="Cube 66"/>
          <p:cNvSpPr/>
          <p:nvPr/>
        </p:nvSpPr>
        <p:spPr>
          <a:xfrm>
            <a:off x="7218405" y="4931128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8" name="Cube 67"/>
          <p:cNvSpPr/>
          <p:nvPr/>
        </p:nvSpPr>
        <p:spPr>
          <a:xfrm>
            <a:off x="7407876" y="4316939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9" name="Cube 68"/>
          <p:cNvSpPr/>
          <p:nvPr/>
        </p:nvSpPr>
        <p:spPr>
          <a:xfrm>
            <a:off x="8449962" y="4214574"/>
            <a:ext cx="236838" cy="153547"/>
          </a:xfrm>
          <a:prstGeom prst="cub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cxnSp>
        <p:nvCxnSpPr>
          <p:cNvPr id="70" name="Straight Connector 69"/>
          <p:cNvCxnSpPr/>
          <p:nvPr/>
        </p:nvCxnSpPr>
        <p:spPr>
          <a:xfrm>
            <a:off x="6365789" y="4624033"/>
            <a:ext cx="236838" cy="2047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66" idx="0"/>
          </p:cNvCxnSpPr>
          <p:nvPr/>
        </p:nvCxnSpPr>
        <p:spPr>
          <a:xfrm>
            <a:off x="6223686" y="4726398"/>
            <a:ext cx="230917" cy="2047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68" idx="2"/>
          </p:cNvCxnSpPr>
          <p:nvPr/>
        </p:nvCxnSpPr>
        <p:spPr>
          <a:xfrm flipV="1">
            <a:off x="6413157" y="4412906"/>
            <a:ext cx="994719" cy="63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265773" y="4521669"/>
            <a:ext cx="284205" cy="2047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7407876" y="4624033"/>
            <a:ext cx="284205" cy="2047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797378" y="3515525"/>
            <a:ext cx="240027" cy="206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 smtClean="0"/>
              <a:t>Qx</a:t>
            </a:r>
            <a:endParaRPr lang="zh-CN" alt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7028935" y="3733800"/>
            <a:ext cx="344975" cy="206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PCEP</a:t>
            </a:r>
            <a:endParaRPr lang="zh-CN" alt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8165757" y="3413160"/>
            <a:ext cx="273230" cy="206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TL1</a:t>
            </a:r>
            <a:endParaRPr lang="zh-CN" altLang="en-US" sz="1400" dirty="0"/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5105400" y="26670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ontent Placeholder 2"/>
          <p:cNvSpPr txBox="1">
            <a:spLocks/>
          </p:cNvSpPr>
          <p:nvPr/>
        </p:nvSpPr>
        <p:spPr>
          <a:xfrm>
            <a:off x="5334000" y="5791200"/>
            <a:ext cx="32004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case 2: </a:t>
            </a:r>
            <a:r>
              <a:rPr kumimoji="0" lang="en-US" altLang="zh-CN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 of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Multi-domain</a:t>
            </a:r>
            <a:r>
              <a:rPr kumimoji="0" lang="en-US" altLang="zh-CN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Networks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of Functions and Related YANG Models</a:t>
            </a:r>
            <a:endParaRPr lang="zh-CN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/>
                <a:gridCol w="3124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Function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Description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Related</a:t>
                      </a:r>
                      <a:r>
                        <a:rPr lang="en-US" altLang="zh-CN" baseline="0" dirty="0" smtClean="0"/>
                        <a:t> YANG Models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Obtaining Access link information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Getting the necessary access points/link</a:t>
                      </a:r>
                      <a:r>
                        <a:rPr lang="en-US" altLang="zh-CN" baseline="0" dirty="0" smtClean="0"/>
                        <a:t> information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[TE-TOPOLOGY]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Obtaining Topology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Getting the (abstracted) topology information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[TE-TOPOLOGY], [WDM-TOPO],</a:t>
                      </a:r>
                      <a:r>
                        <a:rPr lang="en-US" altLang="zh-CN" baseline="0" dirty="0" smtClean="0"/>
                        <a:t> [ODU-TOPO]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Tunnel Operations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Tunnel setup, deletion,  modification and information retrieval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[TE-TUNNEL]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Service Requests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Requesting</a:t>
                      </a:r>
                      <a:r>
                        <a:rPr lang="en-US" altLang="zh-CN" baseline="0" dirty="0" smtClean="0"/>
                        <a:t> services (such as connectivity) and retrieval of the existing service requests details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[This</a:t>
                      </a:r>
                      <a:r>
                        <a:rPr lang="en-US" altLang="zh-CN" baseline="0" dirty="0" smtClean="0"/>
                        <a:t> I.D.]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Virtual Network</a:t>
                      </a:r>
                      <a:r>
                        <a:rPr lang="en-US" altLang="zh-CN" baseline="0" dirty="0" smtClean="0"/>
                        <a:t> </a:t>
                      </a:r>
                    </a:p>
                    <a:p>
                      <a:r>
                        <a:rPr lang="en-US" altLang="zh-CN" baseline="0" dirty="0" smtClean="0"/>
                        <a:t>Operations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Requesting a virtual network and related control operations (e.g., update, deletion)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[TE-TOPOLOGY], [WDM-TOPO],</a:t>
                      </a:r>
                      <a:r>
                        <a:rPr lang="en-US" altLang="zh-CN" baseline="0" dirty="0" smtClean="0"/>
                        <a:t> [ODU-TOPO]</a:t>
                      </a:r>
                      <a:endParaRPr lang="zh-CN" altLang="en-US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Connectivity Service Model</a:t>
            </a:r>
            <a:endParaRPr lang="zh-CN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291263" cy="525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Discussions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Comments?</a:t>
            </a:r>
          </a:p>
          <a:p>
            <a:r>
              <a:rPr lang="en-US" altLang="zh-CN" dirty="0" smtClean="0"/>
              <a:t>Any missing models?</a:t>
            </a:r>
          </a:p>
          <a:p>
            <a:pPr lvl="1">
              <a:buNone/>
            </a:pPr>
            <a:r>
              <a:rPr lang="en-US" altLang="zh-CN" dirty="0" smtClean="0"/>
              <a:t> </a:t>
            </a:r>
          </a:p>
          <a:p>
            <a:pPr lvl="1"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7159</TotalTime>
  <Words>249</Words>
  <Application>Microsoft Office PowerPoint</Application>
  <PresentationFormat>Presentazione su schermo (4:3)</PresentationFormat>
  <Paragraphs>66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Office Theme</vt:lpstr>
      <vt:lpstr>YANG Models for the Northbound Interface of a Transport Network Controller: Requirements, Functions, and a List of YANG Models</vt:lpstr>
      <vt:lpstr>Use cases: Overview</vt:lpstr>
      <vt:lpstr>Summary of Functions and Related YANG Models</vt:lpstr>
      <vt:lpstr>Connectivity Service Model</vt:lpstr>
      <vt:lpstr>Discussions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Zhangxian (Xian)</dc:creator>
  <cp:lastModifiedBy>sbelotti</cp:lastModifiedBy>
  <cp:revision>98</cp:revision>
  <dcterms:created xsi:type="dcterms:W3CDTF">2006-08-16T00:00:00Z</dcterms:created>
  <dcterms:modified xsi:type="dcterms:W3CDTF">2016-04-01T07:34:43Z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(3)Z0UJkQ7WBSC19OQIs6YoPaXFQFNVme9sKCFfzprB/b5/vfNaJmqhkTBQgxmz+KwvdFgkbE5B
Kamto4Xf5/+VMY0O4VjTPekwGmve+urEzUtVA+GqJHj9ZuInVSHc0DvVVYvLsZ8Ta5tt5dFa
ZU3526XDVVCpHAMojr7U57X0Sx6M5Dd7+buUbOkIDNtJ9AuklVJ2YnXaomE3rWcRRsg/gCPM
om5sSc6WnPX7k1RG34</vt:lpwstr>
  </property>
  <property fmtid="{D5CDD505-2E9C-101B-9397-08002B2CF9AE}" pid="3" name="_2015_ms_pID_7253431">
    <vt:lpwstr>5kY3R09iA3ih6NkgY3HZrSI5k7hzIZwj3nVYvhxW5NKrQEl8OiF6Mb
uY7xnJHZyNh0sAO+ZxD75PfPEKhfobs1xsWV/bbFtKOTuYPWeaS0KPPX8EIiAz/af6oIrmXQ
L/z/NJQBNIu+hFFg3E2Iq+QF31PWLsUt2D7Aa5x3NF/ZagodKVlX7uszUSPPt9Cmdt6VUMlr
gMwfxrXm2gr+QH5Yl3QVPXU7AcSD2M+aSJnE</vt:lpwstr>
  </property>
  <property fmtid="{D5CDD505-2E9C-101B-9397-08002B2CF9AE}" pid="4" name="_2015_ms_pID_7253432">
    <vt:lpwstr>P766lUpCxUTo9V5CQjuVSZ8=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1459414471</vt:lpwstr>
  </property>
  <property fmtid="{D5CDD505-2E9C-101B-9397-08002B2CF9AE}" pid="9" name="_AdHocReviewCycleID">
    <vt:i4>-394677861</vt:i4>
  </property>
  <property fmtid="{D5CDD505-2E9C-101B-9397-08002B2CF9AE}" pid="10" name="_NewReviewCycle">
    <vt:lpwstr/>
  </property>
  <property fmtid="{D5CDD505-2E9C-101B-9397-08002B2CF9AE}" pid="11" name="_EmailSubject">
    <vt:lpwstr>draft-zhang-ccamp-transport-ctrlnorth-yang-00 slides</vt:lpwstr>
  </property>
  <property fmtid="{D5CDD505-2E9C-101B-9397-08002B2CF9AE}" pid="12" name="_AuthorEmail">
    <vt:lpwstr>sergio.belotti@alcatel-lucent.com</vt:lpwstr>
  </property>
  <property fmtid="{D5CDD505-2E9C-101B-9397-08002B2CF9AE}" pid="13" name="_AuthorEmailDisplayName">
    <vt:lpwstr>Belotti, Sergio (Nokia - IT)</vt:lpwstr>
  </property>
</Properties>
</file>