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8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3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83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17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91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15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33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96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56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6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8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02467-10DC-4BDB-A61D-473F3DD2247F}" type="datetimeFigureOut">
              <a:rPr lang="en-GB" smtClean="0"/>
              <a:t>30/03/2016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B599-92BF-4289-A1AF-4B5D2A2FE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2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Ingress Protection</a:t>
            </a:r>
            <a:br>
              <a:rPr lang="en-GB" dirty="0" smtClean="0"/>
            </a:br>
            <a:r>
              <a:rPr lang="en-GB" sz="3200" dirty="0" smtClean="0"/>
              <a:t>What Problem Are We Trying to Solve?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Adrian Farrel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adrian@olddog.co.uk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IETF-95, Buenos Aires, April 2016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7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Ingress protection has been discussed since at least 2010</a:t>
            </a:r>
          </a:p>
          <a:p>
            <a:pPr lvl="1"/>
            <a:r>
              <a:rPr lang="en-GB" dirty="0" smtClean="0"/>
              <a:t>draft-chen-mpls-p2mp-ingress-protection</a:t>
            </a:r>
          </a:p>
          <a:p>
            <a:pPr lvl="1"/>
            <a:r>
              <a:rPr lang="en-GB" dirty="0" smtClean="0"/>
              <a:t>draft-</a:t>
            </a:r>
            <a:r>
              <a:rPr lang="en-GB" dirty="0" err="1" smtClean="0"/>
              <a:t>torvi</a:t>
            </a:r>
            <a:r>
              <a:rPr lang="en-GB" dirty="0" smtClean="0"/>
              <a:t>-mpls-rsvp-ingress-protection</a:t>
            </a:r>
          </a:p>
          <a:p>
            <a:pPr lvl="1"/>
            <a:r>
              <a:rPr lang="en-GB" dirty="0" smtClean="0"/>
              <a:t>draft-</a:t>
            </a:r>
            <a:r>
              <a:rPr lang="en-GB" dirty="0" err="1" smtClean="0"/>
              <a:t>ietf</a:t>
            </a:r>
            <a:r>
              <a:rPr lang="en-GB" dirty="0" smtClean="0"/>
              <a:t>-mpls-rsvp-ingress-protection</a:t>
            </a:r>
          </a:p>
          <a:p>
            <a:pPr lvl="1"/>
            <a:r>
              <a:rPr lang="en-GB" dirty="0" smtClean="0"/>
              <a:t>draft-</a:t>
            </a:r>
            <a:r>
              <a:rPr lang="en-GB" dirty="0" err="1" smtClean="0"/>
              <a:t>ietf</a:t>
            </a:r>
            <a:r>
              <a:rPr lang="en-GB" dirty="0" smtClean="0"/>
              <a:t>-teas-rsvp-ingress-protection</a:t>
            </a:r>
          </a:p>
          <a:p>
            <a:r>
              <a:rPr lang="en-GB" dirty="0" smtClean="0"/>
              <a:t>We still have very inconclusive debate about the solutions</a:t>
            </a:r>
          </a:p>
          <a:p>
            <a:pPr lvl="1"/>
            <a:r>
              <a:rPr lang="en-GB" dirty="0" smtClean="0"/>
              <a:t>90 minute interim meeting Jan 28th, 2016</a:t>
            </a:r>
          </a:p>
          <a:p>
            <a:pPr lvl="2"/>
            <a:r>
              <a:rPr lang="en-GB" dirty="0" smtClean="0"/>
              <a:t>https://www.ietf.org/proceedings/interim/2016/01/28/teas/minutes/minutes-interim-2016-teas-1</a:t>
            </a:r>
          </a:p>
          <a:p>
            <a:r>
              <a:rPr lang="en-GB" dirty="0" smtClean="0"/>
              <a:t>Several different solutions offered</a:t>
            </a:r>
          </a:p>
          <a:p>
            <a:r>
              <a:rPr lang="en-GB" dirty="0" smtClean="0"/>
              <a:t>Lack of clarity in objectives leads to inability to select one solution</a:t>
            </a:r>
          </a:p>
        </p:txBody>
      </p:sp>
    </p:spTree>
    <p:extLst>
      <p:ext uri="{BB962C8B-B14F-4D97-AF65-F5344CB8AC3E}">
        <p14:creationId xmlns:p14="http://schemas.microsoft.com/office/powerpoint/2010/main" val="1110380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Highlight the scope of the problem to be solved</a:t>
            </a:r>
          </a:p>
          <a:p>
            <a:r>
              <a:rPr lang="en-GB" dirty="0" smtClean="0"/>
              <a:t>Reach some agreement about what is in scope and what is out of scope</a:t>
            </a:r>
          </a:p>
          <a:p>
            <a:r>
              <a:rPr lang="en-GB" dirty="0" smtClean="0"/>
              <a:t>Non-objectives</a:t>
            </a:r>
          </a:p>
          <a:p>
            <a:pPr lvl="1"/>
            <a:r>
              <a:rPr lang="en-GB" dirty="0" smtClean="0"/>
              <a:t>Make progress discussing solutions</a:t>
            </a:r>
            <a:br>
              <a:rPr lang="en-GB" dirty="0" smtClean="0"/>
            </a:br>
            <a:r>
              <a:rPr lang="en-GB" dirty="0" smtClean="0"/>
              <a:t>(That is for the proponents of solutions to do)</a:t>
            </a:r>
          </a:p>
          <a:p>
            <a:r>
              <a:rPr lang="en-GB" dirty="0" smtClean="0"/>
              <a:t>Beware!</a:t>
            </a:r>
          </a:p>
          <a:p>
            <a:pPr lvl="1"/>
            <a:r>
              <a:rPr lang="en-GB" dirty="0" smtClean="0"/>
              <a:t>Some solutions may be better or worse in some scenarios</a:t>
            </a:r>
          </a:p>
          <a:p>
            <a:pPr lvl="2"/>
            <a:r>
              <a:rPr lang="en-GB" sz="2800" dirty="0" smtClean="0"/>
              <a:t>Do not pick the problem scope to suit the solution!</a:t>
            </a:r>
          </a:p>
        </p:txBody>
      </p:sp>
    </p:spTree>
    <p:extLst>
      <p:ext uri="{BB962C8B-B14F-4D97-AF65-F5344CB8AC3E}">
        <p14:creationId xmlns:p14="http://schemas.microsoft.com/office/powerpoint/2010/main" val="2254599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High-Level View – Please Discuss!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611560" y="1628800"/>
            <a:ext cx="7776864" cy="610719"/>
            <a:chOff x="1115616" y="2852936"/>
            <a:chExt cx="7776864" cy="610719"/>
          </a:xfrm>
        </p:grpSpPr>
        <p:cxnSp>
          <p:nvCxnSpPr>
            <p:cNvPr id="10" name="Straight Connector 9"/>
            <p:cNvCxnSpPr>
              <a:stCxn id="6" idx="6"/>
              <a:endCxn id="8" idx="2"/>
            </p:cNvCxnSpPr>
            <p:nvPr/>
          </p:nvCxnSpPr>
          <p:spPr>
            <a:xfrm>
              <a:off x="2915816" y="3215673"/>
              <a:ext cx="4464496" cy="33307"/>
            </a:xfrm>
            <a:prstGeom prst="line">
              <a:avLst/>
            </a:prstGeom>
            <a:ln w="889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4283968" y="31409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2699792" y="310766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5868144" y="31409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7380312" y="314096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115616" y="2996952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7884368" y="3034304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72000" y="2852936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LSP</a:t>
              </a:r>
              <a:endParaRPr lang="en-GB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555776" y="2996952"/>
              <a:ext cx="432048" cy="391398"/>
              <a:chOff x="2555776" y="2996952"/>
              <a:chExt cx="432048" cy="391398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2627784" y="2996952"/>
                <a:ext cx="360040" cy="39139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555776" y="3068960"/>
                <a:ext cx="432048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600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 “local” failure</a:t>
            </a:r>
          </a:p>
          <a:p>
            <a:pPr lvl="1"/>
            <a:r>
              <a:rPr lang="en-GB" dirty="0" smtClean="0"/>
              <a:t>LSP ingress fails</a:t>
            </a:r>
          </a:p>
          <a:p>
            <a:pPr lvl="1"/>
            <a:r>
              <a:rPr lang="en-GB" dirty="0" smtClean="0"/>
              <a:t>First hop failure is out of scope</a:t>
            </a:r>
          </a:p>
          <a:p>
            <a:pPr lvl="2"/>
            <a:r>
              <a:rPr lang="en-GB" dirty="0" smtClean="0"/>
              <a:t>Can be handled by existing mechanisms  (such as FRR)</a:t>
            </a:r>
          </a:p>
          <a:p>
            <a:r>
              <a:rPr lang="en-GB" dirty="0" smtClean="0"/>
              <a:t>Objectives</a:t>
            </a:r>
          </a:p>
          <a:p>
            <a:pPr lvl="1"/>
            <a:r>
              <a:rPr lang="en-GB" dirty="0" smtClean="0"/>
              <a:t>Continue to deliver traffic</a:t>
            </a:r>
          </a:p>
          <a:p>
            <a:pPr lvl="1"/>
            <a:r>
              <a:rPr lang="en-GB" dirty="0" smtClean="0"/>
              <a:t>Minimise repair time</a:t>
            </a:r>
          </a:p>
          <a:p>
            <a:pPr lvl="1"/>
            <a:r>
              <a:rPr lang="en-GB" dirty="0" smtClean="0"/>
              <a:t>Re-use network resources</a:t>
            </a:r>
          </a:p>
          <a:p>
            <a:pPr lvl="1"/>
            <a:r>
              <a:rPr lang="en-GB" dirty="0" smtClean="0"/>
              <a:t>Minimise steady-state network state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022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Traffic Diverted to Another Ingress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44016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Dual-homed CE is definitely in scope</a:t>
            </a:r>
          </a:p>
          <a:p>
            <a:pPr lvl="1"/>
            <a:r>
              <a:rPr lang="en-GB" dirty="0" smtClean="0"/>
              <a:t>Allows CE-PE link failure to be in scope as well</a:t>
            </a:r>
          </a:p>
          <a:p>
            <a:r>
              <a:rPr lang="en-GB" dirty="0" smtClean="0"/>
              <a:t>Are we considering other cases?</a:t>
            </a:r>
          </a:p>
          <a:p>
            <a:r>
              <a:rPr lang="en-GB" dirty="0" smtClean="0"/>
              <a:t>No comment yet on “inside” the network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179512" y="3895507"/>
            <a:ext cx="7776864" cy="1333693"/>
            <a:chOff x="611560" y="1772816"/>
            <a:chExt cx="7776864" cy="1333693"/>
          </a:xfrm>
        </p:grpSpPr>
        <p:cxnSp>
          <p:nvCxnSpPr>
            <p:cNvPr id="5" name="Straight Connector 4"/>
            <p:cNvCxnSpPr>
              <a:stCxn id="7" idx="6"/>
              <a:endCxn id="9" idx="2"/>
            </p:cNvCxnSpPr>
            <p:nvPr/>
          </p:nvCxnSpPr>
          <p:spPr>
            <a:xfrm>
              <a:off x="2411760" y="2135553"/>
              <a:ext cx="4464496" cy="33307"/>
            </a:xfrm>
            <a:prstGeom prst="line">
              <a:avLst/>
            </a:prstGeom>
            <a:ln w="762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3779912" y="2060848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2195736" y="2027541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364088" y="2060848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6876256" y="2060848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611560" y="1916832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7380312" y="1954184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67944" y="1772816"/>
              <a:ext cx="1368152" cy="3693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LSP</a:t>
              </a:r>
              <a:endParaRPr lang="en-GB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051720" y="1916832"/>
              <a:ext cx="432048" cy="391398"/>
              <a:chOff x="2555776" y="2996952"/>
              <a:chExt cx="432048" cy="391398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2627784" y="2996952"/>
                <a:ext cx="360040" cy="39139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2555776" y="3068960"/>
                <a:ext cx="432048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val 15"/>
            <p:cNvSpPr/>
            <p:nvPr/>
          </p:nvSpPr>
          <p:spPr>
            <a:xfrm>
              <a:off x="3347864" y="2890485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98597" y="2887591"/>
              <a:ext cx="216024" cy="216024"/>
            </a:xfrm>
            <a:prstGeom prst="ellipse">
              <a:avLst/>
            </a:prstGeom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>
              <a:stCxn id="17" idx="2"/>
              <a:endCxn id="16" idx="6"/>
            </p:cNvCxnSpPr>
            <p:nvPr/>
          </p:nvCxnSpPr>
          <p:spPr>
            <a:xfrm>
              <a:off x="2198597" y="2995603"/>
              <a:ext cx="1365291" cy="28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3491880" y="2276872"/>
              <a:ext cx="355672" cy="6452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1678675" y="2134981"/>
              <a:ext cx="409432" cy="723332"/>
            </a:xfrm>
            <a:custGeom>
              <a:avLst/>
              <a:gdLst>
                <a:gd name="connsiteX0" fmla="*/ 0 w 409432"/>
                <a:gd name="connsiteY0" fmla="*/ 0 h 723332"/>
                <a:gd name="connsiteX1" fmla="*/ 300250 w 409432"/>
                <a:gd name="connsiteY1" fmla="*/ 150126 h 723332"/>
                <a:gd name="connsiteX2" fmla="*/ 40943 w 409432"/>
                <a:gd name="connsiteY2" fmla="*/ 450376 h 723332"/>
                <a:gd name="connsiteX3" fmla="*/ 409432 w 409432"/>
                <a:gd name="connsiteY3" fmla="*/ 723332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432" h="723332">
                  <a:moveTo>
                    <a:pt x="0" y="0"/>
                  </a:moveTo>
                  <a:cubicBezTo>
                    <a:pt x="146713" y="37531"/>
                    <a:pt x="293426" y="75063"/>
                    <a:pt x="300250" y="150126"/>
                  </a:cubicBezTo>
                  <a:cubicBezTo>
                    <a:pt x="307074" y="225189"/>
                    <a:pt x="22746" y="354842"/>
                    <a:pt x="40943" y="450376"/>
                  </a:cubicBezTo>
                  <a:cubicBezTo>
                    <a:pt x="59140" y="545910"/>
                    <a:pt x="234286" y="634621"/>
                    <a:pt x="409432" y="723332"/>
                  </a:cubicBezTo>
                </a:path>
              </a:pathLst>
            </a:custGeom>
            <a:noFill/>
            <a:ln w="25400" cmpd="sng">
              <a:headEnd type="none" w="med" len="med"/>
              <a:tailEnd type="triangle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9512" y="764704"/>
            <a:ext cx="8064896" cy="1624681"/>
            <a:chOff x="323528" y="3598183"/>
            <a:chExt cx="8064896" cy="1624681"/>
          </a:xfrm>
        </p:grpSpPr>
        <p:cxnSp>
          <p:nvCxnSpPr>
            <p:cNvPr id="26" name="Straight Connector 25"/>
            <p:cNvCxnSpPr>
              <a:stCxn id="28" idx="6"/>
              <a:endCxn id="30" idx="2"/>
            </p:cNvCxnSpPr>
            <p:nvPr/>
          </p:nvCxnSpPr>
          <p:spPr>
            <a:xfrm>
              <a:off x="2411760" y="4042220"/>
              <a:ext cx="4464496" cy="33307"/>
            </a:xfrm>
            <a:prstGeom prst="line">
              <a:avLst/>
            </a:prstGeom>
            <a:ln w="889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3779912" y="39675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2195736" y="393420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364088" y="39675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876256" y="39675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323528" y="4221088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7380312" y="3860851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67944" y="3679483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LSP</a:t>
              </a:r>
              <a:endParaRPr lang="en-GB" dirty="0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051720" y="3823499"/>
              <a:ext cx="432048" cy="391398"/>
              <a:chOff x="2555776" y="2996952"/>
              <a:chExt cx="432048" cy="391398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2627784" y="2996952"/>
                <a:ext cx="360040" cy="39139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V="1">
                <a:off x="2555776" y="3068960"/>
                <a:ext cx="432048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34"/>
            <p:cNvSpPr/>
            <p:nvPr/>
          </p:nvSpPr>
          <p:spPr>
            <a:xfrm>
              <a:off x="3347864" y="4797152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2198597" y="479425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>
              <a:stCxn id="36" idx="2"/>
              <a:endCxn id="35" idx="6"/>
            </p:cNvCxnSpPr>
            <p:nvPr/>
          </p:nvCxnSpPr>
          <p:spPr>
            <a:xfrm>
              <a:off x="2198597" y="4902270"/>
              <a:ext cx="1365291" cy="28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491880" y="4183539"/>
              <a:ext cx="355672" cy="6452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1427702" y="4336180"/>
              <a:ext cx="216024" cy="216024"/>
            </a:xfrm>
            <a:prstGeom prst="ellipse">
              <a:avLst/>
            </a:prstGeom>
            <a:solidFill>
              <a:srgbClr val="DA8288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>
              <a:stCxn id="42" idx="6"/>
              <a:endCxn id="28" idx="3"/>
            </p:cNvCxnSpPr>
            <p:nvPr/>
          </p:nvCxnSpPr>
          <p:spPr>
            <a:xfrm flipV="1">
              <a:off x="1643726" y="4118596"/>
              <a:ext cx="583646" cy="32559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42" idx="6"/>
              <a:endCxn id="36" idx="1"/>
            </p:cNvCxnSpPr>
            <p:nvPr/>
          </p:nvCxnSpPr>
          <p:spPr>
            <a:xfrm>
              <a:off x="1643726" y="4444192"/>
              <a:ext cx="586507" cy="38170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827584" y="4005064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CE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688922" y="3598183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</a:t>
              </a:r>
              <a:r>
                <a:rPr lang="en-GB" dirty="0" smtClean="0"/>
                <a:t>E</a:t>
              </a:r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367644" y="4853532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</a:t>
              </a:r>
              <a:r>
                <a:rPr lang="en-GB" dirty="0" smtClean="0"/>
                <a:t>E</a:t>
              </a:r>
              <a:endParaRPr lang="en-GB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79512" y="2380383"/>
            <a:ext cx="8496944" cy="1650411"/>
            <a:chOff x="467544" y="2380383"/>
            <a:chExt cx="8496944" cy="1650411"/>
          </a:xfrm>
        </p:grpSpPr>
        <p:cxnSp>
          <p:nvCxnSpPr>
            <p:cNvPr id="56" name="Straight Connector 55"/>
            <p:cNvCxnSpPr>
              <a:stCxn id="58" idx="6"/>
              <a:endCxn id="60" idx="2"/>
            </p:cNvCxnSpPr>
            <p:nvPr/>
          </p:nvCxnSpPr>
          <p:spPr>
            <a:xfrm>
              <a:off x="2987824" y="2824420"/>
              <a:ext cx="4464496" cy="33307"/>
            </a:xfrm>
            <a:prstGeom prst="line">
              <a:avLst/>
            </a:prstGeom>
            <a:ln w="889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/>
            <p:cNvSpPr/>
            <p:nvPr/>
          </p:nvSpPr>
          <p:spPr>
            <a:xfrm>
              <a:off x="4355976" y="27497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2771800" y="271640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5940152" y="27497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7452320" y="2749715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ight Arrow 60"/>
            <p:cNvSpPr/>
            <p:nvPr/>
          </p:nvSpPr>
          <p:spPr>
            <a:xfrm>
              <a:off x="467544" y="2711617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2" name="Right Arrow 61"/>
            <p:cNvSpPr/>
            <p:nvPr/>
          </p:nvSpPr>
          <p:spPr>
            <a:xfrm>
              <a:off x="7956376" y="2643051"/>
              <a:ext cx="1008112" cy="429351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Traffic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44008" y="2461683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LSP</a:t>
              </a:r>
              <a:endParaRPr lang="en-GB" dirty="0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627784" y="2605699"/>
              <a:ext cx="432048" cy="391398"/>
              <a:chOff x="2555776" y="2996952"/>
              <a:chExt cx="432048" cy="391398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2627784" y="2996952"/>
                <a:ext cx="360040" cy="39139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2555776" y="3068960"/>
                <a:ext cx="432048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Oval 64"/>
            <p:cNvSpPr/>
            <p:nvPr/>
          </p:nvSpPr>
          <p:spPr>
            <a:xfrm>
              <a:off x="3923928" y="3579352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2774661" y="357645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>
              <a:stCxn id="66" idx="2"/>
              <a:endCxn id="65" idx="6"/>
            </p:cNvCxnSpPr>
            <p:nvPr/>
          </p:nvCxnSpPr>
          <p:spPr>
            <a:xfrm>
              <a:off x="2774661" y="3684470"/>
              <a:ext cx="1365291" cy="28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4067944" y="2965739"/>
              <a:ext cx="355672" cy="64524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123728" y="2852936"/>
              <a:ext cx="64084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2159732" y="3714138"/>
              <a:ext cx="646565" cy="28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115616" y="2563100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CE</a:t>
              </a:r>
              <a:endParaRPr lang="en-GB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264986" y="2380383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</a:t>
              </a:r>
              <a:r>
                <a:rPr lang="en-GB" dirty="0" smtClean="0"/>
                <a:t>E</a:t>
              </a:r>
              <a:endParaRPr lang="en-GB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411760" y="3645024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</a:t>
              </a:r>
              <a:r>
                <a:rPr lang="en-GB" dirty="0" smtClean="0"/>
                <a:t>E</a:t>
              </a:r>
              <a:endParaRPr lang="en-GB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75997" y="3661462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CE</a:t>
              </a:r>
              <a:endParaRPr lang="en-GB" dirty="0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1570280" y="2921692"/>
              <a:ext cx="409432" cy="723332"/>
            </a:xfrm>
            <a:custGeom>
              <a:avLst/>
              <a:gdLst>
                <a:gd name="connsiteX0" fmla="*/ 0 w 409432"/>
                <a:gd name="connsiteY0" fmla="*/ 0 h 723332"/>
                <a:gd name="connsiteX1" fmla="*/ 300250 w 409432"/>
                <a:gd name="connsiteY1" fmla="*/ 150126 h 723332"/>
                <a:gd name="connsiteX2" fmla="*/ 40943 w 409432"/>
                <a:gd name="connsiteY2" fmla="*/ 450376 h 723332"/>
                <a:gd name="connsiteX3" fmla="*/ 409432 w 409432"/>
                <a:gd name="connsiteY3" fmla="*/ 723332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432" h="723332">
                  <a:moveTo>
                    <a:pt x="0" y="0"/>
                  </a:moveTo>
                  <a:cubicBezTo>
                    <a:pt x="146713" y="37531"/>
                    <a:pt x="293426" y="75063"/>
                    <a:pt x="300250" y="150126"/>
                  </a:cubicBezTo>
                  <a:cubicBezTo>
                    <a:pt x="307074" y="225189"/>
                    <a:pt x="22746" y="354842"/>
                    <a:pt x="40943" y="450376"/>
                  </a:cubicBezTo>
                  <a:cubicBezTo>
                    <a:pt x="59140" y="545910"/>
                    <a:pt x="234286" y="634621"/>
                    <a:pt x="409432" y="723332"/>
                  </a:cubicBezTo>
                </a:path>
              </a:pathLst>
            </a:custGeom>
            <a:noFill/>
            <a:ln w="25400" cmpd="sng">
              <a:headEnd type="none" w="med" len="med"/>
              <a:tailEnd type="triangle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/>
            <p:cNvSpPr/>
            <p:nvPr/>
          </p:nvSpPr>
          <p:spPr>
            <a:xfrm>
              <a:off x="1952043" y="2723003"/>
              <a:ext cx="216024" cy="216024"/>
            </a:xfrm>
            <a:prstGeom prst="ellipse">
              <a:avLst/>
            </a:prstGeom>
            <a:solidFill>
              <a:srgbClr val="DA8288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1975344" y="3606126"/>
              <a:ext cx="216024" cy="216024"/>
            </a:xfrm>
            <a:prstGeom prst="ellipse">
              <a:avLst/>
            </a:prstGeom>
            <a:solidFill>
              <a:srgbClr val="DA8288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465810" y="42930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LSP ingress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539552" y="49318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LSP ingress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274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Happens Inside the Network?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This is the debate about solutions</a:t>
            </a:r>
          </a:p>
          <a:p>
            <a:pPr lvl="1"/>
            <a:r>
              <a:rPr lang="en-GB" dirty="0" smtClean="0"/>
              <a:t>Lots of options</a:t>
            </a:r>
          </a:p>
          <a:p>
            <a:pPr lvl="2"/>
            <a:r>
              <a:rPr lang="en-GB" dirty="0" smtClean="0"/>
              <a:t>Bypass tunnel</a:t>
            </a:r>
          </a:p>
          <a:p>
            <a:pPr lvl="2"/>
            <a:r>
              <a:rPr lang="en-GB" dirty="0" smtClean="0"/>
              <a:t>MP2P segment</a:t>
            </a:r>
          </a:p>
          <a:p>
            <a:pPr lvl="2"/>
            <a:r>
              <a:rPr lang="en-GB" dirty="0" smtClean="0"/>
              <a:t>Segment protection</a:t>
            </a:r>
          </a:p>
          <a:p>
            <a:pPr lvl="2"/>
            <a:r>
              <a:rPr lang="en-GB" dirty="0" smtClean="0"/>
              <a:t>End-to-end protection</a:t>
            </a:r>
          </a:p>
          <a:p>
            <a:pPr lvl="2"/>
            <a:r>
              <a:rPr lang="en-GB" dirty="0" smtClean="0"/>
              <a:t>Etc., etc., etc.</a:t>
            </a:r>
          </a:p>
          <a:p>
            <a:pPr lvl="1"/>
            <a:r>
              <a:rPr lang="en-GB" dirty="0" smtClean="0"/>
              <a:t>Not my objective to resolve this discussion</a:t>
            </a:r>
          </a:p>
          <a:p>
            <a:r>
              <a:rPr lang="en-GB" dirty="0" smtClean="0"/>
              <a:t>But…</a:t>
            </a:r>
          </a:p>
          <a:p>
            <a:pPr lvl="1"/>
            <a:r>
              <a:rPr lang="en-GB" dirty="0" smtClean="0"/>
              <a:t>It will be helpful if we clarify the objectives…</a:t>
            </a:r>
          </a:p>
        </p:txBody>
      </p:sp>
    </p:spTree>
    <p:extLst>
      <p:ext uri="{BB962C8B-B14F-4D97-AF65-F5344CB8AC3E}">
        <p14:creationId xmlns:p14="http://schemas.microsoft.com/office/powerpoint/2010/main" val="2954622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 Inside the 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Don’t contend for resources with the protected LSP</a:t>
            </a:r>
          </a:p>
          <a:p>
            <a:r>
              <a:rPr lang="en-GB" dirty="0" smtClean="0"/>
              <a:t>Rapid repair</a:t>
            </a:r>
          </a:p>
          <a:p>
            <a:r>
              <a:rPr lang="en-GB" dirty="0" smtClean="0"/>
              <a:t>Scale state in the network</a:t>
            </a:r>
          </a:p>
          <a:p>
            <a:r>
              <a:rPr lang="en-GB" dirty="0" smtClean="0"/>
              <a:t>&lt;</a:t>
            </a:r>
            <a:r>
              <a:rPr lang="en-GB" dirty="0"/>
              <a:t>y</a:t>
            </a:r>
            <a:r>
              <a:rPr lang="en-GB" dirty="0" smtClean="0"/>
              <a:t>our requirement here&gt;</a:t>
            </a:r>
          </a:p>
        </p:txBody>
      </p:sp>
    </p:spTree>
    <p:extLst>
      <p:ext uri="{BB962C8B-B14F-4D97-AF65-F5344CB8AC3E}">
        <p14:creationId xmlns:p14="http://schemas.microsoft.com/office/powerpoint/2010/main" val="2624495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Did Anyone Mention </a:t>
            </a:r>
            <a:r>
              <a:rPr lang="en-GB" dirty="0"/>
              <a:t>F</a:t>
            </a:r>
            <a:r>
              <a:rPr lang="en-GB" dirty="0" smtClean="0"/>
              <a:t>ault Detection?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Upstream point needs to know how to route traffic</a:t>
            </a:r>
          </a:p>
          <a:p>
            <a:r>
              <a:rPr lang="en-GB" dirty="0" smtClean="0"/>
              <a:t>May need to know when to set up repair path</a:t>
            </a:r>
          </a:p>
          <a:p>
            <a:r>
              <a:rPr lang="en-GB" dirty="0" smtClean="0"/>
              <a:t>Implies some form of fault detection and propagation</a:t>
            </a:r>
          </a:p>
          <a:p>
            <a:pPr lvl="1"/>
            <a:r>
              <a:rPr lang="en-GB" dirty="0" smtClean="0"/>
              <a:t>Considerably dependent on the scenario</a:t>
            </a:r>
          </a:p>
          <a:p>
            <a:pPr lvl="1"/>
            <a:r>
              <a:rPr lang="en-GB" dirty="0" smtClean="0"/>
              <a:t>Might not depend on the solution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721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3328</TotalTime>
  <Words>315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Ingress Protection What Problem Are We Trying to Solve?</vt:lpstr>
      <vt:lpstr>History</vt:lpstr>
      <vt:lpstr>Objectives Today</vt:lpstr>
      <vt:lpstr>High-Level View – Please Discuss!</vt:lpstr>
      <vt:lpstr>Traffic Diverted to Another Ingress</vt:lpstr>
      <vt:lpstr>What Happens Inside the Network?</vt:lpstr>
      <vt:lpstr>Objectives Inside the Network</vt:lpstr>
      <vt:lpstr>Did Anyone Mention Fault Detection?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Ingress Protection What Problem Are We Trying to Solve?</dc:title>
  <dc:creator>Adrian Farrel</dc:creator>
  <cp:lastModifiedBy>Adrian Farrel</cp:lastModifiedBy>
  <cp:revision>13</cp:revision>
  <dcterms:created xsi:type="dcterms:W3CDTF">2016-03-25T12:12:12Z</dcterms:created>
  <dcterms:modified xsi:type="dcterms:W3CDTF">2016-03-30T17:02:07Z</dcterms:modified>
</cp:coreProperties>
</file>