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5" r:id="rId1"/>
  </p:sldMasterIdLst>
  <p:notesMasterIdLst>
    <p:notesMasterId r:id="rId17"/>
  </p:notesMasterIdLst>
  <p:handoutMasterIdLst>
    <p:handoutMasterId r:id="rId18"/>
  </p:handoutMasterIdLst>
  <p:sldIdLst>
    <p:sldId id="316" r:id="rId2"/>
    <p:sldId id="323" r:id="rId3"/>
    <p:sldId id="330" r:id="rId4"/>
    <p:sldId id="334" r:id="rId5"/>
    <p:sldId id="337" r:id="rId6"/>
    <p:sldId id="317" r:id="rId7"/>
    <p:sldId id="332" r:id="rId8"/>
    <p:sldId id="335" r:id="rId9"/>
    <p:sldId id="336" r:id="rId10"/>
    <p:sldId id="339" r:id="rId11"/>
    <p:sldId id="340" r:id="rId12"/>
    <p:sldId id="341" r:id="rId13"/>
    <p:sldId id="342" r:id="rId14"/>
    <p:sldId id="343" r:id="rId15"/>
    <p:sldId id="344" r:id="rId16"/>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00CC00"/>
    <a:srgbClr val="FFFFCC"/>
    <a:srgbClr val="99FFCC"/>
    <a:srgbClr val="1A04BC"/>
    <a:srgbClr val="D6DAC4"/>
    <a:srgbClr val="CC3300"/>
    <a:srgbClr val="FFCCFF"/>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0" autoAdjust="0"/>
    <p:restoredTop sz="98483" autoAdjust="0"/>
  </p:normalViewPr>
  <p:slideViewPr>
    <p:cSldViewPr>
      <p:cViewPr varScale="1">
        <p:scale>
          <a:sx n="90" d="100"/>
          <a:sy n="90" d="100"/>
        </p:scale>
        <p:origin x="1234" y="62"/>
      </p:cViewPr>
      <p:guideLst>
        <p:guide orient="horz" pos="2160"/>
        <p:guide pos="2880"/>
      </p:guideLst>
    </p:cSldViewPr>
  </p:slideViewPr>
  <p:notesTextViewPr>
    <p:cViewPr>
      <p:scale>
        <a:sx n="100" d="100"/>
        <a:sy n="100" d="100"/>
      </p:scale>
      <p:origin x="0" y="0"/>
    </p:cViewPr>
  </p:notesTextViewPr>
  <p:notesViewPr>
    <p:cSldViewPr>
      <p:cViewPr varScale="1">
        <p:scale>
          <a:sx n="65" d="100"/>
          <a:sy n="65" d="100"/>
        </p:scale>
        <p:origin x="-1974"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ltLang="zh-CN"/>
          </a:p>
        </p:txBody>
      </p:sp>
      <p:sp>
        <p:nvSpPr>
          <p:cNvPr id="2969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ltLang="zh-CN"/>
          </a:p>
        </p:txBody>
      </p:sp>
      <p:sp>
        <p:nvSpPr>
          <p:cNvPr id="2970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ltLang="zh-CN"/>
          </a:p>
        </p:txBody>
      </p:sp>
      <p:sp>
        <p:nvSpPr>
          <p:cNvPr id="2970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77B6B97E-63D2-4033-9076-29C41FA5E895}" type="slidenum">
              <a:rPr lang="en-US" altLang="zh-CN"/>
              <a:pPr>
                <a:defRPr/>
              </a:pPr>
              <a:t>‹#›</a:t>
            </a:fld>
            <a:endParaRPr lang="en-US" altLang="zh-CN"/>
          </a:p>
        </p:txBody>
      </p:sp>
    </p:spTree>
    <p:extLst>
      <p:ext uri="{BB962C8B-B14F-4D97-AF65-F5344CB8AC3E}">
        <p14:creationId xmlns:p14="http://schemas.microsoft.com/office/powerpoint/2010/main" val="7390864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ltLang="zh-CN"/>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ltLang="zh-CN"/>
          </a:p>
        </p:txBody>
      </p:sp>
      <p:sp>
        <p:nvSpPr>
          <p:cNvPr id="1126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ltLang="zh-CN"/>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6759B229-F3C4-4D0B-8A01-FF7CD1895AC1}" type="slidenum">
              <a:rPr lang="en-US" altLang="zh-CN"/>
              <a:pPr>
                <a:defRPr/>
              </a:pPr>
              <a:t>‹#›</a:t>
            </a:fld>
            <a:endParaRPr lang="en-US" altLang="zh-CN"/>
          </a:p>
        </p:txBody>
      </p:sp>
    </p:spTree>
    <p:extLst>
      <p:ext uri="{BB962C8B-B14F-4D97-AF65-F5344CB8AC3E}">
        <p14:creationId xmlns:p14="http://schemas.microsoft.com/office/powerpoint/2010/main" val="32543149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Arial"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Arial"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Arial"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Arial"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FCACA8-CAE4-4921-9209-85AC3A26ECDB}" type="slidenum">
              <a:rPr lang="en-US" altLang="zh-CN"/>
              <a:pPr/>
              <a:t>7</a:t>
            </a:fld>
            <a:endParaRPr lang="en-US" altLang="zh-CN"/>
          </a:p>
        </p:txBody>
      </p:sp>
      <p:sp>
        <p:nvSpPr>
          <p:cNvPr id="40962" name="Rectangle 2"/>
          <p:cNvSpPr>
            <a:spLocks noGrp="1" noRot="1" noChangeAspect="1" noChangeArrowheads="1" noTextEdit="1"/>
          </p:cNvSpPr>
          <p:nvPr>
            <p:ph type="sldImg"/>
          </p:nvPr>
        </p:nvSpPr>
        <p:spPr>
          <a:xfrm>
            <a:off x="1146175" y="685800"/>
            <a:ext cx="4570413" cy="3429000"/>
          </a:xfrm>
          <a:ln/>
        </p:spPr>
      </p:sp>
      <p:sp>
        <p:nvSpPr>
          <p:cNvPr id="40963" name="Rectangle 3"/>
          <p:cNvSpPr>
            <a:spLocks noGrp="1" noChangeArrowheads="1"/>
          </p:cNvSpPr>
          <p:nvPr>
            <p:ph type="body" idx="1"/>
          </p:nvPr>
        </p:nvSpPr>
        <p:spPr>
          <a:xfrm>
            <a:off x="914400" y="4343400"/>
            <a:ext cx="5029200" cy="4114800"/>
          </a:xfrm>
        </p:spPr>
        <p:txBody>
          <a:bodyPr/>
          <a:lstStyle/>
          <a:p>
            <a:endParaRPr lang="en-US"/>
          </a:p>
        </p:txBody>
      </p:sp>
    </p:spTree>
    <p:extLst>
      <p:ext uri="{BB962C8B-B14F-4D97-AF65-F5344CB8AC3E}">
        <p14:creationId xmlns:p14="http://schemas.microsoft.com/office/powerpoint/2010/main" val="27379228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FCACA8-CAE4-4921-9209-85AC3A26ECDB}" type="slidenum">
              <a:rPr lang="en-US" altLang="zh-CN"/>
              <a:pPr/>
              <a:t>8</a:t>
            </a:fld>
            <a:endParaRPr lang="en-US" altLang="zh-CN"/>
          </a:p>
        </p:txBody>
      </p:sp>
      <p:sp>
        <p:nvSpPr>
          <p:cNvPr id="40962" name="Rectangle 2"/>
          <p:cNvSpPr>
            <a:spLocks noGrp="1" noRot="1" noChangeAspect="1" noChangeArrowheads="1" noTextEdit="1"/>
          </p:cNvSpPr>
          <p:nvPr>
            <p:ph type="sldImg"/>
          </p:nvPr>
        </p:nvSpPr>
        <p:spPr>
          <a:xfrm>
            <a:off x="1146175" y="685800"/>
            <a:ext cx="4570413" cy="3429000"/>
          </a:xfrm>
          <a:ln/>
        </p:spPr>
      </p:sp>
      <p:sp>
        <p:nvSpPr>
          <p:cNvPr id="40963" name="Rectangle 3"/>
          <p:cNvSpPr>
            <a:spLocks noGrp="1" noChangeArrowheads="1"/>
          </p:cNvSpPr>
          <p:nvPr>
            <p:ph type="body" idx="1"/>
          </p:nvPr>
        </p:nvSpPr>
        <p:spPr>
          <a:xfrm>
            <a:off x="914400" y="4343400"/>
            <a:ext cx="5029200" cy="4114800"/>
          </a:xfrm>
        </p:spPr>
        <p:txBody>
          <a:bodyPr/>
          <a:lstStyle/>
          <a:p>
            <a:endParaRPr lang="en-US"/>
          </a:p>
        </p:txBody>
      </p:sp>
    </p:spTree>
    <p:extLst>
      <p:ext uri="{BB962C8B-B14F-4D97-AF65-F5344CB8AC3E}">
        <p14:creationId xmlns:p14="http://schemas.microsoft.com/office/powerpoint/2010/main" val="41527362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FCACA8-CAE4-4921-9209-85AC3A26ECDB}" type="slidenum">
              <a:rPr lang="en-US" altLang="zh-CN"/>
              <a:pPr/>
              <a:t>9</a:t>
            </a:fld>
            <a:endParaRPr lang="en-US" altLang="zh-CN"/>
          </a:p>
        </p:txBody>
      </p:sp>
      <p:sp>
        <p:nvSpPr>
          <p:cNvPr id="40962" name="Rectangle 2"/>
          <p:cNvSpPr>
            <a:spLocks noGrp="1" noRot="1" noChangeAspect="1" noChangeArrowheads="1" noTextEdit="1"/>
          </p:cNvSpPr>
          <p:nvPr>
            <p:ph type="sldImg"/>
          </p:nvPr>
        </p:nvSpPr>
        <p:spPr>
          <a:xfrm>
            <a:off x="1146175" y="685800"/>
            <a:ext cx="4570413" cy="3429000"/>
          </a:xfrm>
          <a:ln/>
        </p:spPr>
      </p:sp>
      <p:sp>
        <p:nvSpPr>
          <p:cNvPr id="40963" name="Rectangle 3"/>
          <p:cNvSpPr>
            <a:spLocks noGrp="1" noChangeArrowheads="1"/>
          </p:cNvSpPr>
          <p:nvPr>
            <p:ph type="body" idx="1"/>
          </p:nvPr>
        </p:nvSpPr>
        <p:spPr>
          <a:xfrm>
            <a:off x="914400" y="4343400"/>
            <a:ext cx="5029200" cy="4114800"/>
          </a:xfrm>
        </p:spPr>
        <p:txBody>
          <a:bodyPr/>
          <a:lstStyle/>
          <a:p>
            <a:endParaRPr lang="en-US"/>
          </a:p>
        </p:txBody>
      </p:sp>
    </p:spTree>
    <p:extLst>
      <p:ext uri="{BB962C8B-B14F-4D97-AF65-F5344CB8AC3E}">
        <p14:creationId xmlns:p14="http://schemas.microsoft.com/office/powerpoint/2010/main" val="21668015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FCACA8-CAE4-4921-9209-85AC3A26ECDB}" type="slidenum">
              <a:rPr lang="en-US" altLang="zh-CN"/>
              <a:pPr/>
              <a:t>13</a:t>
            </a:fld>
            <a:endParaRPr lang="en-US" altLang="zh-CN"/>
          </a:p>
        </p:txBody>
      </p:sp>
      <p:sp>
        <p:nvSpPr>
          <p:cNvPr id="40962" name="Rectangle 2"/>
          <p:cNvSpPr>
            <a:spLocks noGrp="1" noRot="1" noChangeAspect="1" noChangeArrowheads="1" noTextEdit="1"/>
          </p:cNvSpPr>
          <p:nvPr>
            <p:ph type="sldImg"/>
          </p:nvPr>
        </p:nvSpPr>
        <p:spPr>
          <a:xfrm>
            <a:off x="1146175" y="685800"/>
            <a:ext cx="4570413" cy="3429000"/>
          </a:xfrm>
          <a:ln/>
        </p:spPr>
      </p:sp>
      <p:sp>
        <p:nvSpPr>
          <p:cNvPr id="40963" name="Rectangle 3"/>
          <p:cNvSpPr>
            <a:spLocks noGrp="1" noChangeArrowheads="1"/>
          </p:cNvSpPr>
          <p:nvPr>
            <p:ph type="body" idx="1"/>
          </p:nvPr>
        </p:nvSpPr>
        <p:spPr>
          <a:xfrm>
            <a:off x="914400" y="4343400"/>
            <a:ext cx="5029200" cy="4114800"/>
          </a:xfrm>
        </p:spPr>
        <p:txBody>
          <a:bodyPr/>
          <a:lstStyle/>
          <a:p>
            <a:endParaRPr lang="en-US"/>
          </a:p>
        </p:txBody>
      </p:sp>
    </p:spTree>
    <p:extLst>
      <p:ext uri="{BB962C8B-B14F-4D97-AF65-F5344CB8AC3E}">
        <p14:creationId xmlns:p14="http://schemas.microsoft.com/office/powerpoint/2010/main" val="40858973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50CE14D5-0690-4AEA-8313-1DB9E66E051A}"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14E921B3-BD49-4A71-8CAA-01B31E729C4B}"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A610846A-E052-4260-9FF7-D8DDFC1DCC36}"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6"/>
          <p:cNvSpPr>
            <a:spLocks noGrp="1" noChangeArrowheads="1"/>
          </p:cNvSpPr>
          <p:nvPr>
            <p:ph type="sldNum" sz="quarter" idx="10"/>
          </p:nvPr>
        </p:nvSpPr>
        <p:spPr>
          <a:ln/>
        </p:spPr>
        <p:txBody>
          <a:bodyPr/>
          <a:lstStyle>
            <a:lvl1pPr>
              <a:defRPr/>
            </a:lvl1pPr>
          </a:lstStyle>
          <a:p>
            <a:pPr>
              <a:defRPr/>
            </a:pPr>
            <a:fld id="{EB39F23F-7CEA-47CA-B260-5CD394DE792C}"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CE450006-ED1C-42AB-9D75-76C771ED1A94}"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BCE0B0E-9DDE-4924-AE4A-749625948850}"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2F55D671-367C-416A-B8CF-3133CC9E481C}"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201D81CF-2323-4727-9ED3-E8E43DC98AEC}"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D8AAD769-8D50-4005-8373-D766137AE378}"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65A9E483-FEA6-49F6-8570-B0A21D80C4AD}"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1DEAE04-F987-40EF-9C99-5DDB3ACF877A}"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BC17AC1-B98B-4AE7-832F-1AEE382D43A6}"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487AC5D4-8980-455F-A77A-51497A8EEFF9}" type="slidenum">
              <a:rPr lang="en-US" altLang="zh-CN">
                <a:solidFill>
                  <a:srgbClr val="000000"/>
                </a:solidFill>
                <a:latin typeface="Arial" charset="0"/>
              </a:rPr>
              <a:pPr>
                <a:defRPr/>
              </a:pPr>
              <a:t>‹#›</a:t>
            </a:fld>
            <a:endParaRPr lang="en-US" altLang="zh-CN">
              <a:solidFill>
                <a:srgbClr val="000000"/>
              </a:solidFill>
              <a:latin typeface="Arial" charset="0"/>
            </a:endParaRPr>
          </a:p>
        </p:txBody>
      </p:sp>
    </p:spTree>
  </p:cSld>
  <p:clrMap bg1="lt1" tx1="dk1" bg2="lt2" tx2="dk2" accent1="accent1" accent2="accent2" accent3="accent3" accent4="accent4" accent5="accent5" accent6="accent6" hlink="hlink" folHlink="folHlink"/>
  <p:sldLayoutIdLst>
    <p:sldLayoutId id="2147483796" r:id="rId1"/>
    <p:sldLayoutId id="2147483797" r:id="rId2"/>
    <p:sldLayoutId id="2147483798" r:id="rId3"/>
    <p:sldLayoutId id="2147483799" r:id="rId4"/>
    <p:sldLayoutId id="2147483800" r:id="rId5"/>
    <p:sldLayoutId id="2147483801" r:id="rId6"/>
    <p:sldLayoutId id="2147483802" r:id="rId7"/>
    <p:sldLayoutId id="2147483803" r:id="rId8"/>
    <p:sldLayoutId id="2147483804" r:id="rId9"/>
    <p:sldLayoutId id="2147483805" r:id="rId10"/>
    <p:sldLayoutId id="2147483806" r:id="rId11"/>
    <p:sldLayoutId id="2147483807"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pitchFamily="2" charset="-122"/>
        </a:defRPr>
      </a:lvl2pPr>
      <a:lvl3pPr algn="ctr" rtl="0" eaLnBrk="0" fontAlgn="base" hangingPunct="0">
        <a:spcBef>
          <a:spcPct val="0"/>
        </a:spcBef>
        <a:spcAft>
          <a:spcPct val="0"/>
        </a:spcAft>
        <a:defRPr sz="4400">
          <a:solidFill>
            <a:schemeClr val="tx2"/>
          </a:solidFill>
          <a:latin typeface="Arial" charset="0"/>
          <a:ea typeface="宋体" pitchFamily="2" charset="-122"/>
        </a:defRPr>
      </a:lvl3pPr>
      <a:lvl4pPr algn="ctr" rtl="0" eaLnBrk="0" fontAlgn="base" hangingPunct="0">
        <a:spcBef>
          <a:spcPct val="0"/>
        </a:spcBef>
        <a:spcAft>
          <a:spcPct val="0"/>
        </a:spcAft>
        <a:defRPr sz="4400">
          <a:solidFill>
            <a:schemeClr val="tx2"/>
          </a:solidFill>
          <a:latin typeface="Arial" charset="0"/>
          <a:ea typeface="宋体" pitchFamily="2" charset="-122"/>
        </a:defRPr>
      </a:lvl4pPr>
      <a:lvl5pPr algn="ctr" rtl="0" eaLnBrk="0" fontAlgn="base" hangingPunct="0">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5.emf"/><Relationship Id="rId4" Type="http://schemas.openxmlformats.org/officeDocument/2006/relationships/image" Target="../media/image4.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1.bin"/><Relationship Id="rId13" Type="http://schemas.openxmlformats.org/officeDocument/2006/relationships/oleObject" Target="../embeddings/oleObject4.bin"/><Relationship Id="rId3" Type="http://schemas.openxmlformats.org/officeDocument/2006/relationships/notesSlide" Target="../notesSlides/notesSlide1.xml"/><Relationship Id="rId7" Type="http://schemas.openxmlformats.org/officeDocument/2006/relationships/image" Target="../media/image5.emf"/><Relationship Id="rId12" Type="http://schemas.openxmlformats.org/officeDocument/2006/relationships/oleObject" Target="../embeddings/oleObject3.bin"/><Relationship Id="rId2" Type="http://schemas.openxmlformats.org/officeDocument/2006/relationships/slideLayout" Target="../slideLayouts/slideLayout12.xml"/><Relationship Id="rId16" Type="http://schemas.openxmlformats.org/officeDocument/2006/relationships/image" Target="../media/image7.png"/><Relationship Id="rId1" Type="http://schemas.openxmlformats.org/officeDocument/2006/relationships/vmlDrawing" Target="../drawings/vmlDrawing1.vml"/><Relationship Id="rId6" Type="http://schemas.openxmlformats.org/officeDocument/2006/relationships/image" Target="../media/image4.emf"/><Relationship Id="rId11" Type="http://schemas.openxmlformats.org/officeDocument/2006/relationships/oleObject" Target="../embeddings/oleObject2.bin"/><Relationship Id="rId5" Type="http://schemas.openxmlformats.org/officeDocument/2006/relationships/image" Target="../media/image3.emf"/><Relationship Id="rId15" Type="http://schemas.openxmlformats.org/officeDocument/2006/relationships/oleObject" Target="../embeddings/oleObject6.bin"/><Relationship Id="rId10" Type="http://schemas.openxmlformats.org/officeDocument/2006/relationships/image" Target="../media/image6.jpeg"/><Relationship Id="rId4" Type="http://schemas.openxmlformats.org/officeDocument/2006/relationships/image" Target="../media/image1.jpeg"/><Relationship Id="rId9" Type="http://schemas.openxmlformats.org/officeDocument/2006/relationships/image" Target="../media/image2.emf"/><Relationship Id="rId14" Type="http://schemas.openxmlformats.org/officeDocument/2006/relationships/oleObject" Target="../embeddings/oleObject5.bin"/></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5.emf"/><Relationship Id="rId4" Type="http://schemas.openxmlformats.org/officeDocument/2006/relationships/image" Target="../media/image4.emf"/></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5.emf"/><Relationship Id="rId4" Type="http://schemas.openxmlformats.org/officeDocument/2006/relationships/image" Target="../media/image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ctrTitle"/>
          </p:nvPr>
        </p:nvSpPr>
        <p:spPr>
          <a:xfrm>
            <a:off x="609600" y="381000"/>
            <a:ext cx="7772400" cy="2286000"/>
          </a:xfrm>
        </p:spPr>
        <p:txBody>
          <a:bodyPr/>
          <a:lstStyle/>
          <a:p>
            <a:pPr eaLnBrk="1" hangingPunct="1">
              <a:defRPr/>
            </a:pPr>
            <a:r>
              <a:rPr lang="en-US" altLang="zh-CN" sz="3600" dirty="0" smtClean="0">
                <a:solidFill>
                  <a:schemeClr val="tx1"/>
                </a:solidFill>
                <a:effectLst>
                  <a:outerShdw blurRad="38100" dist="38100" dir="2700000" algn="tl">
                    <a:srgbClr val="C0C0C0"/>
                  </a:outerShdw>
                </a:effectLst>
                <a:latin typeface="Candara" pitchFamily="34" charset="0"/>
              </a:rPr>
              <a:t>Extensions to RSVP-TE for LSP Ingress Local Protection</a:t>
            </a:r>
          </a:p>
        </p:txBody>
      </p:sp>
      <p:sp>
        <p:nvSpPr>
          <p:cNvPr id="2051" name="Rectangle 3"/>
          <p:cNvSpPr>
            <a:spLocks noGrp="1" noChangeArrowheads="1"/>
          </p:cNvSpPr>
          <p:nvPr>
            <p:ph type="subTitle" idx="1"/>
          </p:nvPr>
        </p:nvSpPr>
        <p:spPr>
          <a:xfrm>
            <a:off x="762000" y="2667000"/>
            <a:ext cx="7696200" cy="838200"/>
          </a:xfrm>
        </p:spPr>
        <p:txBody>
          <a:bodyPr/>
          <a:lstStyle/>
          <a:p>
            <a:pPr eaLnBrk="1" hangingPunct="1">
              <a:lnSpc>
                <a:spcPct val="80000"/>
              </a:lnSpc>
            </a:pPr>
            <a:r>
              <a:rPr lang="en-US" altLang="zh-CN" sz="2400" dirty="0" smtClean="0">
                <a:latin typeface="Candara" pitchFamily="34" charset="0"/>
              </a:rPr>
              <a:t>draft-ietf-teas-rsvp-ingress-protection-05</a:t>
            </a:r>
          </a:p>
        </p:txBody>
      </p:sp>
      <p:sp>
        <p:nvSpPr>
          <p:cNvPr id="78852" name="Rectangle 4"/>
          <p:cNvSpPr>
            <a:spLocks noChangeArrowheads="1"/>
          </p:cNvSpPr>
          <p:nvPr/>
        </p:nvSpPr>
        <p:spPr bwMode="auto">
          <a:xfrm>
            <a:off x="685800" y="4191000"/>
            <a:ext cx="7696200" cy="1752600"/>
          </a:xfrm>
          <a:prstGeom prst="rect">
            <a:avLst/>
          </a:prstGeom>
          <a:noFill/>
          <a:ln w="9525">
            <a:noFill/>
            <a:miter lim="800000"/>
            <a:headEnd/>
            <a:tailEnd/>
          </a:ln>
          <a:effectLst/>
        </p:spPr>
        <p:txBody>
          <a:bodyPr/>
          <a:lstStyle/>
          <a:p>
            <a:pPr algn="r">
              <a:spcBef>
                <a:spcPct val="20000"/>
              </a:spcBef>
              <a:defRPr/>
            </a:pPr>
            <a:r>
              <a:rPr lang="en-US" altLang="zh-CN" sz="1600" dirty="0">
                <a:solidFill>
                  <a:srgbClr val="000000"/>
                </a:solidFill>
                <a:latin typeface="Arial"/>
              </a:rPr>
              <a:t>Huaimo </a:t>
            </a:r>
            <a:r>
              <a:rPr lang="en-US" altLang="zh-CN" sz="1600" dirty="0" smtClean="0">
                <a:solidFill>
                  <a:srgbClr val="000000"/>
                </a:solidFill>
                <a:latin typeface="Arial"/>
              </a:rPr>
              <a:t>Chen, </a:t>
            </a:r>
            <a:r>
              <a:rPr lang="en-US" sz="1600" dirty="0" smtClean="0"/>
              <a:t>Raveendra Torvi</a:t>
            </a:r>
            <a:endParaRPr lang="en-US" altLang="zh-CN" sz="1600" dirty="0" smtClean="0">
              <a:solidFill>
                <a:srgbClr val="000000"/>
              </a:solidFill>
              <a:latin typeface="Arial"/>
            </a:endParaRPr>
          </a:p>
          <a:p>
            <a:pPr algn="r">
              <a:spcBef>
                <a:spcPct val="20000"/>
              </a:spcBef>
              <a:defRPr/>
            </a:pPr>
            <a:r>
              <a:rPr lang="en-US" altLang="zh-CN" sz="1600" dirty="0" smtClean="0">
                <a:solidFill>
                  <a:srgbClr val="000000"/>
                </a:solidFill>
                <a:latin typeface="Arial"/>
              </a:rPr>
              <a:t>Ning So, </a:t>
            </a:r>
            <a:r>
              <a:rPr lang="en-US" sz="1600" dirty="0" smtClean="0"/>
              <a:t>Autumn Liu, Yimin Shen</a:t>
            </a:r>
          </a:p>
          <a:p>
            <a:pPr algn="r">
              <a:spcBef>
                <a:spcPct val="20000"/>
              </a:spcBef>
              <a:defRPr/>
            </a:pPr>
            <a:r>
              <a:rPr lang="en-US" altLang="zh-CN" sz="1600" dirty="0" smtClean="0">
                <a:solidFill>
                  <a:srgbClr val="000000"/>
                </a:solidFill>
                <a:latin typeface="Arial"/>
              </a:rPr>
              <a:t>Tarek Saad, </a:t>
            </a:r>
            <a:r>
              <a:rPr lang="en-US" sz="1600" dirty="0" smtClean="0"/>
              <a:t>Fengman Xu </a:t>
            </a:r>
          </a:p>
          <a:p>
            <a:pPr algn="r">
              <a:spcBef>
                <a:spcPct val="20000"/>
              </a:spcBef>
              <a:defRPr/>
            </a:pPr>
            <a:r>
              <a:rPr lang="en-US" sz="1600" dirty="0" smtClean="0"/>
              <a:t>Mehmet Toy, </a:t>
            </a:r>
            <a:r>
              <a:rPr lang="en-US" altLang="zh-CN" sz="1600" dirty="0" smtClean="0">
                <a:solidFill>
                  <a:srgbClr val="000000"/>
                </a:solidFill>
                <a:latin typeface="Arial"/>
              </a:rPr>
              <a:t>Lei Liu</a:t>
            </a:r>
          </a:p>
          <a:p>
            <a:pPr algn="r">
              <a:spcBef>
                <a:spcPct val="20000"/>
              </a:spcBef>
              <a:defRPr/>
            </a:pPr>
            <a:r>
              <a:rPr lang="en-US" altLang="zh-CN" sz="1600" dirty="0" err="1" smtClean="0">
                <a:solidFill>
                  <a:srgbClr val="000000"/>
                </a:solidFill>
                <a:latin typeface="Arial"/>
              </a:rPr>
              <a:t>Renwei</a:t>
            </a:r>
            <a:r>
              <a:rPr lang="en-US" altLang="zh-CN" sz="1600" dirty="0" smtClean="0">
                <a:solidFill>
                  <a:srgbClr val="000000"/>
                </a:solidFill>
                <a:latin typeface="Arial"/>
              </a:rPr>
              <a:t> Li, Quintin Zhao</a:t>
            </a:r>
          </a:p>
          <a:p>
            <a:pPr algn="r">
              <a:spcBef>
                <a:spcPct val="20000"/>
              </a:spcBef>
              <a:defRPr/>
            </a:pPr>
            <a:r>
              <a:rPr lang="en-US" altLang="zh-CN" sz="1600" dirty="0" err="1" smtClean="0">
                <a:solidFill>
                  <a:srgbClr val="000000"/>
                </a:solidFill>
                <a:latin typeface="Arial"/>
              </a:rPr>
              <a:t>Zhenbin</a:t>
            </a:r>
            <a:r>
              <a:rPr lang="en-US" altLang="zh-CN" sz="1600" dirty="0" smtClean="0">
                <a:solidFill>
                  <a:srgbClr val="000000"/>
                </a:solidFill>
                <a:latin typeface="Arial"/>
              </a:rPr>
              <a:t> Li, Boris Zhang, Markus Jork</a:t>
            </a:r>
          </a:p>
          <a:p>
            <a:pPr algn="r">
              <a:spcBef>
                <a:spcPct val="20000"/>
              </a:spcBef>
              <a:defRPr/>
            </a:pPr>
            <a:endParaRPr lang="en-US" altLang="zh-CN" sz="2000" dirty="0">
              <a:solidFill>
                <a:srgbClr val="000000"/>
              </a:solidFill>
              <a:latin typeface="Aria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ctrTitle"/>
          </p:nvPr>
        </p:nvSpPr>
        <p:spPr>
          <a:xfrm>
            <a:off x="609600" y="381000"/>
            <a:ext cx="7772400" cy="2286000"/>
          </a:xfrm>
        </p:spPr>
        <p:txBody>
          <a:bodyPr/>
          <a:lstStyle/>
          <a:p>
            <a:pPr eaLnBrk="1" hangingPunct="1">
              <a:defRPr/>
            </a:pPr>
            <a:r>
              <a:rPr lang="en-US" altLang="zh-CN" sz="3600" dirty="0" smtClean="0">
                <a:solidFill>
                  <a:schemeClr val="tx1"/>
                </a:solidFill>
                <a:effectLst>
                  <a:outerShdw blurRad="38100" dist="38100" dir="2700000" algn="tl">
                    <a:srgbClr val="C0C0C0"/>
                  </a:outerShdw>
                </a:effectLst>
                <a:latin typeface="Candara" pitchFamily="34" charset="0"/>
              </a:rPr>
              <a:t>Extensions to RSVP-TE for LSP Egress Local Protection</a:t>
            </a:r>
          </a:p>
        </p:txBody>
      </p:sp>
      <p:sp>
        <p:nvSpPr>
          <p:cNvPr id="2051" name="Rectangle 3"/>
          <p:cNvSpPr>
            <a:spLocks noGrp="1" noChangeArrowheads="1"/>
          </p:cNvSpPr>
          <p:nvPr>
            <p:ph type="subTitle" idx="1"/>
          </p:nvPr>
        </p:nvSpPr>
        <p:spPr>
          <a:xfrm>
            <a:off x="762000" y="2667000"/>
            <a:ext cx="7696200" cy="838200"/>
          </a:xfrm>
        </p:spPr>
        <p:txBody>
          <a:bodyPr/>
          <a:lstStyle/>
          <a:p>
            <a:pPr eaLnBrk="1" hangingPunct="1">
              <a:lnSpc>
                <a:spcPct val="80000"/>
              </a:lnSpc>
            </a:pPr>
            <a:r>
              <a:rPr lang="en-US" altLang="zh-CN" sz="2400" dirty="0" smtClean="0">
                <a:latin typeface="Candara" pitchFamily="34" charset="0"/>
              </a:rPr>
              <a:t>draft-ietf-teas-rsvp-egress-protection-04</a:t>
            </a:r>
          </a:p>
        </p:txBody>
      </p:sp>
      <p:sp>
        <p:nvSpPr>
          <p:cNvPr id="78852" name="Rectangle 4"/>
          <p:cNvSpPr>
            <a:spLocks noChangeArrowheads="1"/>
          </p:cNvSpPr>
          <p:nvPr/>
        </p:nvSpPr>
        <p:spPr bwMode="auto">
          <a:xfrm>
            <a:off x="685800" y="4191000"/>
            <a:ext cx="7696200" cy="1752600"/>
          </a:xfrm>
          <a:prstGeom prst="rect">
            <a:avLst/>
          </a:prstGeom>
          <a:noFill/>
          <a:ln w="9525">
            <a:noFill/>
            <a:miter lim="800000"/>
            <a:headEnd/>
            <a:tailEnd/>
          </a:ln>
          <a:effectLst/>
        </p:spPr>
        <p:txBody>
          <a:bodyPr/>
          <a:lstStyle/>
          <a:p>
            <a:pPr algn="r">
              <a:spcBef>
                <a:spcPct val="20000"/>
              </a:spcBef>
              <a:defRPr/>
            </a:pPr>
            <a:r>
              <a:rPr lang="en-US" altLang="zh-CN" dirty="0" smtClean="0">
                <a:solidFill>
                  <a:srgbClr val="000000"/>
                </a:solidFill>
                <a:latin typeface="Arial"/>
              </a:rPr>
              <a:t>Huaimo Chen, </a:t>
            </a:r>
            <a:r>
              <a:rPr lang="en-US" dirty="0" smtClean="0"/>
              <a:t>Autumn Liu </a:t>
            </a:r>
          </a:p>
          <a:p>
            <a:pPr algn="r">
              <a:spcBef>
                <a:spcPct val="20000"/>
              </a:spcBef>
              <a:defRPr/>
            </a:pPr>
            <a:r>
              <a:rPr lang="en-US" altLang="zh-CN" dirty="0" smtClean="0"/>
              <a:t>Tarek Saad</a:t>
            </a:r>
            <a:r>
              <a:rPr lang="en-US" altLang="zh-CN" dirty="0" smtClean="0">
                <a:solidFill>
                  <a:srgbClr val="000000"/>
                </a:solidFill>
                <a:latin typeface="Arial"/>
              </a:rPr>
              <a:t>, </a:t>
            </a:r>
            <a:r>
              <a:rPr lang="en-US" dirty="0" smtClean="0"/>
              <a:t>Fengman Xu </a:t>
            </a:r>
          </a:p>
          <a:p>
            <a:pPr algn="r">
              <a:spcBef>
                <a:spcPct val="20000"/>
              </a:spcBef>
              <a:defRPr/>
            </a:pPr>
            <a:r>
              <a:rPr lang="en-US" dirty="0" smtClean="0"/>
              <a:t>Lu Huang, Ning So </a:t>
            </a:r>
          </a:p>
          <a:p>
            <a:pPr algn="r">
              <a:spcBef>
                <a:spcPct val="20000"/>
              </a:spcBef>
              <a:defRPr/>
            </a:pPr>
            <a:r>
              <a:rPr lang="en-US" dirty="0" smtClean="0"/>
              <a:t>Mehmet Toy, </a:t>
            </a:r>
            <a:r>
              <a:rPr lang="en-US" altLang="zh-CN" dirty="0" smtClean="0">
                <a:solidFill>
                  <a:srgbClr val="000000"/>
                </a:solidFill>
                <a:latin typeface="Arial"/>
              </a:rPr>
              <a:t>Lei Liu, </a:t>
            </a:r>
            <a:r>
              <a:rPr lang="en-US" altLang="zh-CN" dirty="0" err="1" smtClean="0">
                <a:solidFill>
                  <a:srgbClr val="000000"/>
                </a:solidFill>
                <a:latin typeface="Arial"/>
              </a:rPr>
              <a:t>Zhenbin</a:t>
            </a:r>
            <a:r>
              <a:rPr lang="en-US" altLang="zh-CN" dirty="0" smtClean="0">
                <a:solidFill>
                  <a:srgbClr val="000000"/>
                </a:solidFill>
                <a:latin typeface="Arial"/>
              </a:rPr>
              <a:t> Li</a:t>
            </a:r>
          </a:p>
          <a:p>
            <a:pPr algn="r">
              <a:spcBef>
                <a:spcPct val="20000"/>
              </a:spcBef>
              <a:defRPr/>
            </a:pPr>
            <a:r>
              <a:rPr lang="en-US" altLang="zh-CN" dirty="0" smtClean="0">
                <a:solidFill>
                  <a:srgbClr val="000000"/>
                </a:solidFill>
                <a:latin typeface="Arial"/>
              </a:rPr>
              <a:t>Boris Zhang, Nan </a:t>
            </a:r>
            <a:r>
              <a:rPr lang="en-US" altLang="zh-CN" dirty="0" err="1" smtClean="0">
                <a:solidFill>
                  <a:srgbClr val="000000"/>
                </a:solidFill>
                <a:latin typeface="Arial"/>
              </a:rPr>
              <a:t>Meng</a:t>
            </a:r>
            <a:r>
              <a:rPr lang="en-US" altLang="zh-CN" dirty="0" smtClean="0">
                <a:solidFill>
                  <a:srgbClr val="000000"/>
                </a:solidFill>
                <a:latin typeface="Arial"/>
              </a:rPr>
              <a:t>, Vic Liu</a:t>
            </a:r>
          </a:p>
          <a:p>
            <a:pPr algn="r">
              <a:spcBef>
                <a:spcPct val="20000"/>
              </a:spcBef>
              <a:defRPr/>
            </a:pPr>
            <a:endParaRPr lang="en-US" altLang="zh-CN" sz="2000" dirty="0" smtClean="0">
              <a:solidFill>
                <a:srgbClr val="000000"/>
              </a:solidFill>
              <a:latin typeface="Arial"/>
            </a:endParaRPr>
          </a:p>
          <a:p>
            <a:pPr algn="r">
              <a:spcBef>
                <a:spcPct val="20000"/>
              </a:spcBef>
              <a:defRPr/>
            </a:pPr>
            <a:endParaRPr lang="en-US" altLang="zh-CN" sz="2000" dirty="0">
              <a:solidFill>
                <a:srgbClr val="000000"/>
              </a:solidFill>
              <a:latin typeface="Arial"/>
            </a:endParaRPr>
          </a:p>
        </p:txBody>
      </p:sp>
    </p:spTree>
    <p:extLst>
      <p:ext uri="{BB962C8B-B14F-4D97-AF65-F5344CB8AC3E}">
        <p14:creationId xmlns:p14="http://schemas.microsoft.com/office/powerpoint/2010/main" val="19099543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381000" y="304800"/>
            <a:ext cx="8229600" cy="731838"/>
          </a:xfrm>
        </p:spPr>
        <p:txBody>
          <a:bodyPr/>
          <a:lstStyle/>
          <a:p>
            <a:pPr eaLnBrk="1" hangingPunct="1">
              <a:defRPr/>
            </a:pPr>
            <a:r>
              <a:rPr lang="en-US" altLang="zh-CN" sz="3600" dirty="0" smtClean="0">
                <a:solidFill>
                  <a:srgbClr val="CC3300"/>
                </a:solidFill>
                <a:effectLst>
                  <a:outerShdw blurRad="38100" dist="38100" dir="2700000" algn="tl">
                    <a:srgbClr val="C0C0C0"/>
                  </a:outerShdw>
                </a:effectLst>
                <a:latin typeface="Verdana" pitchFamily="34" charset="0"/>
              </a:rPr>
              <a:t>Contents</a:t>
            </a:r>
          </a:p>
        </p:txBody>
      </p:sp>
      <p:sp>
        <p:nvSpPr>
          <p:cNvPr id="5123" name="Rectangle 3"/>
          <p:cNvSpPr>
            <a:spLocks noGrp="1" noChangeArrowheads="1"/>
          </p:cNvSpPr>
          <p:nvPr>
            <p:ph type="body" idx="1"/>
          </p:nvPr>
        </p:nvSpPr>
        <p:spPr>
          <a:xfrm>
            <a:off x="457200" y="1219200"/>
            <a:ext cx="8229600" cy="4906963"/>
          </a:xfrm>
        </p:spPr>
        <p:txBody>
          <a:bodyPr/>
          <a:lstStyle/>
          <a:p>
            <a:pPr marL="514350" indent="-514350"/>
            <a:r>
              <a:rPr lang="en-GB" sz="2800" dirty="0" smtClean="0">
                <a:latin typeface="Candara" pitchFamily="34" charset="0"/>
              </a:rPr>
              <a:t>Re-use and extend SERO (to replace EGRESS_BACKUP object)</a:t>
            </a:r>
            <a:endParaRPr lang="en-GB" sz="2400" dirty="0" smtClean="0">
              <a:latin typeface="Candara" pitchFamily="34" charset="0"/>
            </a:endParaRPr>
          </a:p>
          <a:p>
            <a:pPr marL="514350" indent="-514350"/>
            <a:r>
              <a:rPr lang="en-GB" sz="2800" dirty="0" smtClean="0">
                <a:latin typeface="Candara" pitchFamily="34" charset="0"/>
              </a:rPr>
              <a:t>Enhance on operations</a:t>
            </a:r>
          </a:p>
          <a:p>
            <a:pPr>
              <a:buNone/>
            </a:pPr>
            <a:endParaRPr lang="en-GB" sz="2800" dirty="0" smtClean="0">
              <a:latin typeface="Candara" pitchFamily="34" charset="0"/>
            </a:endParaRPr>
          </a:p>
          <a:p>
            <a:pPr>
              <a:buNone/>
            </a:pPr>
            <a:endParaRPr lang="en-GB" sz="2800" dirty="0" smtClean="0">
              <a:latin typeface="Candara" pitchFamily="34" charset="0"/>
            </a:endParaRPr>
          </a:p>
        </p:txBody>
      </p:sp>
    </p:spTree>
    <p:extLst>
      <p:ext uri="{BB962C8B-B14F-4D97-AF65-F5344CB8AC3E}">
        <p14:creationId xmlns:p14="http://schemas.microsoft.com/office/powerpoint/2010/main" val="31982318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381000" y="152400"/>
            <a:ext cx="8229600" cy="457200"/>
          </a:xfrm>
        </p:spPr>
        <p:txBody>
          <a:bodyPr/>
          <a:lstStyle/>
          <a:p>
            <a:pPr eaLnBrk="1" hangingPunct="1">
              <a:defRPr/>
            </a:pPr>
            <a:r>
              <a:rPr lang="en-US" altLang="zh-CN" sz="3600" dirty="0" smtClean="0">
                <a:solidFill>
                  <a:srgbClr val="CC3300"/>
                </a:solidFill>
                <a:effectLst>
                  <a:outerShdw blurRad="38100" dist="38100" dir="2700000" algn="tl">
                    <a:srgbClr val="C0C0C0"/>
                  </a:outerShdw>
                </a:effectLst>
                <a:latin typeface="Verdana" pitchFamily="34" charset="0"/>
              </a:rPr>
              <a:t>Re-use and Extend SERO</a:t>
            </a:r>
          </a:p>
        </p:txBody>
      </p:sp>
      <p:sp>
        <p:nvSpPr>
          <p:cNvPr id="5123" name="Rectangle 3"/>
          <p:cNvSpPr>
            <a:spLocks noGrp="1" noChangeArrowheads="1"/>
          </p:cNvSpPr>
          <p:nvPr>
            <p:ph type="body" idx="1"/>
          </p:nvPr>
        </p:nvSpPr>
        <p:spPr>
          <a:xfrm>
            <a:off x="609600" y="609600"/>
            <a:ext cx="7924800" cy="1219200"/>
          </a:xfrm>
        </p:spPr>
        <p:txBody>
          <a:bodyPr/>
          <a:lstStyle/>
          <a:p>
            <a:pPr marL="514350" indent="-514350">
              <a:buNone/>
            </a:pPr>
            <a:r>
              <a:rPr lang="en-US" sz="2400" dirty="0" smtClean="0"/>
              <a:t>Secondary Explicit Route object (SERO) in RFC 4873</a:t>
            </a:r>
          </a:p>
          <a:p>
            <a:pPr marL="514350" indent="-514350"/>
            <a:r>
              <a:rPr lang="en-US" sz="1800" dirty="0" smtClean="0"/>
              <a:t>Its format is re-used</a:t>
            </a:r>
          </a:p>
          <a:p>
            <a:pPr marL="514350" indent="-514350"/>
            <a:r>
              <a:rPr lang="en-US" sz="1800" dirty="0" smtClean="0">
                <a:latin typeface="Candara" pitchFamily="34" charset="0"/>
              </a:rPr>
              <a:t>Some contents are extended/changed</a:t>
            </a:r>
            <a:endParaRPr lang="en-GB" sz="1800" dirty="0" smtClean="0">
              <a:latin typeface="Candara" pitchFamily="34" charset="0"/>
            </a:endParaRPr>
          </a:p>
        </p:txBody>
      </p:sp>
      <p:graphicFrame>
        <p:nvGraphicFramePr>
          <p:cNvPr id="115" name="Table 114"/>
          <p:cNvGraphicFramePr>
            <a:graphicFrameLocks noGrp="1"/>
          </p:cNvGraphicFramePr>
          <p:nvPr/>
        </p:nvGraphicFramePr>
        <p:xfrm>
          <a:off x="762000" y="1752600"/>
          <a:ext cx="2819400" cy="1483360"/>
        </p:xfrm>
        <a:graphic>
          <a:graphicData uri="http://schemas.openxmlformats.org/drawingml/2006/table">
            <a:tbl>
              <a:tblPr firstRow="1" bandRow="1">
                <a:tableStyleId>{5C22544A-7EE6-4342-B048-85BDC9FD1C3A}</a:tableStyleId>
              </a:tblPr>
              <a:tblGrid>
                <a:gridCol w="2819400"/>
              </a:tblGrid>
              <a:tr h="370840">
                <a:tc>
                  <a:txBody>
                    <a:bodyPr/>
                    <a:lstStyle/>
                    <a:p>
                      <a:r>
                        <a:rPr lang="en-US" dirty="0" smtClean="0">
                          <a:solidFill>
                            <a:schemeClr val="tx1"/>
                          </a:solidFill>
                        </a:rPr>
                        <a:t>SERO in RFC 4873</a:t>
                      </a:r>
                      <a:endParaRPr lang="en-US" dirty="0">
                        <a:solidFill>
                          <a:schemeClr val="tx1"/>
                        </a:solidFill>
                      </a:endParaRPr>
                    </a:p>
                  </a:txBody>
                  <a:tcPr/>
                </a:tc>
              </a:tr>
              <a:tr h="370840">
                <a:tc>
                  <a:txBody>
                    <a:bodyPr/>
                    <a:lstStyle/>
                    <a:p>
                      <a:r>
                        <a:rPr lang="en-US" dirty="0" smtClean="0"/>
                        <a:t>Branch node </a:t>
                      </a:r>
                      <a:r>
                        <a:rPr lang="en-US" dirty="0" err="1" smtClean="0"/>
                        <a:t>subobject</a:t>
                      </a:r>
                      <a:endParaRPr lang="en-US" dirty="0"/>
                    </a:p>
                  </a:txBody>
                  <a:tcPr/>
                </a:tc>
              </a:tr>
              <a:tr h="370840">
                <a:tc>
                  <a:txBody>
                    <a:bodyPr/>
                    <a:lstStyle/>
                    <a:p>
                      <a:r>
                        <a:rPr lang="en-US" dirty="0" smtClean="0"/>
                        <a:t>Protection</a:t>
                      </a:r>
                      <a:r>
                        <a:rPr lang="en-US" baseline="0" dirty="0" smtClean="0"/>
                        <a:t> </a:t>
                      </a:r>
                      <a:r>
                        <a:rPr lang="en-US" baseline="0" dirty="0" err="1" smtClean="0"/>
                        <a:t>subobject</a:t>
                      </a:r>
                      <a:endParaRPr lang="en-US" dirty="0"/>
                    </a:p>
                  </a:txBody>
                  <a:tcPr/>
                </a:tc>
              </a:tr>
              <a:tr h="370840">
                <a:tc>
                  <a:txBody>
                    <a:bodyPr/>
                    <a:lstStyle/>
                    <a:p>
                      <a:r>
                        <a:rPr lang="en-US" dirty="0" smtClean="0"/>
                        <a:t>Merge node </a:t>
                      </a:r>
                      <a:r>
                        <a:rPr lang="en-US" dirty="0" err="1" smtClean="0"/>
                        <a:t>subobject</a:t>
                      </a:r>
                      <a:endParaRPr lang="en-US" dirty="0"/>
                    </a:p>
                  </a:txBody>
                  <a:tcPr/>
                </a:tc>
              </a:tr>
            </a:tbl>
          </a:graphicData>
        </a:graphic>
      </p:graphicFrame>
      <p:graphicFrame>
        <p:nvGraphicFramePr>
          <p:cNvPr id="138" name="Table 137"/>
          <p:cNvGraphicFramePr>
            <a:graphicFrameLocks noGrp="1"/>
          </p:cNvGraphicFramePr>
          <p:nvPr/>
        </p:nvGraphicFramePr>
        <p:xfrm>
          <a:off x="4038600" y="1717040"/>
          <a:ext cx="4343400" cy="1483360"/>
        </p:xfrm>
        <a:graphic>
          <a:graphicData uri="http://schemas.openxmlformats.org/drawingml/2006/table">
            <a:tbl>
              <a:tblPr firstRow="1" bandRow="1">
                <a:tableStyleId>{5C22544A-7EE6-4342-B048-85BDC9FD1C3A}</a:tableStyleId>
              </a:tblPr>
              <a:tblGrid>
                <a:gridCol w="4343400"/>
              </a:tblGrid>
              <a:tr h="370840">
                <a:tc>
                  <a:txBody>
                    <a:bodyPr/>
                    <a:lstStyle/>
                    <a:p>
                      <a:r>
                        <a:rPr lang="en-US" dirty="0" smtClean="0">
                          <a:solidFill>
                            <a:schemeClr val="tx1"/>
                          </a:solidFill>
                        </a:rPr>
                        <a:t>SERO </a:t>
                      </a:r>
                      <a:r>
                        <a:rPr lang="en-US" sz="1200" dirty="0" smtClean="0">
                          <a:solidFill>
                            <a:schemeClr val="tx1"/>
                          </a:solidFill>
                        </a:rPr>
                        <a:t>for</a:t>
                      </a:r>
                      <a:r>
                        <a:rPr lang="en-US" sz="1200" baseline="0" dirty="0" smtClean="0">
                          <a:solidFill>
                            <a:schemeClr val="tx1"/>
                          </a:solidFill>
                        </a:rPr>
                        <a:t> egress protection</a:t>
                      </a:r>
                      <a:endParaRPr lang="en-US" sz="1200" dirty="0">
                        <a:solidFill>
                          <a:schemeClr val="tx1"/>
                        </a:solidFill>
                      </a:endParaRPr>
                    </a:p>
                  </a:txBody>
                  <a:tcPr/>
                </a:tc>
              </a:tr>
              <a:tr h="370840">
                <a:tc>
                  <a:txBody>
                    <a:bodyPr/>
                    <a:lstStyle/>
                    <a:p>
                      <a:r>
                        <a:rPr lang="en-US" dirty="0" smtClean="0"/>
                        <a:t>Branch node </a:t>
                      </a:r>
                      <a:r>
                        <a:rPr lang="en-US" dirty="0" err="1" smtClean="0"/>
                        <a:t>subobject</a:t>
                      </a:r>
                      <a:r>
                        <a:rPr lang="en-US" dirty="0" smtClean="0"/>
                        <a:t> (PH of egress)</a:t>
                      </a:r>
                      <a:endParaRPr lang="en-US" dirty="0"/>
                    </a:p>
                  </a:txBody>
                  <a:tcPr/>
                </a:tc>
              </a:tr>
              <a:tr h="370840">
                <a:tc>
                  <a:txBody>
                    <a:bodyPr/>
                    <a:lstStyle/>
                    <a:p>
                      <a:r>
                        <a:rPr lang="en-US" dirty="0" smtClean="0"/>
                        <a:t>Protection</a:t>
                      </a:r>
                      <a:r>
                        <a:rPr lang="en-US" baseline="0" dirty="0" smtClean="0"/>
                        <a:t> </a:t>
                      </a:r>
                      <a:r>
                        <a:rPr lang="en-US" baseline="0" dirty="0" err="1" smtClean="0"/>
                        <a:t>subobject</a:t>
                      </a:r>
                      <a:r>
                        <a:rPr lang="en-US" baseline="0" dirty="0" smtClean="0"/>
                        <a:t> </a:t>
                      </a:r>
                      <a:r>
                        <a:rPr lang="en-US" baseline="0" dirty="0" smtClean="0">
                          <a:solidFill>
                            <a:srgbClr val="C00000"/>
                          </a:solidFill>
                        </a:rPr>
                        <a:t>extended</a:t>
                      </a:r>
                      <a:endParaRPr lang="en-US" dirty="0">
                        <a:solidFill>
                          <a:srgbClr val="C00000"/>
                        </a:solidFill>
                      </a:endParaRPr>
                    </a:p>
                  </a:txBody>
                  <a:tcPr/>
                </a:tc>
              </a:tr>
              <a:tr h="370840">
                <a:tc>
                  <a:txBody>
                    <a:bodyPr/>
                    <a:lstStyle/>
                    <a:p>
                      <a:r>
                        <a:rPr lang="en-US" dirty="0" smtClean="0"/>
                        <a:t>Backup</a:t>
                      </a:r>
                      <a:r>
                        <a:rPr lang="en-US" baseline="0" dirty="0" smtClean="0"/>
                        <a:t> egress</a:t>
                      </a:r>
                      <a:r>
                        <a:rPr lang="en-US" dirty="0" smtClean="0"/>
                        <a:t> node </a:t>
                      </a:r>
                      <a:r>
                        <a:rPr lang="en-US" dirty="0" err="1" smtClean="0"/>
                        <a:t>subobject</a:t>
                      </a:r>
                      <a:endParaRPr lang="en-US" dirty="0"/>
                    </a:p>
                  </a:txBody>
                  <a:tcPr/>
                </a:tc>
              </a:tr>
            </a:tbl>
          </a:graphicData>
        </a:graphic>
      </p:graphicFrame>
      <p:sp>
        <p:nvSpPr>
          <p:cNvPr id="139" name="Rectangle 3"/>
          <p:cNvSpPr txBox="1">
            <a:spLocks noChangeArrowheads="1"/>
          </p:cNvSpPr>
          <p:nvPr/>
        </p:nvSpPr>
        <p:spPr bwMode="auto">
          <a:xfrm>
            <a:off x="609600" y="3276600"/>
            <a:ext cx="7924800"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514350" marR="0" lvl="0" indent="-514350" algn="l" defTabSz="914400" rtl="0" eaLnBrk="0" fontAlgn="base" latinLnBrk="0" hangingPunct="0">
              <a:lnSpc>
                <a:spcPct val="100000"/>
              </a:lnSpc>
              <a:spcBef>
                <a:spcPct val="20000"/>
              </a:spcBef>
              <a:spcAft>
                <a:spcPct val="0"/>
              </a:spcAft>
              <a:buClrTx/>
              <a:buSzTx/>
              <a:buFontTx/>
              <a:buNone/>
              <a:tabLst/>
              <a:defRPr/>
            </a:pPr>
            <a:r>
              <a:rPr lang="en-US" sz="2400" kern="0" dirty="0" smtClean="0">
                <a:latin typeface="+mn-lt"/>
                <a:ea typeface="+mn-ea"/>
              </a:rPr>
              <a:t>Contents of protection </a:t>
            </a:r>
            <a:r>
              <a:rPr lang="en-US" sz="2400" kern="0" dirty="0" err="1" smtClean="0">
                <a:latin typeface="+mn-lt"/>
                <a:ea typeface="+mn-ea"/>
              </a:rPr>
              <a:t>subobject</a:t>
            </a:r>
            <a:r>
              <a:rPr lang="en-US" sz="2400" kern="0" dirty="0" smtClean="0">
                <a:latin typeface="+mn-lt"/>
                <a:ea typeface="+mn-ea"/>
              </a:rPr>
              <a:t> is extended below </a:t>
            </a:r>
            <a:r>
              <a:rPr lang="en-US" kern="0" dirty="0" smtClean="0">
                <a:latin typeface="+mn-lt"/>
                <a:ea typeface="+mn-ea"/>
              </a:rPr>
              <a:t>(PROTECTION object is extended in same way)</a:t>
            </a:r>
            <a:endParaRPr kumimoji="0" lang="en-GB" b="0" i="0" u="none" strike="noStrike" kern="0" cap="none" spc="0" normalizeH="0" baseline="0" noProof="0" dirty="0" smtClean="0">
              <a:ln>
                <a:noFill/>
              </a:ln>
              <a:solidFill>
                <a:schemeClr val="tx1"/>
              </a:solidFill>
              <a:effectLst/>
              <a:uLnTx/>
              <a:uFillTx/>
              <a:latin typeface="Candara" pitchFamily="34" charset="0"/>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kumimoji="0" lang="en-GB" sz="2800" b="0" i="0" u="none" strike="noStrike" kern="0" cap="none" spc="0" normalizeH="0" baseline="0" noProof="0" dirty="0" smtClean="0">
              <a:ln>
                <a:noFill/>
              </a:ln>
              <a:solidFill>
                <a:schemeClr val="tx1"/>
              </a:solidFill>
              <a:effectLst/>
              <a:uLnTx/>
              <a:uFillTx/>
              <a:latin typeface="Candara" pitchFamily="34" charset="0"/>
              <a:ea typeface="+mn-ea"/>
              <a:cs typeface="+mn-cs"/>
            </a:endParaRPr>
          </a:p>
        </p:txBody>
      </p:sp>
      <p:sp>
        <p:nvSpPr>
          <p:cNvPr id="140" name="Rectangle 139"/>
          <p:cNvSpPr/>
          <p:nvPr/>
        </p:nvSpPr>
        <p:spPr>
          <a:xfrm>
            <a:off x="533400" y="4038600"/>
            <a:ext cx="7315200" cy="2308324"/>
          </a:xfrm>
          <a:prstGeom prst="rect">
            <a:avLst/>
          </a:prstGeom>
        </p:spPr>
        <p:txBody>
          <a:bodyPr wrap="square">
            <a:spAutoFit/>
          </a:bodyPr>
          <a:lstStyle/>
          <a:p>
            <a:r>
              <a:rPr lang="en-US" sz="1200" dirty="0" smtClean="0">
                <a:solidFill>
                  <a:srgbClr val="000000"/>
                </a:solidFill>
                <a:latin typeface="Courier New" pitchFamily="49" charset="0"/>
                <a:ea typeface="华文细黑"/>
                <a:cs typeface="Courier New" pitchFamily="49" charset="0"/>
              </a:rPr>
              <a:t>      0                   1                   2                   3</a:t>
            </a:r>
          </a:p>
          <a:p>
            <a:r>
              <a:rPr lang="en-US" sz="1200" dirty="0" smtClean="0">
                <a:solidFill>
                  <a:srgbClr val="000000"/>
                </a:solidFill>
                <a:latin typeface="Courier New" pitchFamily="49" charset="0"/>
                <a:ea typeface="华文细黑"/>
                <a:cs typeface="Courier New" pitchFamily="49" charset="0"/>
              </a:rPr>
              <a:t>      0 1 2 3 4 5 6 7 8 9 0 1 2 3 4 5 6 7 8 9 0 1 2 3 4 5 6 7 8 9 0 1</a:t>
            </a:r>
          </a:p>
          <a:p>
            <a:r>
              <a:rPr lang="en-US" sz="1200" dirty="0" smtClean="0">
                <a:solidFill>
                  <a:srgbClr val="000000"/>
                </a:solidFill>
                <a:latin typeface="Courier New" pitchFamily="49" charset="0"/>
                <a:ea typeface="华文细黑"/>
                <a:cs typeface="Courier New" pitchFamily="49" charset="0"/>
              </a:rPr>
              <a:t>     +-+-+-+-+-+-+-+-+-+-+-+-+-+-+-+-+-+-+-+-+-+-+-+-+-+-+-+-+-+-+-+-+</a:t>
            </a:r>
          </a:p>
          <a:p>
            <a:r>
              <a:rPr lang="en-US" sz="1200" dirty="0" smtClean="0">
                <a:solidFill>
                  <a:srgbClr val="000000"/>
                </a:solidFill>
                <a:latin typeface="Courier New" pitchFamily="49" charset="0"/>
                <a:ea typeface="华文细黑"/>
                <a:cs typeface="Courier New" pitchFamily="49" charset="0"/>
              </a:rPr>
              <a:t>     |L|    Type     |     Length    |    Reserved   |   C-Type      |</a:t>
            </a:r>
          </a:p>
          <a:p>
            <a:r>
              <a:rPr lang="en-US" sz="1200" dirty="0" smtClean="0">
                <a:solidFill>
                  <a:srgbClr val="000000"/>
                </a:solidFill>
                <a:latin typeface="Courier New" pitchFamily="49" charset="0"/>
                <a:ea typeface="华文细黑"/>
                <a:cs typeface="Courier New" pitchFamily="49" charset="0"/>
              </a:rPr>
              <a:t>     +-+-+-+-+-+-+-+-+-+-+-+-+-+-+-+-+-+-+-+-+-+-+-+-+-+-+-+-+-+-+-+-+</a:t>
            </a:r>
          </a:p>
          <a:p>
            <a:r>
              <a:rPr lang="en-US" sz="1200" dirty="0" smtClean="0">
                <a:solidFill>
                  <a:srgbClr val="000000"/>
                </a:solidFill>
                <a:latin typeface="Courier New" pitchFamily="49" charset="0"/>
                <a:ea typeface="华文细黑"/>
                <a:cs typeface="Courier New" pitchFamily="49" charset="0"/>
              </a:rPr>
              <a:t>     |S|P|N|O| Reserved  | LSP Flags |     Reserved      | Link Flags|</a:t>
            </a:r>
          </a:p>
          <a:p>
            <a:r>
              <a:rPr lang="en-US" sz="1200" dirty="0" smtClean="0">
                <a:solidFill>
                  <a:srgbClr val="000000"/>
                </a:solidFill>
                <a:latin typeface="Courier New" pitchFamily="49" charset="0"/>
                <a:ea typeface="华文细黑"/>
                <a:cs typeface="Courier New" pitchFamily="49" charset="0"/>
              </a:rPr>
              <a:t>     +-+-+-+-+-+-+-+-+-+-+-+-+-+-+-+-+-+-+-+-+-+-+-+-+-+-+-+-+-+-+-+-+</a:t>
            </a:r>
          </a:p>
          <a:p>
            <a:r>
              <a:rPr lang="en-US" sz="1200" dirty="0" smtClean="0">
                <a:solidFill>
                  <a:srgbClr val="000000"/>
                </a:solidFill>
                <a:latin typeface="Courier New" pitchFamily="49" charset="0"/>
                <a:ea typeface="华文细黑"/>
                <a:cs typeface="Courier New" pitchFamily="49" charset="0"/>
              </a:rPr>
              <a:t>     |I|R|    Reserved   | </a:t>
            </a:r>
            <a:r>
              <a:rPr lang="en-US" sz="1200" dirty="0" err="1" smtClean="0">
                <a:solidFill>
                  <a:srgbClr val="000000"/>
                </a:solidFill>
                <a:latin typeface="Courier New" pitchFamily="49" charset="0"/>
                <a:ea typeface="华文细黑"/>
                <a:cs typeface="Courier New" pitchFamily="49" charset="0"/>
              </a:rPr>
              <a:t>Seg.Flags</a:t>
            </a:r>
            <a:r>
              <a:rPr lang="en-US" sz="1200" dirty="0" smtClean="0">
                <a:solidFill>
                  <a:srgbClr val="000000"/>
                </a:solidFill>
                <a:latin typeface="Courier New" pitchFamily="49" charset="0"/>
                <a:ea typeface="华文细黑"/>
                <a:cs typeface="Courier New" pitchFamily="49" charset="0"/>
              </a:rPr>
              <a:t> |        Reserved       |</a:t>
            </a:r>
            <a:r>
              <a:rPr lang="en-US" sz="1200" dirty="0" smtClean="0">
                <a:solidFill>
                  <a:srgbClr val="C00000"/>
                </a:solidFill>
                <a:latin typeface="Courier New" pitchFamily="49" charset="0"/>
                <a:ea typeface="华文细黑"/>
                <a:cs typeface="Courier New" pitchFamily="49" charset="0"/>
              </a:rPr>
              <a:t>E-Flags</a:t>
            </a:r>
            <a:r>
              <a:rPr lang="en-US" sz="1200" dirty="0" smtClean="0">
                <a:solidFill>
                  <a:srgbClr val="000000"/>
                </a:solidFill>
                <a:latin typeface="Courier New" pitchFamily="49" charset="0"/>
                <a:ea typeface="华文细黑"/>
                <a:cs typeface="Courier New" pitchFamily="49" charset="0"/>
              </a:rPr>
              <a:t>|</a:t>
            </a:r>
          </a:p>
          <a:p>
            <a:r>
              <a:rPr lang="en-US" sz="1200" dirty="0" smtClean="0">
                <a:solidFill>
                  <a:srgbClr val="000000"/>
                </a:solidFill>
                <a:latin typeface="Courier New" pitchFamily="49" charset="0"/>
                <a:ea typeface="华文细黑"/>
                <a:cs typeface="Courier New" pitchFamily="49" charset="0"/>
              </a:rPr>
              <a:t>     +-+-+-+-+-+-+-+-+-+-+-+-+-+-+-+-+-+-+-+-+-+-+-+-+-+-+-+-+-+-+-+-+</a:t>
            </a:r>
          </a:p>
          <a:p>
            <a:r>
              <a:rPr lang="en-US" sz="1200" dirty="0" smtClean="0">
                <a:solidFill>
                  <a:srgbClr val="000000"/>
                </a:solidFill>
                <a:latin typeface="Courier New" pitchFamily="49" charset="0"/>
                <a:ea typeface="华文细黑"/>
                <a:cs typeface="Courier New" pitchFamily="49" charset="0"/>
              </a:rPr>
              <a:t>     ~                     </a:t>
            </a:r>
            <a:r>
              <a:rPr lang="en-US" sz="1200" dirty="0" smtClean="0">
                <a:solidFill>
                  <a:srgbClr val="C00000"/>
                </a:solidFill>
                <a:latin typeface="Courier New" pitchFamily="49" charset="0"/>
                <a:ea typeface="华文细黑"/>
                <a:cs typeface="Courier New" pitchFamily="49" charset="0"/>
              </a:rPr>
              <a:t>Optional </a:t>
            </a:r>
            <a:r>
              <a:rPr lang="en-US" sz="1200" dirty="0" err="1" smtClean="0">
                <a:solidFill>
                  <a:srgbClr val="C00000"/>
                </a:solidFill>
                <a:latin typeface="Courier New" pitchFamily="49" charset="0"/>
                <a:ea typeface="华文细黑"/>
                <a:cs typeface="Courier New" pitchFamily="49" charset="0"/>
              </a:rPr>
              <a:t>subobjects</a:t>
            </a:r>
            <a:r>
              <a:rPr lang="en-US" sz="1200" dirty="0" smtClean="0">
                <a:solidFill>
                  <a:srgbClr val="000000"/>
                </a:solidFill>
                <a:latin typeface="Courier New" pitchFamily="49" charset="0"/>
                <a:ea typeface="华文细黑"/>
                <a:cs typeface="Courier New" pitchFamily="49" charset="0"/>
              </a:rPr>
              <a:t>                       ~</a:t>
            </a:r>
          </a:p>
          <a:p>
            <a:r>
              <a:rPr lang="en-US" sz="1200" dirty="0" smtClean="0">
                <a:solidFill>
                  <a:srgbClr val="000000"/>
                </a:solidFill>
                <a:latin typeface="Courier New" pitchFamily="49" charset="0"/>
                <a:ea typeface="华文细黑"/>
                <a:cs typeface="Courier New" pitchFamily="49" charset="0"/>
              </a:rPr>
              <a:t>     +-+-+-+-+-+-+-+-+-+-+-+-+-+-+-+-+-+-+-+-+-+-+-+-+-+-+-+-+-+-+-+-+</a:t>
            </a:r>
          </a:p>
          <a:p>
            <a:r>
              <a:rPr lang="en-US" sz="1200" dirty="0" smtClean="0">
                <a:solidFill>
                  <a:srgbClr val="000000"/>
                </a:solidFill>
                <a:latin typeface="Courier New" pitchFamily="49" charset="0"/>
                <a:ea typeface="华文细黑"/>
                <a:cs typeface="Courier New" pitchFamily="49" charset="0"/>
              </a:rPr>
              <a:t>                     Contents of protection </a:t>
            </a:r>
            <a:r>
              <a:rPr lang="en-US" sz="1200" dirty="0" err="1" smtClean="0">
                <a:solidFill>
                  <a:srgbClr val="000000"/>
                </a:solidFill>
                <a:latin typeface="Courier New" pitchFamily="49" charset="0"/>
                <a:ea typeface="华文细黑"/>
                <a:cs typeface="Courier New" pitchFamily="49" charset="0"/>
              </a:rPr>
              <a:t>subobject</a:t>
            </a:r>
            <a:r>
              <a:rPr lang="en-US" sz="1200" dirty="0" smtClean="0">
                <a:solidFill>
                  <a:srgbClr val="000000"/>
                </a:solidFill>
                <a:latin typeface="Courier New" pitchFamily="49" charset="0"/>
                <a:ea typeface="华文细黑"/>
                <a:cs typeface="Courier New" pitchFamily="49" charset="0"/>
              </a:rPr>
              <a:t>  </a:t>
            </a:r>
          </a:p>
        </p:txBody>
      </p:sp>
    </p:spTree>
    <p:extLst>
      <p:ext uri="{BB962C8B-B14F-4D97-AF65-F5344CB8AC3E}">
        <p14:creationId xmlns:p14="http://schemas.microsoft.com/office/powerpoint/2010/main" val="31395382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2" name="Rectangle 6"/>
          <p:cNvSpPr>
            <a:spLocks noGrp="1" noChangeArrowheads="1"/>
          </p:cNvSpPr>
          <p:nvPr>
            <p:ph type="title"/>
          </p:nvPr>
        </p:nvSpPr>
        <p:spPr>
          <a:xfrm>
            <a:off x="0" y="0"/>
            <a:ext cx="8991600" cy="653143"/>
          </a:xfrm>
        </p:spPr>
        <p:txBody>
          <a:bodyPr/>
          <a:lstStyle/>
          <a:p>
            <a:r>
              <a:rPr lang="en-US" altLang="zh-CN" sz="3200" dirty="0" smtClean="0">
                <a:solidFill>
                  <a:srgbClr val="CC3300"/>
                </a:solidFill>
              </a:rPr>
              <a:t>Enhance on Operations</a:t>
            </a:r>
            <a:endParaRPr lang="en-US" altLang="zh-CN" sz="3200" dirty="0">
              <a:solidFill>
                <a:srgbClr val="CC3300"/>
              </a:solidFill>
            </a:endParaRPr>
          </a:p>
        </p:txBody>
      </p:sp>
      <p:grpSp>
        <p:nvGrpSpPr>
          <p:cNvPr id="449" name="Group 448"/>
          <p:cNvGrpSpPr/>
          <p:nvPr/>
        </p:nvGrpSpPr>
        <p:grpSpPr>
          <a:xfrm>
            <a:off x="381000" y="914400"/>
            <a:ext cx="7948613" cy="3493520"/>
            <a:chOff x="0" y="914400"/>
            <a:chExt cx="7948613" cy="3493520"/>
          </a:xfrm>
        </p:grpSpPr>
        <p:pic>
          <p:nvPicPr>
            <p:cNvPr id="39938" name="Picture 2" descr="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751012" y="1981200"/>
              <a:ext cx="4573588" cy="2286000"/>
            </a:xfrm>
            <a:prstGeom prst="rect">
              <a:avLst/>
            </a:prstGeom>
            <a:noFill/>
          </p:spPr>
        </p:pic>
        <p:pic>
          <p:nvPicPr>
            <p:cNvPr id="39940" name="Picture 4" descr="图形1"/>
            <p:cNvPicPr>
              <a:picLocks noChangeAspect="1" noChangeArrowheads="1"/>
            </p:cNvPicPr>
            <p:nvPr/>
          </p:nvPicPr>
          <p:blipFill>
            <a:blip r:embed="rId4" cstate="print"/>
            <a:srcRect/>
            <a:stretch>
              <a:fillRect/>
            </a:stretch>
          </p:blipFill>
          <p:spPr bwMode="auto">
            <a:xfrm>
              <a:off x="0" y="3048000"/>
              <a:ext cx="1271587" cy="685800"/>
            </a:xfrm>
            <a:prstGeom prst="rect">
              <a:avLst/>
            </a:prstGeom>
            <a:noFill/>
          </p:spPr>
        </p:pic>
        <p:pic>
          <p:nvPicPr>
            <p:cNvPr id="39941" name="Picture 5" descr="图形1"/>
            <p:cNvPicPr>
              <a:picLocks noChangeAspect="1" noChangeArrowheads="1"/>
            </p:cNvPicPr>
            <p:nvPr/>
          </p:nvPicPr>
          <p:blipFill>
            <a:blip r:embed="rId5" cstate="print"/>
            <a:srcRect/>
            <a:stretch>
              <a:fillRect/>
            </a:stretch>
          </p:blipFill>
          <p:spPr bwMode="auto">
            <a:xfrm>
              <a:off x="6477000" y="2667000"/>
              <a:ext cx="1395413" cy="762000"/>
            </a:xfrm>
            <a:prstGeom prst="rect">
              <a:avLst/>
            </a:prstGeom>
            <a:noFill/>
          </p:spPr>
        </p:pic>
        <p:sp>
          <p:nvSpPr>
            <p:cNvPr id="40029" name="Rectangle 93"/>
            <p:cNvSpPr>
              <a:spLocks noChangeArrowheads="1"/>
            </p:cNvSpPr>
            <p:nvPr/>
          </p:nvSpPr>
          <p:spPr bwMode="auto">
            <a:xfrm>
              <a:off x="1276350" y="2782888"/>
              <a:ext cx="158750" cy="385762"/>
            </a:xfrm>
            <a:prstGeom prst="rect">
              <a:avLst/>
            </a:prstGeom>
            <a:noFill/>
            <a:ln w="22225" algn="ctr">
              <a:noFill/>
              <a:miter lim="800000"/>
              <a:headEnd/>
              <a:tailEnd/>
            </a:ln>
            <a:effectLst/>
          </p:spPr>
          <p:txBody>
            <a:bodyPr wrap="none" lIns="78346" tIns="39172" rIns="78346" bIns="39172">
              <a:spAutoFit/>
            </a:bodyPr>
            <a:lstStyle/>
            <a:p>
              <a:pPr algn="ctr" defTabSz="784225"/>
              <a:endParaRPr lang="en-US" sz="2100" b="1">
                <a:solidFill>
                  <a:srgbClr val="0000FF"/>
                </a:solidFill>
              </a:endParaRPr>
            </a:p>
          </p:txBody>
        </p:sp>
        <p:grpSp>
          <p:nvGrpSpPr>
            <p:cNvPr id="5" name="Group 95"/>
            <p:cNvGrpSpPr>
              <a:grpSpLocks/>
            </p:cNvGrpSpPr>
            <p:nvPr/>
          </p:nvGrpSpPr>
          <p:grpSpPr bwMode="auto">
            <a:xfrm>
              <a:off x="685800" y="3124200"/>
              <a:ext cx="608012" cy="388937"/>
              <a:chOff x="4082" y="2179"/>
              <a:chExt cx="331" cy="207"/>
            </a:xfrm>
          </p:grpSpPr>
          <p:sp>
            <p:nvSpPr>
              <p:cNvPr id="40032" name="Freeform 96"/>
              <p:cNvSpPr>
                <a:spLocks/>
              </p:cNvSpPr>
              <p:nvPr/>
            </p:nvSpPr>
            <p:spPr bwMode="auto">
              <a:xfrm>
                <a:off x="4082" y="2237"/>
                <a:ext cx="331" cy="149"/>
              </a:xfrm>
              <a:custGeom>
                <a:avLst/>
                <a:gdLst/>
                <a:ahLst/>
                <a:cxnLst>
                  <a:cxn ang="0">
                    <a:pos x="302" y="80"/>
                  </a:cxn>
                  <a:cxn ang="0">
                    <a:pos x="301" y="82"/>
                  </a:cxn>
                  <a:cxn ang="0">
                    <a:pos x="302" y="86"/>
                  </a:cxn>
                  <a:cxn ang="0">
                    <a:pos x="152" y="137"/>
                  </a:cxn>
                  <a:cxn ang="0">
                    <a:pos x="0" y="86"/>
                  </a:cxn>
                  <a:cxn ang="0">
                    <a:pos x="1" y="82"/>
                  </a:cxn>
                  <a:cxn ang="0">
                    <a:pos x="0" y="80"/>
                  </a:cxn>
                  <a:cxn ang="0">
                    <a:pos x="0" y="0"/>
                  </a:cxn>
                  <a:cxn ang="0">
                    <a:pos x="302" y="0"/>
                  </a:cxn>
                  <a:cxn ang="0">
                    <a:pos x="302" y="77"/>
                  </a:cxn>
                  <a:cxn ang="0">
                    <a:pos x="302" y="80"/>
                  </a:cxn>
                </a:cxnLst>
                <a:rect l="0" t="0" r="r" b="b"/>
                <a:pathLst>
                  <a:path w="303" h="137">
                    <a:moveTo>
                      <a:pt x="302" y="80"/>
                    </a:moveTo>
                    <a:cubicBezTo>
                      <a:pt x="302" y="81"/>
                      <a:pt x="302" y="81"/>
                      <a:pt x="301" y="82"/>
                    </a:cubicBezTo>
                    <a:cubicBezTo>
                      <a:pt x="302" y="83"/>
                      <a:pt x="302" y="85"/>
                      <a:pt x="302" y="86"/>
                    </a:cubicBezTo>
                    <a:cubicBezTo>
                      <a:pt x="302" y="114"/>
                      <a:pt x="234" y="137"/>
                      <a:pt x="152" y="137"/>
                    </a:cubicBezTo>
                    <a:cubicBezTo>
                      <a:pt x="68" y="137"/>
                      <a:pt x="0" y="114"/>
                      <a:pt x="0" y="86"/>
                    </a:cubicBezTo>
                    <a:cubicBezTo>
                      <a:pt x="0" y="85"/>
                      <a:pt x="0" y="83"/>
                      <a:pt x="1" y="82"/>
                    </a:cubicBezTo>
                    <a:cubicBezTo>
                      <a:pt x="0" y="81"/>
                      <a:pt x="0" y="81"/>
                      <a:pt x="0" y="80"/>
                    </a:cubicBezTo>
                    <a:lnTo>
                      <a:pt x="0" y="0"/>
                    </a:lnTo>
                    <a:lnTo>
                      <a:pt x="302" y="0"/>
                    </a:lnTo>
                    <a:lnTo>
                      <a:pt x="302" y="77"/>
                    </a:lnTo>
                    <a:cubicBezTo>
                      <a:pt x="303" y="78"/>
                      <a:pt x="302" y="79"/>
                      <a:pt x="302" y="80"/>
                    </a:cubicBezTo>
                  </a:path>
                </a:pathLst>
              </a:custGeom>
              <a:solidFill>
                <a:srgbClr val="C3A229"/>
              </a:solidFill>
              <a:ln w="9525" cap="flat" cmpd="sng">
                <a:solidFill>
                  <a:srgbClr val="DD8D17"/>
                </a:solidFill>
                <a:prstDash val="solid"/>
                <a:round/>
                <a:headEnd type="none" w="med" len="med"/>
                <a:tailEnd type="none" w="med" len="med"/>
              </a:ln>
              <a:effectLst/>
            </p:spPr>
            <p:txBody>
              <a:bodyPr/>
              <a:lstStyle/>
              <a:p>
                <a:endParaRPr lang="en-US"/>
              </a:p>
            </p:txBody>
          </p:sp>
          <p:sp>
            <p:nvSpPr>
              <p:cNvPr id="40033" name="Freeform 97"/>
              <p:cNvSpPr>
                <a:spLocks/>
              </p:cNvSpPr>
              <p:nvPr/>
            </p:nvSpPr>
            <p:spPr bwMode="auto">
              <a:xfrm>
                <a:off x="4082" y="2237"/>
                <a:ext cx="331" cy="1"/>
              </a:xfrm>
              <a:custGeom>
                <a:avLst/>
                <a:gdLst/>
                <a:ahLst/>
                <a:cxnLst>
                  <a:cxn ang="0">
                    <a:pos x="331" y="0"/>
                  </a:cxn>
                  <a:cxn ang="0">
                    <a:pos x="330" y="0"/>
                  </a:cxn>
                  <a:cxn ang="0">
                    <a:pos x="0" y="0"/>
                  </a:cxn>
                  <a:cxn ang="0">
                    <a:pos x="0" y="1"/>
                  </a:cxn>
                  <a:cxn ang="0">
                    <a:pos x="330" y="1"/>
                  </a:cxn>
                  <a:cxn ang="0">
                    <a:pos x="331" y="0"/>
                  </a:cxn>
                  <a:cxn ang="0">
                    <a:pos x="331" y="0"/>
                  </a:cxn>
                  <a:cxn ang="0">
                    <a:pos x="331" y="0"/>
                  </a:cxn>
                  <a:cxn ang="0">
                    <a:pos x="330" y="0"/>
                  </a:cxn>
                  <a:cxn ang="0">
                    <a:pos x="331" y="0"/>
                  </a:cxn>
                </a:cxnLst>
                <a:rect l="0" t="0" r="r" b="b"/>
                <a:pathLst>
                  <a:path w="331" h="1">
                    <a:moveTo>
                      <a:pt x="331" y="0"/>
                    </a:moveTo>
                    <a:lnTo>
                      <a:pt x="330" y="0"/>
                    </a:lnTo>
                    <a:lnTo>
                      <a:pt x="0" y="0"/>
                    </a:lnTo>
                    <a:lnTo>
                      <a:pt x="0" y="1"/>
                    </a:lnTo>
                    <a:lnTo>
                      <a:pt x="330" y="1"/>
                    </a:lnTo>
                    <a:lnTo>
                      <a:pt x="331" y="0"/>
                    </a:lnTo>
                    <a:lnTo>
                      <a:pt x="331" y="0"/>
                    </a:lnTo>
                    <a:lnTo>
                      <a:pt x="331" y="0"/>
                    </a:lnTo>
                    <a:lnTo>
                      <a:pt x="330" y="0"/>
                    </a:lnTo>
                    <a:lnTo>
                      <a:pt x="331" y="0"/>
                    </a:lnTo>
                    <a:close/>
                  </a:path>
                </a:pathLst>
              </a:custGeom>
              <a:solidFill>
                <a:srgbClr val="61BFF3"/>
              </a:solidFill>
              <a:ln w="9525">
                <a:noFill/>
                <a:round/>
                <a:headEnd/>
                <a:tailEnd/>
              </a:ln>
            </p:spPr>
            <p:txBody>
              <a:bodyPr/>
              <a:lstStyle/>
              <a:p>
                <a:endParaRPr lang="en-US"/>
              </a:p>
            </p:txBody>
          </p:sp>
          <p:sp>
            <p:nvSpPr>
              <p:cNvPr id="40034" name="Freeform 98"/>
              <p:cNvSpPr>
                <a:spLocks/>
              </p:cNvSpPr>
              <p:nvPr/>
            </p:nvSpPr>
            <p:spPr bwMode="auto">
              <a:xfrm>
                <a:off x="4082" y="2179"/>
                <a:ext cx="330" cy="113"/>
              </a:xfrm>
              <a:custGeom>
                <a:avLst/>
                <a:gdLst/>
                <a:ahLst/>
                <a:cxnLst>
                  <a:cxn ang="0">
                    <a:pos x="302" y="53"/>
                  </a:cxn>
                  <a:cxn ang="0">
                    <a:pos x="152" y="104"/>
                  </a:cxn>
                  <a:cxn ang="0">
                    <a:pos x="0" y="53"/>
                  </a:cxn>
                  <a:cxn ang="0">
                    <a:pos x="152" y="0"/>
                  </a:cxn>
                  <a:cxn ang="0">
                    <a:pos x="302" y="53"/>
                  </a:cxn>
                </a:cxnLst>
                <a:rect l="0" t="0" r="r" b="b"/>
                <a:pathLst>
                  <a:path w="302" h="104">
                    <a:moveTo>
                      <a:pt x="302" y="53"/>
                    </a:moveTo>
                    <a:cubicBezTo>
                      <a:pt x="302" y="81"/>
                      <a:pt x="234" y="104"/>
                      <a:pt x="152" y="104"/>
                    </a:cubicBezTo>
                    <a:cubicBezTo>
                      <a:pt x="68" y="104"/>
                      <a:pt x="0" y="81"/>
                      <a:pt x="0" y="53"/>
                    </a:cubicBezTo>
                    <a:cubicBezTo>
                      <a:pt x="0" y="24"/>
                      <a:pt x="68" y="0"/>
                      <a:pt x="152" y="0"/>
                    </a:cubicBezTo>
                    <a:cubicBezTo>
                      <a:pt x="234" y="0"/>
                      <a:pt x="302" y="24"/>
                      <a:pt x="302" y="53"/>
                    </a:cubicBezTo>
                  </a:path>
                </a:pathLst>
              </a:custGeom>
              <a:solidFill>
                <a:srgbClr val="E1C973"/>
              </a:solidFill>
              <a:ln w="9525" cap="flat" cmpd="sng">
                <a:solidFill>
                  <a:srgbClr val="DD8D17"/>
                </a:solidFill>
                <a:prstDash val="solid"/>
                <a:round/>
                <a:headEnd/>
                <a:tailEnd/>
              </a:ln>
              <a:effectLst/>
            </p:spPr>
            <p:txBody>
              <a:bodyPr/>
              <a:lstStyle/>
              <a:p>
                <a:endParaRPr lang="en-US"/>
              </a:p>
            </p:txBody>
          </p:sp>
          <p:sp>
            <p:nvSpPr>
              <p:cNvPr id="40035" name="Freeform 99"/>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40036" name="Freeform 100"/>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40037" name="Freeform 101"/>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40038" name="Freeform 102"/>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40039" name="Freeform 103"/>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40040" name="Freeform 104"/>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40041" name="Freeform 105"/>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40042" name="Freeform 106"/>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40043" name="Freeform 107"/>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40044" name="Freeform 108"/>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40045" name="Freeform 109"/>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40046" name="Freeform 110"/>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40047" name="Freeform 111"/>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40048" name="Freeform 112"/>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40049" name="Freeform 113"/>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sp>
            <p:nvSpPr>
              <p:cNvPr id="40050" name="Freeform 114"/>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grpSp>
        <p:sp>
          <p:nvSpPr>
            <p:cNvPr id="40135" name="Text Box 199"/>
            <p:cNvSpPr txBox="1">
              <a:spLocks noChangeArrowheads="1"/>
            </p:cNvSpPr>
            <p:nvPr/>
          </p:nvSpPr>
          <p:spPr bwMode="auto">
            <a:xfrm>
              <a:off x="1371600" y="2740025"/>
              <a:ext cx="539750" cy="231775"/>
            </a:xfrm>
            <a:prstGeom prst="rect">
              <a:avLst/>
            </a:prstGeom>
            <a:noFill/>
            <a:ln w="22225" algn="ctr">
              <a:noFill/>
              <a:miter lim="800000"/>
              <a:headEnd/>
              <a:tailEnd/>
            </a:ln>
            <a:effectLst/>
          </p:spPr>
          <p:txBody>
            <a:bodyPr lIns="78346" tIns="39172" rIns="78346" bIns="39172">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rPr>
                <a:t>PE1</a:t>
              </a:r>
            </a:p>
          </p:txBody>
        </p:sp>
        <p:sp>
          <p:nvSpPr>
            <p:cNvPr id="40139" name="Text Box 203"/>
            <p:cNvSpPr txBox="1">
              <a:spLocks noChangeArrowheads="1"/>
            </p:cNvSpPr>
            <p:nvPr/>
          </p:nvSpPr>
          <p:spPr bwMode="auto">
            <a:xfrm>
              <a:off x="838200" y="2968625"/>
              <a:ext cx="538163" cy="231775"/>
            </a:xfrm>
            <a:prstGeom prst="rect">
              <a:avLst/>
            </a:prstGeom>
            <a:noFill/>
            <a:ln w="22225" algn="ctr">
              <a:noFill/>
              <a:miter lim="800000"/>
              <a:headEnd/>
              <a:tailEnd/>
            </a:ln>
            <a:effectLst/>
          </p:spPr>
          <p:txBody>
            <a:bodyPr lIns="78346" tIns="39172" rIns="78346" bIns="39172">
              <a:spAutoFit/>
            </a:bodyPr>
            <a:lstStyle/>
            <a:p>
              <a:pPr algn="ctr" defTabSz="784225" eaLnBrk="0" hangingPunct="0">
                <a:spcBef>
                  <a:spcPct val="50000"/>
                </a:spcBef>
              </a:pPr>
              <a:r>
                <a:rPr lang="en-US" altLang="zh-CN" sz="1000" dirty="0">
                  <a:latin typeface="FrutigerNext LT BlackCn" pitchFamily="34" charset="0"/>
                  <a:ea typeface="ＭＳ Ｐゴシック" pitchFamily="34" charset="-128"/>
                </a:rPr>
                <a:t>CE1</a:t>
              </a:r>
            </a:p>
          </p:txBody>
        </p:sp>
        <p:sp>
          <p:nvSpPr>
            <p:cNvPr id="40145" name="Line 209"/>
            <p:cNvSpPr>
              <a:spLocks noChangeShapeType="1"/>
            </p:cNvSpPr>
            <p:nvPr/>
          </p:nvSpPr>
          <p:spPr bwMode="auto">
            <a:xfrm>
              <a:off x="228600" y="4191000"/>
              <a:ext cx="685800" cy="0"/>
            </a:xfrm>
            <a:prstGeom prst="line">
              <a:avLst/>
            </a:prstGeom>
            <a:noFill/>
            <a:ln w="38100">
              <a:solidFill>
                <a:srgbClr val="00FF00"/>
              </a:solidFill>
              <a:round/>
              <a:headEnd/>
              <a:tailEnd type="triangle" w="med" len="med"/>
            </a:ln>
            <a:effectLst/>
          </p:spPr>
          <p:txBody>
            <a:bodyPr wrap="none" anchor="ctr"/>
            <a:lstStyle/>
            <a:p>
              <a:endParaRPr lang="en-US"/>
            </a:p>
          </p:txBody>
        </p:sp>
        <p:sp>
          <p:nvSpPr>
            <p:cNvPr id="40146" name="Line 210"/>
            <p:cNvSpPr>
              <a:spLocks noChangeShapeType="1"/>
            </p:cNvSpPr>
            <p:nvPr/>
          </p:nvSpPr>
          <p:spPr bwMode="auto">
            <a:xfrm>
              <a:off x="228600" y="3884612"/>
              <a:ext cx="685800" cy="0"/>
            </a:xfrm>
            <a:prstGeom prst="line">
              <a:avLst/>
            </a:prstGeom>
            <a:noFill/>
            <a:ln w="38100">
              <a:solidFill>
                <a:srgbClr val="FF0000"/>
              </a:solidFill>
              <a:round/>
              <a:headEnd/>
              <a:tailEnd type="triangle" w="med" len="med"/>
            </a:ln>
            <a:effectLst/>
          </p:spPr>
          <p:txBody>
            <a:bodyPr wrap="none" anchor="ctr"/>
            <a:lstStyle/>
            <a:p>
              <a:endParaRPr lang="en-US"/>
            </a:p>
          </p:txBody>
        </p:sp>
        <p:sp>
          <p:nvSpPr>
            <p:cNvPr id="40147" name="Text Box 211"/>
            <p:cNvSpPr txBox="1">
              <a:spLocks noChangeArrowheads="1"/>
            </p:cNvSpPr>
            <p:nvPr/>
          </p:nvSpPr>
          <p:spPr bwMode="auto">
            <a:xfrm>
              <a:off x="914401" y="3657600"/>
              <a:ext cx="1619250" cy="366712"/>
            </a:xfrm>
            <a:prstGeom prst="rect">
              <a:avLst/>
            </a:prstGeom>
            <a:noFill/>
            <a:ln w="9525">
              <a:noFill/>
              <a:miter lim="800000"/>
              <a:headEnd/>
              <a:tailEnd/>
            </a:ln>
            <a:effectLst/>
          </p:spPr>
          <p:txBody>
            <a:bodyPr wrap="square" lIns="91429" tIns="45714" rIns="91429" bIns="45714">
              <a:spAutoFit/>
            </a:bodyPr>
            <a:lstStyle/>
            <a:p>
              <a:pPr>
                <a:spcBef>
                  <a:spcPct val="50000"/>
                </a:spcBef>
              </a:pPr>
              <a:r>
                <a:rPr lang="en-US" altLang="zh-CN" dirty="0" smtClean="0"/>
                <a:t>Primary </a:t>
              </a:r>
              <a:r>
                <a:rPr lang="en-US" altLang="zh-CN" dirty="0"/>
                <a:t>LSP</a:t>
              </a:r>
            </a:p>
          </p:txBody>
        </p:sp>
        <p:sp>
          <p:nvSpPr>
            <p:cNvPr id="40148" name="Text Box 212"/>
            <p:cNvSpPr txBox="1">
              <a:spLocks noChangeArrowheads="1"/>
            </p:cNvSpPr>
            <p:nvPr/>
          </p:nvSpPr>
          <p:spPr bwMode="auto">
            <a:xfrm>
              <a:off x="914400" y="4038600"/>
              <a:ext cx="1454222" cy="369320"/>
            </a:xfrm>
            <a:prstGeom prst="rect">
              <a:avLst/>
            </a:prstGeom>
            <a:noFill/>
            <a:ln w="9525">
              <a:noFill/>
              <a:miter lim="800000"/>
              <a:headEnd/>
              <a:tailEnd/>
            </a:ln>
            <a:effectLst/>
          </p:spPr>
          <p:txBody>
            <a:bodyPr wrap="none" lIns="91429" tIns="45714" rIns="91429" bIns="45714">
              <a:spAutoFit/>
            </a:bodyPr>
            <a:lstStyle/>
            <a:p>
              <a:r>
                <a:rPr lang="en-US" altLang="zh-CN" dirty="0"/>
                <a:t>Backup </a:t>
              </a:r>
              <a:r>
                <a:rPr lang="en-US" altLang="zh-CN" dirty="0" smtClean="0"/>
                <a:t>LSP</a:t>
              </a:r>
              <a:endParaRPr lang="en-US" altLang="zh-CN" dirty="0"/>
            </a:p>
          </p:txBody>
        </p:sp>
        <p:grpSp>
          <p:nvGrpSpPr>
            <p:cNvPr id="10" name="Group 213"/>
            <p:cNvGrpSpPr>
              <a:grpSpLocks/>
            </p:cNvGrpSpPr>
            <p:nvPr/>
          </p:nvGrpSpPr>
          <p:grpSpPr bwMode="auto">
            <a:xfrm>
              <a:off x="6532563" y="2857500"/>
              <a:ext cx="554037" cy="342900"/>
              <a:chOff x="4082" y="2179"/>
              <a:chExt cx="331" cy="207"/>
            </a:xfrm>
          </p:grpSpPr>
          <p:sp>
            <p:nvSpPr>
              <p:cNvPr id="40150" name="Freeform 214"/>
              <p:cNvSpPr>
                <a:spLocks/>
              </p:cNvSpPr>
              <p:nvPr/>
            </p:nvSpPr>
            <p:spPr bwMode="auto">
              <a:xfrm>
                <a:off x="4082" y="2237"/>
                <a:ext cx="331" cy="149"/>
              </a:xfrm>
              <a:custGeom>
                <a:avLst/>
                <a:gdLst/>
                <a:ahLst/>
                <a:cxnLst>
                  <a:cxn ang="0">
                    <a:pos x="302" y="80"/>
                  </a:cxn>
                  <a:cxn ang="0">
                    <a:pos x="301" y="82"/>
                  </a:cxn>
                  <a:cxn ang="0">
                    <a:pos x="302" y="86"/>
                  </a:cxn>
                  <a:cxn ang="0">
                    <a:pos x="152" y="137"/>
                  </a:cxn>
                  <a:cxn ang="0">
                    <a:pos x="0" y="86"/>
                  </a:cxn>
                  <a:cxn ang="0">
                    <a:pos x="1" y="82"/>
                  </a:cxn>
                  <a:cxn ang="0">
                    <a:pos x="0" y="80"/>
                  </a:cxn>
                  <a:cxn ang="0">
                    <a:pos x="0" y="0"/>
                  </a:cxn>
                  <a:cxn ang="0">
                    <a:pos x="302" y="0"/>
                  </a:cxn>
                  <a:cxn ang="0">
                    <a:pos x="302" y="77"/>
                  </a:cxn>
                  <a:cxn ang="0">
                    <a:pos x="302" y="80"/>
                  </a:cxn>
                </a:cxnLst>
                <a:rect l="0" t="0" r="r" b="b"/>
                <a:pathLst>
                  <a:path w="303" h="137">
                    <a:moveTo>
                      <a:pt x="302" y="80"/>
                    </a:moveTo>
                    <a:cubicBezTo>
                      <a:pt x="302" y="81"/>
                      <a:pt x="302" y="81"/>
                      <a:pt x="301" y="82"/>
                    </a:cubicBezTo>
                    <a:cubicBezTo>
                      <a:pt x="302" y="83"/>
                      <a:pt x="302" y="85"/>
                      <a:pt x="302" y="86"/>
                    </a:cubicBezTo>
                    <a:cubicBezTo>
                      <a:pt x="302" y="114"/>
                      <a:pt x="234" y="137"/>
                      <a:pt x="152" y="137"/>
                    </a:cubicBezTo>
                    <a:cubicBezTo>
                      <a:pt x="68" y="137"/>
                      <a:pt x="0" y="114"/>
                      <a:pt x="0" y="86"/>
                    </a:cubicBezTo>
                    <a:cubicBezTo>
                      <a:pt x="0" y="85"/>
                      <a:pt x="0" y="83"/>
                      <a:pt x="1" y="82"/>
                    </a:cubicBezTo>
                    <a:cubicBezTo>
                      <a:pt x="0" y="81"/>
                      <a:pt x="0" y="81"/>
                      <a:pt x="0" y="80"/>
                    </a:cubicBezTo>
                    <a:lnTo>
                      <a:pt x="0" y="0"/>
                    </a:lnTo>
                    <a:lnTo>
                      <a:pt x="302" y="0"/>
                    </a:lnTo>
                    <a:lnTo>
                      <a:pt x="302" y="77"/>
                    </a:lnTo>
                    <a:cubicBezTo>
                      <a:pt x="303" y="78"/>
                      <a:pt x="302" y="79"/>
                      <a:pt x="302" y="80"/>
                    </a:cubicBezTo>
                  </a:path>
                </a:pathLst>
              </a:custGeom>
              <a:solidFill>
                <a:srgbClr val="C3A229"/>
              </a:solidFill>
              <a:ln w="9525" cap="flat" cmpd="sng">
                <a:solidFill>
                  <a:srgbClr val="DD8D17"/>
                </a:solidFill>
                <a:prstDash val="solid"/>
                <a:round/>
                <a:headEnd type="none" w="med" len="med"/>
                <a:tailEnd type="none" w="med" len="med"/>
              </a:ln>
              <a:effectLst/>
            </p:spPr>
            <p:txBody>
              <a:bodyPr/>
              <a:lstStyle/>
              <a:p>
                <a:endParaRPr lang="en-US"/>
              </a:p>
            </p:txBody>
          </p:sp>
          <p:sp>
            <p:nvSpPr>
              <p:cNvPr id="40151" name="Freeform 215"/>
              <p:cNvSpPr>
                <a:spLocks/>
              </p:cNvSpPr>
              <p:nvPr/>
            </p:nvSpPr>
            <p:spPr bwMode="auto">
              <a:xfrm>
                <a:off x="4082" y="2237"/>
                <a:ext cx="331" cy="1"/>
              </a:xfrm>
              <a:custGeom>
                <a:avLst/>
                <a:gdLst/>
                <a:ahLst/>
                <a:cxnLst>
                  <a:cxn ang="0">
                    <a:pos x="331" y="0"/>
                  </a:cxn>
                  <a:cxn ang="0">
                    <a:pos x="330" y="0"/>
                  </a:cxn>
                  <a:cxn ang="0">
                    <a:pos x="0" y="0"/>
                  </a:cxn>
                  <a:cxn ang="0">
                    <a:pos x="0" y="1"/>
                  </a:cxn>
                  <a:cxn ang="0">
                    <a:pos x="330" y="1"/>
                  </a:cxn>
                  <a:cxn ang="0">
                    <a:pos x="331" y="0"/>
                  </a:cxn>
                  <a:cxn ang="0">
                    <a:pos x="331" y="0"/>
                  </a:cxn>
                  <a:cxn ang="0">
                    <a:pos x="331" y="0"/>
                  </a:cxn>
                  <a:cxn ang="0">
                    <a:pos x="330" y="0"/>
                  </a:cxn>
                  <a:cxn ang="0">
                    <a:pos x="331" y="0"/>
                  </a:cxn>
                </a:cxnLst>
                <a:rect l="0" t="0" r="r" b="b"/>
                <a:pathLst>
                  <a:path w="331" h="1">
                    <a:moveTo>
                      <a:pt x="331" y="0"/>
                    </a:moveTo>
                    <a:lnTo>
                      <a:pt x="330" y="0"/>
                    </a:lnTo>
                    <a:lnTo>
                      <a:pt x="0" y="0"/>
                    </a:lnTo>
                    <a:lnTo>
                      <a:pt x="0" y="1"/>
                    </a:lnTo>
                    <a:lnTo>
                      <a:pt x="330" y="1"/>
                    </a:lnTo>
                    <a:lnTo>
                      <a:pt x="331" y="0"/>
                    </a:lnTo>
                    <a:lnTo>
                      <a:pt x="331" y="0"/>
                    </a:lnTo>
                    <a:lnTo>
                      <a:pt x="331" y="0"/>
                    </a:lnTo>
                    <a:lnTo>
                      <a:pt x="330" y="0"/>
                    </a:lnTo>
                    <a:lnTo>
                      <a:pt x="331" y="0"/>
                    </a:lnTo>
                    <a:close/>
                  </a:path>
                </a:pathLst>
              </a:custGeom>
              <a:solidFill>
                <a:srgbClr val="61BFF3"/>
              </a:solidFill>
              <a:ln w="9525">
                <a:noFill/>
                <a:round/>
                <a:headEnd/>
                <a:tailEnd/>
              </a:ln>
            </p:spPr>
            <p:txBody>
              <a:bodyPr/>
              <a:lstStyle/>
              <a:p>
                <a:endParaRPr lang="en-US"/>
              </a:p>
            </p:txBody>
          </p:sp>
          <p:sp>
            <p:nvSpPr>
              <p:cNvPr id="40152" name="Freeform 216"/>
              <p:cNvSpPr>
                <a:spLocks/>
              </p:cNvSpPr>
              <p:nvPr/>
            </p:nvSpPr>
            <p:spPr bwMode="auto">
              <a:xfrm>
                <a:off x="4082" y="2179"/>
                <a:ext cx="330" cy="113"/>
              </a:xfrm>
              <a:custGeom>
                <a:avLst/>
                <a:gdLst/>
                <a:ahLst/>
                <a:cxnLst>
                  <a:cxn ang="0">
                    <a:pos x="302" y="53"/>
                  </a:cxn>
                  <a:cxn ang="0">
                    <a:pos x="152" y="104"/>
                  </a:cxn>
                  <a:cxn ang="0">
                    <a:pos x="0" y="53"/>
                  </a:cxn>
                  <a:cxn ang="0">
                    <a:pos x="152" y="0"/>
                  </a:cxn>
                  <a:cxn ang="0">
                    <a:pos x="302" y="53"/>
                  </a:cxn>
                </a:cxnLst>
                <a:rect l="0" t="0" r="r" b="b"/>
                <a:pathLst>
                  <a:path w="302" h="104">
                    <a:moveTo>
                      <a:pt x="302" y="53"/>
                    </a:moveTo>
                    <a:cubicBezTo>
                      <a:pt x="302" y="81"/>
                      <a:pt x="234" y="104"/>
                      <a:pt x="152" y="104"/>
                    </a:cubicBezTo>
                    <a:cubicBezTo>
                      <a:pt x="68" y="104"/>
                      <a:pt x="0" y="81"/>
                      <a:pt x="0" y="53"/>
                    </a:cubicBezTo>
                    <a:cubicBezTo>
                      <a:pt x="0" y="24"/>
                      <a:pt x="68" y="0"/>
                      <a:pt x="152" y="0"/>
                    </a:cubicBezTo>
                    <a:cubicBezTo>
                      <a:pt x="234" y="0"/>
                      <a:pt x="302" y="24"/>
                      <a:pt x="302" y="53"/>
                    </a:cubicBezTo>
                  </a:path>
                </a:pathLst>
              </a:custGeom>
              <a:solidFill>
                <a:srgbClr val="E1C973"/>
              </a:solidFill>
              <a:ln w="9525" cap="flat" cmpd="sng">
                <a:solidFill>
                  <a:srgbClr val="DD8D17"/>
                </a:solidFill>
                <a:prstDash val="solid"/>
                <a:round/>
                <a:headEnd/>
                <a:tailEnd/>
              </a:ln>
              <a:effectLst/>
            </p:spPr>
            <p:txBody>
              <a:bodyPr/>
              <a:lstStyle/>
              <a:p>
                <a:endParaRPr lang="en-US"/>
              </a:p>
            </p:txBody>
          </p:sp>
          <p:sp>
            <p:nvSpPr>
              <p:cNvPr id="40153" name="Freeform 217"/>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40154" name="Freeform 218"/>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40155" name="Freeform 219"/>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40156" name="Freeform 220"/>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40157" name="Freeform 221"/>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40158" name="Freeform 222"/>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40159" name="Freeform 223"/>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40160" name="Freeform 224"/>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40161" name="Freeform 225"/>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40162" name="Freeform 226"/>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40163" name="Freeform 227"/>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40164" name="Freeform 228"/>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40165" name="Freeform 229"/>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40166" name="Freeform 230"/>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40167" name="Freeform 231"/>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sp>
            <p:nvSpPr>
              <p:cNvPr id="40168" name="Freeform 232"/>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grpSp>
        <p:sp>
          <p:nvSpPr>
            <p:cNvPr id="40169" name="Line 233"/>
            <p:cNvSpPr>
              <a:spLocks noChangeShapeType="1"/>
            </p:cNvSpPr>
            <p:nvPr/>
          </p:nvSpPr>
          <p:spPr bwMode="auto">
            <a:xfrm flipV="1">
              <a:off x="6096000" y="3124200"/>
              <a:ext cx="685800" cy="584200"/>
            </a:xfrm>
            <a:prstGeom prst="line">
              <a:avLst/>
            </a:prstGeom>
            <a:noFill/>
            <a:ln w="12700">
              <a:solidFill>
                <a:schemeClr val="tx1"/>
              </a:solidFill>
              <a:round/>
              <a:headEnd/>
              <a:tailEnd/>
            </a:ln>
            <a:effectLst/>
          </p:spPr>
          <p:txBody>
            <a:bodyPr wrap="none" anchor="ctr"/>
            <a:lstStyle/>
            <a:p>
              <a:endParaRPr lang="en-US"/>
            </a:p>
          </p:txBody>
        </p:sp>
        <p:sp>
          <p:nvSpPr>
            <p:cNvPr id="40170" name="Line 234"/>
            <p:cNvSpPr>
              <a:spLocks noChangeShapeType="1"/>
            </p:cNvSpPr>
            <p:nvPr/>
          </p:nvSpPr>
          <p:spPr bwMode="auto">
            <a:xfrm>
              <a:off x="5715000" y="2590800"/>
              <a:ext cx="914400" cy="381000"/>
            </a:xfrm>
            <a:prstGeom prst="line">
              <a:avLst/>
            </a:prstGeom>
            <a:noFill/>
            <a:ln w="38100">
              <a:solidFill>
                <a:schemeClr val="folHlink"/>
              </a:solidFill>
              <a:round/>
              <a:headEnd/>
              <a:tailEnd type="triangle" w="med" len="med"/>
            </a:ln>
            <a:effectLst/>
          </p:spPr>
          <p:txBody>
            <a:bodyPr wrap="none" anchor="ctr"/>
            <a:lstStyle/>
            <a:p>
              <a:endParaRPr lang="en-US"/>
            </a:p>
          </p:txBody>
        </p:sp>
        <p:sp>
          <p:nvSpPr>
            <p:cNvPr id="40172" name="Text Box 236"/>
            <p:cNvSpPr txBox="1">
              <a:spLocks noChangeArrowheads="1"/>
            </p:cNvSpPr>
            <p:nvPr/>
          </p:nvSpPr>
          <p:spPr bwMode="auto">
            <a:xfrm rot="967290">
              <a:off x="6037134" y="2575211"/>
              <a:ext cx="463550" cy="190500"/>
            </a:xfrm>
            <a:prstGeom prst="rect">
              <a:avLst/>
            </a:prstGeom>
            <a:noFill/>
            <a:ln w="22225" algn="ctr">
              <a:noFill/>
              <a:miter lim="800000"/>
              <a:headEnd/>
              <a:tailEnd/>
            </a:ln>
            <a:effectLst/>
          </p:spPr>
          <p:txBody>
            <a:bodyPr lIns="70316" tIns="35157" rIns="70316" bIns="35157">
              <a:spAutoFit/>
            </a:bodyPr>
            <a:lstStyle/>
            <a:p>
              <a:pPr algn="ctr" defTabSz="703263" eaLnBrk="0" hangingPunct="0">
                <a:spcBef>
                  <a:spcPct val="50000"/>
                </a:spcBef>
              </a:pPr>
              <a:r>
                <a:rPr lang="en-US" altLang="zh-CN" sz="800" dirty="0">
                  <a:latin typeface="FrutigerNext LT BlackCn" pitchFamily="34" charset="0"/>
                  <a:ea typeface="ＭＳ Ｐゴシック" pitchFamily="34" charset="-128"/>
                </a:rPr>
                <a:t>Data</a:t>
              </a:r>
            </a:p>
          </p:txBody>
        </p:sp>
        <p:sp>
          <p:nvSpPr>
            <p:cNvPr id="40173" name="Text Box 237"/>
            <p:cNvSpPr txBox="1">
              <a:spLocks noChangeArrowheads="1"/>
            </p:cNvSpPr>
            <p:nvPr/>
          </p:nvSpPr>
          <p:spPr bwMode="auto">
            <a:xfrm>
              <a:off x="5454650" y="2228900"/>
              <a:ext cx="488950" cy="209500"/>
            </a:xfrm>
            <a:prstGeom prst="rect">
              <a:avLst/>
            </a:prstGeom>
            <a:noFill/>
            <a:ln w="22225" algn="ctr">
              <a:noFill/>
              <a:miter lim="800000"/>
              <a:headEnd/>
              <a:tailEnd/>
            </a:ln>
            <a:effectLst/>
          </p:spPr>
          <p:txBody>
            <a:bodyPr lIns="70316" tIns="35157" rIns="70316" bIns="35157">
              <a:spAutoFit/>
            </a:bodyPr>
            <a:lstStyle/>
            <a:p>
              <a:pPr algn="ctr" defTabSz="703263" eaLnBrk="0" hangingPunct="0">
                <a:spcBef>
                  <a:spcPct val="50000"/>
                </a:spcBef>
              </a:pPr>
              <a:r>
                <a:rPr lang="en-US" altLang="zh-CN" sz="900" dirty="0">
                  <a:latin typeface="FrutigerNext LT BlackCn" pitchFamily="34" charset="0"/>
                  <a:ea typeface="ＭＳ Ｐゴシック" pitchFamily="34" charset="-128"/>
                </a:rPr>
                <a:t>PE7</a:t>
              </a:r>
            </a:p>
          </p:txBody>
        </p:sp>
        <p:sp>
          <p:nvSpPr>
            <p:cNvPr id="40174" name="Text Box 238"/>
            <p:cNvSpPr txBox="1">
              <a:spLocks noChangeArrowheads="1"/>
            </p:cNvSpPr>
            <p:nvPr/>
          </p:nvSpPr>
          <p:spPr bwMode="auto">
            <a:xfrm>
              <a:off x="5638800" y="4038600"/>
              <a:ext cx="488950" cy="209500"/>
            </a:xfrm>
            <a:prstGeom prst="rect">
              <a:avLst/>
            </a:prstGeom>
            <a:noFill/>
            <a:ln w="22225" algn="ctr">
              <a:noFill/>
              <a:miter lim="800000"/>
              <a:headEnd/>
              <a:tailEnd/>
            </a:ln>
            <a:effectLst/>
          </p:spPr>
          <p:txBody>
            <a:bodyPr lIns="70316" tIns="35157" rIns="70316" bIns="35157">
              <a:spAutoFit/>
            </a:bodyPr>
            <a:lstStyle/>
            <a:p>
              <a:pPr algn="ctr" defTabSz="703263" eaLnBrk="0" hangingPunct="0">
                <a:spcBef>
                  <a:spcPct val="50000"/>
                </a:spcBef>
              </a:pPr>
              <a:r>
                <a:rPr lang="en-US" altLang="zh-CN" sz="900" dirty="0">
                  <a:latin typeface="FrutigerNext LT BlackCn" pitchFamily="34" charset="0"/>
                  <a:ea typeface="ＭＳ Ｐゴシック" pitchFamily="34" charset="-128"/>
                </a:rPr>
                <a:t>PE8</a:t>
              </a:r>
            </a:p>
          </p:txBody>
        </p:sp>
        <p:sp>
          <p:nvSpPr>
            <p:cNvPr id="40175" name="Text Box 239"/>
            <p:cNvSpPr txBox="1">
              <a:spLocks noChangeArrowheads="1"/>
            </p:cNvSpPr>
            <p:nvPr/>
          </p:nvSpPr>
          <p:spPr bwMode="auto">
            <a:xfrm>
              <a:off x="6519862" y="2689225"/>
              <a:ext cx="490538" cy="209500"/>
            </a:xfrm>
            <a:prstGeom prst="rect">
              <a:avLst/>
            </a:prstGeom>
            <a:noFill/>
            <a:ln w="22225" algn="ctr">
              <a:noFill/>
              <a:miter lim="800000"/>
              <a:headEnd/>
              <a:tailEnd/>
            </a:ln>
            <a:effectLst/>
          </p:spPr>
          <p:txBody>
            <a:bodyPr lIns="70316" tIns="35157" rIns="70316" bIns="35157">
              <a:spAutoFit/>
            </a:bodyPr>
            <a:lstStyle/>
            <a:p>
              <a:pPr algn="ctr" defTabSz="703263" eaLnBrk="0" hangingPunct="0">
                <a:spcBef>
                  <a:spcPct val="50000"/>
                </a:spcBef>
              </a:pPr>
              <a:r>
                <a:rPr lang="en-US" altLang="zh-CN" sz="900" dirty="0">
                  <a:latin typeface="FrutigerNext LT BlackCn" pitchFamily="34" charset="0"/>
                  <a:ea typeface="ＭＳ Ｐゴシック" pitchFamily="34" charset="-128"/>
                </a:rPr>
                <a:t>CE3</a:t>
              </a:r>
            </a:p>
          </p:txBody>
        </p:sp>
        <p:sp>
          <p:nvSpPr>
            <p:cNvPr id="40176" name="Line 240"/>
            <p:cNvSpPr>
              <a:spLocks noChangeShapeType="1"/>
            </p:cNvSpPr>
            <p:nvPr/>
          </p:nvSpPr>
          <p:spPr bwMode="auto">
            <a:xfrm>
              <a:off x="5867400" y="2743200"/>
              <a:ext cx="762000" cy="304800"/>
            </a:xfrm>
            <a:prstGeom prst="line">
              <a:avLst/>
            </a:prstGeom>
            <a:noFill/>
            <a:ln w="12700">
              <a:solidFill>
                <a:schemeClr val="tx1"/>
              </a:solidFill>
              <a:round/>
              <a:headEnd/>
              <a:tailEnd/>
            </a:ln>
            <a:effectLst/>
          </p:spPr>
          <p:txBody>
            <a:bodyPr wrap="none" anchor="ctr"/>
            <a:lstStyle/>
            <a:p>
              <a:endParaRPr lang="en-US"/>
            </a:p>
          </p:txBody>
        </p:sp>
        <p:sp>
          <p:nvSpPr>
            <p:cNvPr id="40178" name="Text Box 242"/>
            <p:cNvSpPr txBox="1">
              <a:spLocks noChangeArrowheads="1"/>
            </p:cNvSpPr>
            <p:nvPr/>
          </p:nvSpPr>
          <p:spPr bwMode="auto">
            <a:xfrm>
              <a:off x="4505325" y="1835150"/>
              <a:ext cx="168275" cy="403225"/>
            </a:xfrm>
            <a:prstGeom prst="rect">
              <a:avLst/>
            </a:prstGeom>
            <a:noFill/>
            <a:ln w="9525" algn="ctr">
              <a:noFill/>
              <a:miter lim="800000"/>
              <a:headEnd/>
              <a:tailEnd/>
            </a:ln>
            <a:effectLst/>
          </p:spPr>
          <p:txBody>
            <a:bodyPr wrap="none" lIns="82053" tIns="41026" rIns="82053" bIns="41026">
              <a:spAutoFit/>
            </a:bodyPr>
            <a:lstStyle/>
            <a:p>
              <a:pPr defTabSz="820738"/>
              <a:endParaRPr lang="en-US" sz="2200">
                <a:latin typeface="Times New Roman" pitchFamily="18" charset="0"/>
              </a:endParaRPr>
            </a:p>
          </p:txBody>
        </p:sp>
        <p:grpSp>
          <p:nvGrpSpPr>
            <p:cNvPr id="13" name="Group 265"/>
            <p:cNvGrpSpPr>
              <a:grpSpLocks noChangeAspect="1"/>
            </p:cNvGrpSpPr>
            <p:nvPr/>
          </p:nvGrpSpPr>
          <p:grpSpPr bwMode="auto">
            <a:xfrm>
              <a:off x="2916238" y="2781300"/>
              <a:ext cx="555625" cy="490538"/>
              <a:chOff x="3810" y="540"/>
              <a:chExt cx="506" cy="480"/>
            </a:xfrm>
          </p:grpSpPr>
          <p:sp>
            <p:nvSpPr>
              <p:cNvPr id="40202" name="Freeform 266"/>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03" name="Oval 267"/>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204" name="Freeform 268"/>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205" name="Freeform 269"/>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206" name="Freeform 270"/>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07" name="Oval 271"/>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208" name="Freeform 272"/>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209" name="Freeform 273"/>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210" name="Freeform 274"/>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211" name="Freeform 275"/>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17" name="Group 311"/>
            <p:cNvGrpSpPr>
              <a:grpSpLocks noChangeAspect="1"/>
            </p:cNvGrpSpPr>
            <p:nvPr/>
          </p:nvGrpSpPr>
          <p:grpSpPr bwMode="auto">
            <a:xfrm>
              <a:off x="5464175" y="2405062"/>
              <a:ext cx="555625" cy="490538"/>
              <a:chOff x="3810" y="540"/>
              <a:chExt cx="506" cy="480"/>
            </a:xfrm>
          </p:grpSpPr>
          <p:sp>
            <p:nvSpPr>
              <p:cNvPr id="40248" name="Freeform 312"/>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49" name="Oval 313"/>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250" name="Freeform 314"/>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251" name="Freeform 315"/>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252" name="Freeform 316"/>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53" name="Oval 317"/>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254" name="Freeform 318"/>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255" name="Freeform 319"/>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256" name="Freeform 320"/>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257" name="Freeform 321"/>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18" name="Group 322"/>
            <p:cNvGrpSpPr>
              <a:grpSpLocks noChangeAspect="1"/>
            </p:cNvGrpSpPr>
            <p:nvPr/>
          </p:nvGrpSpPr>
          <p:grpSpPr bwMode="auto">
            <a:xfrm>
              <a:off x="5616575" y="3548062"/>
              <a:ext cx="555625" cy="490538"/>
              <a:chOff x="3810" y="540"/>
              <a:chExt cx="506" cy="480"/>
            </a:xfrm>
          </p:grpSpPr>
          <p:sp>
            <p:nvSpPr>
              <p:cNvPr id="40259" name="Freeform 323"/>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60" name="Oval 324"/>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261" name="Freeform 325"/>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262" name="Freeform 326"/>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263" name="Freeform 327"/>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64" name="Oval 328"/>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265" name="Freeform 329"/>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266" name="Freeform 330"/>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267" name="Freeform 331"/>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268" name="Freeform 332"/>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sp>
          <p:nvSpPr>
            <p:cNvPr id="40269" name="Line 333"/>
            <p:cNvSpPr>
              <a:spLocks noChangeShapeType="1"/>
            </p:cNvSpPr>
            <p:nvPr/>
          </p:nvSpPr>
          <p:spPr bwMode="auto">
            <a:xfrm flipV="1">
              <a:off x="6096000" y="3124199"/>
              <a:ext cx="533400" cy="460375"/>
            </a:xfrm>
            <a:prstGeom prst="line">
              <a:avLst/>
            </a:prstGeom>
            <a:noFill/>
            <a:ln w="38100">
              <a:solidFill>
                <a:schemeClr val="folHlink"/>
              </a:solidFill>
              <a:prstDash val="dash"/>
              <a:round/>
              <a:headEnd/>
              <a:tailEnd type="triangle" w="med" len="med"/>
            </a:ln>
            <a:effectLst/>
          </p:spPr>
          <p:txBody>
            <a:bodyPr wrap="none" anchor="ctr"/>
            <a:lstStyle/>
            <a:p>
              <a:endParaRPr lang="en-US"/>
            </a:p>
          </p:txBody>
        </p:sp>
        <p:grpSp>
          <p:nvGrpSpPr>
            <p:cNvPr id="19" name="Group 334"/>
            <p:cNvGrpSpPr>
              <a:grpSpLocks noChangeAspect="1"/>
            </p:cNvGrpSpPr>
            <p:nvPr/>
          </p:nvGrpSpPr>
          <p:grpSpPr bwMode="auto">
            <a:xfrm>
              <a:off x="1692275" y="2852738"/>
              <a:ext cx="555625" cy="490537"/>
              <a:chOff x="3810" y="540"/>
              <a:chExt cx="506" cy="480"/>
            </a:xfrm>
          </p:grpSpPr>
          <p:sp>
            <p:nvSpPr>
              <p:cNvPr id="40271" name="Freeform 335"/>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72" name="Oval 336"/>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273" name="Freeform 337"/>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274" name="Freeform 338"/>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275" name="Freeform 339"/>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76" name="Oval 340"/>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277" name="Freeform 341"/>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278" name="Freeform 342"/>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279" name="Freeform 343"/>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280" name="Freeform 344"/>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sp>
          <p:nvSpPr>
            <p:cNvPr id="40293" name="Line 357"/>
            <p:cNvSpPr>
              <a:spLocks noChangeShapeType="1"/>
            </p:cNvSpPr>
            <p:nvPr/>
          </p:nvSpPr>
          <p:spPr bwMode="auto">
            <a:xfrm flipV="1">
              <a:off x="2195513" y="2924175"/>
              <a:ext cx="1008062" cy="144463"/>
            </a:xfrm>
            <a:prstGeom prst="line">
              <a:avLst/>
            </a:prstGeom>
            <a:noFill/>
            <a:ln w="38100">
              <a:solidFill>
                <a:srgbClr val="FF0000"/>
              </a:solidFill>
              <a:round/>
              <a:headEnd/>
              <a:tailEnd type="triangle" w="med" len="med"/>
            </a:ln>
            <a:effectLst/>
          </p:spPr>
          <p:txBody>
            <a:bodyPr wrap="none" anchor="ctr"/>
            <a:lstStyle/>
            <a:p>
              <a:endParaRPr lang="en-US"/>
            </a:p>
          </p:txBody>
        </p:sp>
        <p:sp>
          <p:nvSpPr>
            <p:cNvPr id="40295" name="Line 359"/>
            <p:cNvSpPr>
              <a:spLocks noChangeShapeType="1"/>
            </p:cNvSpPr>
            <p:nvPr/>
          </p:nvSpPr>
          <p:spPr bwMode="auto">
            <a:xfrm flipV="1">
              <a:off x="1143000" y="3059112"/>
              <a:ext cx="609600" cy="217487"/>
            </a:xfrm>
            <a:prstGeom prst="line">
              <a:avLst/>
            </a:prstGeom>
            <a:noFill/>
            <a:ln w="57150">
              <a:solidFill>
                <a:schemeClr val="folHlink"/>
              </a:solidFill>
              <a:round/>
              <a:headEnd/>
              <a:tailEnd type="triangle" w="med" len="med"/>
            </a:ln>
            <a:effectLst/>
          </p:spPr>
          <p:txBody>
            <a:bodyPr wrap="none" anchor="ctr"/>
            <a:lstStyle/>
            <a:p>
              <a:endParaRPr lang="en-US"/>
            </a:p>
          </p:txBody>
        </p:sp>
        <p:grpSp>
          <p:nvGrpSpPr>
            <p:cNvPr id="22" name="Group 372"/>
            <p:cNvGrpSpPr>
              <a:grpSpLocks noChangeAspect="1"/>
            </p:cNvGrpSpPr>
            <p:nvPr/>
          </p:nvGrpSpPr>
          <p:grpSpPr bwMode="auto">
            <a:xfrm>
              <a:off x="4191000" y="2862263"/>
              <a:ext cx="555625" cy="490537"/>
              <a:chOff x="3810" y="540"/>
              <a:chExt cx="506" cy="480"/>
            </a:xfrm>
          </p:grpSpPr>
          <p:sp>
            <p:nvSpPr>
              <p:cNvPr id="40309" name="Freeform 373"/>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310" name="Oval 374"/>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311" name="Freeform 375"/>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312" name="Freeform 376"/>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313" name="Freeform 377"/>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314" name="Oval 378"/>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315" name="Freeform 379"/>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316" name="Freeform 380"/>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317" name="Freeform 381"/>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318" name="Freeform 382"/>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 name="Group 383"/>
            <p:cNvGrpSpPr>
              <a:grpSpLocks noChangeAspect="1"/>
            </p:cNvGrpSpPr>
            <p:nvPr/>
          </p:nvGrpSpPr>
          <p:grpSpPr bwMode="auto">
            <a:xfrm>
              <a:off x="3492500" y="3429000"/>
              <a:ext cx="555625" cy="490538"/>
              <a:chOff x="3810" y="540"/>
              <a:chExt cx="506" cy="480"/>
            </a:xfrm>
          </p:grpSpPr>
          <p:sp>
            <p:nvSpPr>
              <p:cNvPr id="40320" name="Freeform 384"/>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321" name="Oval 385"/>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322" name="Freeform 386"/>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323" name="Freeform 387"/>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324" name="Freeform 388"/>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325" name="Oval 389"/>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326" name="Freeform 390"/>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327" name="Freeform 391"/>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328" name="Freeform 392"/>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329" name="Freeform 393"/>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4" name="Group 394"/>
            <p:cNvGrpSpPr>
              <a:grpSpLocks noChangeAspect="1"/>
            </p:cNvGrpSpPr>
            <p:nvPr/>
          </p:nvGrpSpPr>
          <p:grpSpPr bwMode="auto">
            <a:xfrm>
              <a:off x="3733800" y="2133600"/>
              <a:ext cx="555625" cy="490537"/>
              <a:chOff x="3810" y="540"/>
              <a:chExt cx="506" cy="480"/>
            </a:xfrm>
          </p:grpSpPr>
          <p:sp>
            <p:nvSpPr>
              <p:cNvPr id="40331" name="Freeform 395"/>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332" name="Oval 396"/>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333" name="Freeform 397"/>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334" name="Freeform 398"/>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335" name="Freeform 399"/>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336" name="Oval 400"/>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337" name="Freeform 401"/>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338" name="Freeform 402"/>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339" name="Freeform 403"/>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340" name="Freeform 404"/>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sp>
          <p:nvSpPr>
            <p:cNvPr id="40341" name="Line 405"/>
            <p:cNvSpPr>
              <a:spLocks noChangeShapeType="1"/>
            </p:cNvSpPr>
            <p:nvPr/>
          </p:nvSpPr>
          <p:spPr bwMode="auto">
            <a:xfrm>
              <a:off x="3203575" y="2924173"/>
              <a:ext cx="1216025" cy="123826"/>
            </a:xfrm>
            <a:prstGeom prst="line">
              <a:avLst/>
            </a:prstGeom>
            <a:noFill/>
            <a:ln w="38100">
              <a:solidFill>
                <a:srgbClr val="FF0000"/>
              </a:solidFill>
              <a:round/>
              <a:headEnd/>
              <a:tailEnd type="triangle" w="med" len="med"/>
            </a:ln>
            <a:effectLst/>
          </p:spPr>
          <p:txBody>
            <a:bodyPr wrap="none" anchor="ctr"/>
            <a:lstStyle/>
            <a:p>
              <a:endParaRPr lang="en-US"/>
            </a:p>
          </p:txBody>
        </p:sp>
        <p:sp>
          <p:nvSpPr>
            <p:cNvPr id="40342" name="Line 406"/>
            <p:cNvSpPr>
              <a:spLocks noChangeShapeType="1"/>
            </p:cNvSpPr>
            <p:nvPr/>
          </p:nvSpPr>
          <p:spPr bwMode="auto">
            <a:xfrm flipV="1">
              <a:off x="4419600" y="2590799"/>
              <a:ext cx="1295400" cy="457199"/>
            </a:xfrm>
            <a:prstGeom prst="line">
              <a:avLst/>
            </a:prstGeom>
            <a:noFill/>
            <a:ln w="38100">
              <a:solidFill>
                <a:srgbClr val="FF0000"/>
              </a:solidFill>
              <a:round/>
              <a:headEnd/>
              <a:tailEnd type="triangle" w="med" len="med"/>
            </a:ln>
            <a:effectLst/>
          </p:spPr>
          <p:txBody>
            <a:bodyPr wrap="none" anchor="ctr"/>
            <a:lstStyle/>
            <a:p>
              <a:endParaRPr lang="en-US"/>
            </a:p>
          </p:txBody>
        </p:sp>
        <p:sp>
          <p:nvSpPr>
            <p:cNvPr id="40348" name="Line 412"/>
            <p:cNvSpPr>
              <a:spLocks noChangeShapeType="1"/>
            </p:cNvSpPr>
            <p:nvPr/>
          </p:nvSpPr>
          <p:spPr bwMode="auto">
            <a:xfrm>
              <a:off x="4419600" y="3048000"/>
              <a:ext cx="1447800" cy="685800"/>
            </a:xfrm>
            <a:prstGeom prst="line">
              <a:avLst/>
            </a:prstGeom>
            <a:noFill/>
            <a:ln w="38100">
              <a:solidFill>
                <a:srgbClr val="33CC33"/>
              </a:solidFill>
              <a:round/>
              <a:headEnd/>
              <a:tailEnd type="triangle" w="med" len="med"/>
            </a:ln>
            <a:effectLst/>
          </p:spPr>
          <p:txBody>
            <a:bodyPr wrap="none" anchor="ctr"/>
            <a:lstStyle/>
            <a:p>
              <a:endParaRPr lang="en-US"/>
            </a:p>
          </p:txBody>
        </p:sp>
        <p:sp>
          <p:nvSpPr>
            <p:cNvPr id="40356" name="AutoShape 420"/>
            <p:cNvSpPr>
              <a:spLocks noChangeArrowheads="1"/>
            </p:cNvSpPr>
            <p:nvPr/>
          </p:nvSpPr>
          <p:spPr bwMode="auto">
            <a:xfrm>
              <a:off x="838200" y="914400"/>
              <a:ext cx="1600200" cy="762000"/>
            </a:xfrm>
            <a:prstGeom prst="wedgeRoundRectCallout">
              <a:avLst>
                <a:gd name="adj1" fmla="val 17737"/>
                <a:gd name="adj2" fmla="val 208111"/>
                <a:gd name="adj3" fmla="val 16667"/>
              </a:avLst>
            </a:prstGeom>
            <a:noFill/>
            <a:ln w="9525" algn="ctr">
              <a:solidFill>
                <a:srgbClr val="0033CC"/>
              </a:solidFill>
              <a:miter lim="800000"/>
              <a:headEnd/>
              <a:tailEnd/>
            </a:ln>
            <a:effectLst/>
          </p:spPr>
          <p:txBody>
            <a:bodyPr lIns="91425" tIns="45712" rIns="91425" bIns="45712"/>
            <a:lstStyle/>
            <a:p>
              <a:pPr defTabSz="877888" eaLnBrk="0" hangingPunct="0"/>
              <a:r>
                <a:rPr lang="en-US" altLang="zh-CN" sz="1500" dirty="0">
                  <a:latin typeface="FrutigerNext LT Regular" pitchFamily="34" charset="0"/>
                </a:rPr>
                <a:t>1</a:t>
              </a:r>
              <a:r>
                <a:rPr lang="en-US" altLang="zh-CN" sz="1500" dirty="0" smtClean="0">
                  <a:latin typeface="FrutigerNext LT Regular" pitchFamily="34" charset="0"/>
                </a:rPr>
                <a:t>. Configure Backup Egress on ingress</a:t>
              </a:r>
              <a:endParaRPr lang="en-US" altLang="zh-CN" sz="1500" dirty="0">
                <a:latin typeface="FrutigerNext LT Regular" pitchFamily="34" charset="0"/>
                <a:ea typeface="ＭＳ Ｐゴシック" pitchFamily="34" charset="-128"/>
              </a:endParaRPr>
            </a:p>
          </p:txBody>
        </p:sp>
        <p:sp>
          <p:nvSpPr>
            <p:cNvPr id="40378" name="AutoShape 442"/>
            <p:cNvSpPr>
              <a:spLocks noChangeArrowheads="1"/>
            </p:cNvSpPr>
            <p:nvPr/>
          </p:nvSpPr>
          <p:spPr bwMode="auto">
            <a:xfrm>
              <a:off x="5715000" y="914400"/>
              <a:ext cx="1828799" cy="874712"/>
            </a:xfrm>
            <a:prstGeom prst="wedgeRoundRectCallout">
              <a:avLst>
                <a:gd name="adj1" fmla="val -40683"/>
                <a:gd name="adj2" fmla="val 121897"/>
                <a:gd name="adj3" fmla="val 16667"/>
              </a:avLst>
            </a:prstGeom>
            <a:noFill/>
            <a:ln w="9525" algn="ctr">
              <a:solidFill>
                <a:srgbClr val="0033CC"/>
              </a:solidFill>
              <a:miter lim="800000"/>
              <a:headEnd/>
              <a:tailEnd/>
            </a:ln>
            <a:effectLst/>
          </p:spPr>
          <p:txBody>
            <a:bodyPr lIns="91425" tIns="45712" rIns="91425" bIns="45712"/>
            <a:lstStyle/>
            <a:p>
              <a:pPr defTabSz="877888" eaLnBrk="0" hangingPunct="0"/>
              <a:r>
                <a:rPr lang="en-US" altLang="zh-CN" sz="1500" dirty="0">
                  <a:solidFill>
                    <a:srgbClr val="C00000"/>
                  </a:solidFill>
                  <a:latin typeface="FrutigerNext LT Regular" pitchFamily="34" charset="0"/>
                </a:rPr>
                <a:t>3</a:t>
              </a:r>
              <a:r>
                <a:rPr lang="en-US" altLang="zh-CN" sz="1500" dirty="0" smtClean="0">
                  <a:solidFill>
                    <a:srgbClr val="C00000"/>
                  </a:solidFill>
                  <a:latin typeface="FrutigerNext LT Regular" pitchFamily="34" charset="0"/>
                </a:rPr>
                <a:t>. Configure Backup Egress on primary egress</a:t>
              </a:r>
              <a:endParaRPr lang="en-US" altLang="zh-CN" sz="1500" dirty="0">
                <a:solidFill>
                  <a:srgbClr val="C00000"/>
                </a:solidFill>
                <a:latin typeface="FrutigerNext LT Regular" pitchFamily="34" charset="0"/>
              </a:endParaRPr>
            </a:p>
          </p:txBody>
        </p:sp>
        <p:sp>
          <p:nvSpPr>
            <p:cNvPr id="40379" name="AutoShape 443"/>
            <p:cNvSpPr>
              <a:spLocks noChangeArrowheads="1"/>
            </p:cNvSpPr>
            <p:nvPr/>
          </p:nvSpPr>
          <p:spPr bwMode="auto">
            <a:xfrm>
              <a:off x="6400800" y="3886200"/>
              <a:ext cx="1547813" cy="341312"/>
            </a:xfrm>
            <a:prstGeom prst="wedgeRoundRectCallout">
              <a:avLst>
                <a:gd name="adj1" fmla="val -66133"/>
                <a:gd name="adj2" fmla="val -70469"/>
                <a:gd name="adj3" fmla="val 16667"/>
              </a:avLst>
            </a:prstGeom>
            <a:noFill/>
            <a:ln w="9525" algn="ctr">
              <a:solidFill>
                <a:srgbClr val="0033CC"/>
              </a:solidFill>
              <a:miter lim="800000"/>
              <a:headEnd/>
              <a:tailEnd/>
            </a:ln>
            <a:effectLst/>
          </p:spPr>
          <p:txBody>
            <a:bodyPr lIns="91425" tIns="45712" rIns="91425" bIns="45712"/>
            <a:lstStyle/>
            <a:p>
              <a:pPr defTabSz="877888" eaLnBrk="0" hangingPunct="0"/>
              <a:r>
                <a:rPr lang="en-US" altLang="zh-CN" sz="1500" dirty="0" smtClean="0">
                  <a:latin typeface="FrutigerNext LT Regular" pitchFamily="34" charset="0"/>
                </a:rPr>
                <a:t>Backup Egress</a:t>
              </a:r>
              <a:endParaRPr lang="en-US" altLang="zh-CN" sz="1500" dirty="0">
                <a:latin typeface="FrutigerNext LT Regular" pitchFamily="34" charset="0"/>
              </a:endParaRPr>
            </a:p>
          </p:txBody>
        </p:sp>
        <p:sp>
          <p:nvSpPr>
            <p:cNvPr id="443" name="AutoShape 443"/>
            <p:cNvSpPr>
              <a:spLocks noChangeArrowheads="1"/>
            </p:cNvSpPr>
            <p:nvPr/>
          </p:nvSpPr>
          <p:spPr bwMode="auto">
            <a:xfrm>
              <a:off x="6324600" y="2097088"/>
              <a:ext cx="1547813" cy="341312"/>
            </a:xfrm>
            <a:prstGeom prst="wedgeRoundRectCallout">
              <a:avLst>
                <a:gd name="adj1" fmla="val -80199"/>
                <a:gd name="adj2" fmla="val 76242"/>
                <a:gd name="adj3" fmla="val 16667"/>
              </a:avLst>
            </a:prstGeom>
            <a:noFill/>
            <a:ln w="9525" algn="ctr">
              <a:solidFill>
                <a:srgbClr val="0033CC"/>
              </a:solidFill>
              <a:miter lim="800000"/>
              <a:headEnd/>
              <a:tailEnd/>
            </a:ln>
            <a:effectLst/>
          </p:spPr>
          <p:txBody>
            <a:bodyPr lIns="91425" tIns="45712" rIns="91425" bIns="45712"/>
            <a:lstStyle/>
            <a:p>
              <a:pPr defTabSz="877888" eaLnBrk="0" hangingPunct="0"/>
              <a:r>
                <a:rPr lang="en-US" altLang="zh-CN" sz="1500" dirty="0" smtClean="0">
                  <a:latin typeface="FrutigerNext LT Regular" pitchFamily="34" charset="0"/>
                </a:rPr>
                <a:t>Primary Egress</a:t>
              </a:r>
              <a:endParaRPr lang="en-US" altLang="zh-CN" sz="1500" dirty="0">
                <a:latin typeface="FrutigerNext LT Regular" pitchFamily="34" charset="0"/>
              </a:endParaRPr>
            </a:p>
          </p:txBody>
        </p:sp>
        <p:sp>
          <p:nvSpPr>
            <p:cNvPr id="444" name="AutoShape 443"/>
            <p:cNvSpPr>
              <a:spLocks noChangeArrowheads="1"/>
            </p:cNvSpPr>
            <p:nvPr/>
          </p:nvSpPr>
          <p:spPr bwMode="auto">
            <a:xfrm>
              <a:off x="381000" y="2478088"/>
              <a:ext cx="914400" cy="341312"/>
            </a:xfrm>
            <a:prstGeom prst="wedgeRoundRectCallout">
              <a:avLst>
                <a:gd name="adj1" fmla="val 100200"/>
                <a:gd name="adj2" fmla="val 114515"/>
                <a:gd name="adj3" fmla="val 16667"/>
              </a:avLst>
            </a:prstGeom>
            <a:noFill/>
            <a:ln w="9525" algn="ctr">
              <a:solidFill>
                <a:srgbClr val="0033CC"/>
              </a:solidFill>
              <a:miter lim="800000"/>
              <a:headEnd/>
              <a:tailEnd/>
            </a:ln>
            <a:effectLst/>
          </p:spPr>
          <p:txBody>
            <a:bodyPr lIns="91425" tIns="45712" rIns="91425" bIns="45712"/>
            <a:lstStyle/>
            <a:p>
              <a:pPr defTabSz="877888" eaLnBrk="0" hangingPunct="0"/>
              <a:r>
                <a:rPr lang="en-US" altLang="zh-CN" sz="1500" dirty="0" smtClean="0">
                  <a:latin typeface="FrutigerNext LT Regular" pitchFamily="34" charset="0"/>
                </a:rPr>
                <a:t>Ingress</a:t>
              </a:r>
              <a:endParaRPr lang="en-US" altLang="zh-CN" sz="1500" dirty="0">
                <a:latin typeface="FrutigerNext LT Regular" pitchFamily="34" charset="0"/>
              </a:endParaRPr>
            </a:p>
          </p:txBody>
        </p:sp>
        <p:sp>
          <p:nvSpPr>
            <p:cNvPr id="445" name="Text Box 237"/>
            <p:cNvSpPr txBox="1">
              <a:spLocks noChangeArrowheads="1"/>
            </p:cNvSpPr>
            <p:nvPr/>
          </p:nvSpPr>
          <p:spPr bwMode="auto">
            <a:xfrm>
              <a:off x="4267200" y="2667000"/>
              <a:ext cx="488950" cy="209500"/>
            </a:xfrm>
            <a:prstGeom prst="rect">
              <a:avLst/>
            </a:prstGeom>
            <a:noFill/>
            <a:ln w="22225" algn="ctr">
              <a:noFill/>
              <a:miter lim="800000"/>
              <a:headEnd/>
              <a:tailEnd/>
            </a:ln>
            <a:effectLst/>
          </p:spPr>
          <p:txBody>
            <a:bodyPr lIns="70316" tIns="35157" rIns="70316" bIns="35157">
              <a:spAutoFit/>
            </a:bodyPr>
            <a:lstStyle/>
            <a:p>
              <a:pPr algn="ctr" defTabSz="703263" eaLnBrk="0" hangingPunct="0">
                <a:spcBef>
                  <a:spcPct val="50000"/>
                </a:spcBef>
              </a:pPr>
              <a:r>
                <a:rPr lang="en-US" altLang="zh-CN" sz="900" dirty="0" smtClean="0">
                  <a:latin typeface="FrutigerNext LT BlackCn" pitchFamily="34" charset="0"/>
                  <a:ea typeface="ＭＳ Ｐゴシック" pitchFamily="34" charset="-128"/>
                </a:rPr>
                <a:t>P2</a:t>
              </a:r>
              <a:endParaRPr lang="en-US" altLang="zh-CN" sz="900" dirty="0">
                <a:latin typeface="FrutigerNext LT BlackCn" pitchFamily="34" charset="0"/>
                <a:ea typeface="ＭＳ Ｐゴシック" pitchFamily="34" charset="-128"/>
              </a:endParaRPr>
            </a:p>
          </p:txBody>
        </p:sp>
        <p:sp>
          <p:nvSpPr>
            <p:cNvPr id="446" name="Text Box 237"/>
            <p:cNvSpPr txBox="1">
              <a:spLocks noChangeArrowheads="1"/>
            </p:cNvSpPr>
            <p:nvPr/>
          </p:nvSpPr>
          <p:spPr bwMode="auto">
            <a:xfrm>
              <a:off x="2895600" y="2590800"/>
              <a:ext cx="488950" cy="209500"/>
            </a:xfrm>
            <a:prstGeom prst="rect">
              <a:avLst/>
            </a:prstGeom>
            <a:noFill/>
            <a:ln w="22225" algn="ctr">
              <a:noFill/>
              <a:miter lim="800000"/>
              <a:headEnd/>
              <a:tailEnd/>
            </a:ln>
            <a:effectLst/>
          </p:spPr>
          <p:txBody>
            <a:bodyPr lIns="70316" tIns="35157" rIns="70316" bIns="35157">
              <a:spAutoFit/>
            </a:bodyPr>
            <a:lstStyle/>
            <a:p>
              <a:pPr algn="ctr" defTabSz="703263" eaLnBrk="0" hangingPunct="0">
                <a:spcBef>
                  <a:spcPct val="50000"/>
                </a:spcBef>
              </a:pPr>
              <a:r>
                <a:rPr lang="en-US" altLang="zh-CN" sz="900" dirty="0" smtClean="0">
                  <a:latin typeface="FrutigerNext LT BlackCn" pitchFamily="34" charset="0"/>
                  <a:ea typeface="ＭＳ Ｐゴシック" pitchFamily="34" charset="-128"/>
                </a:rPr>
                <a:t>P1</a:t>
              </a:r>
              <a:endParaRPr lang="en-US" altLang="zh-CN" sz="900" dirty="0">
                <a:latin typeface="FrutigerNext LT BlackCn" pitchFamily="34" charset="0"/>
                <a:ea typeface="ＭＳ Ｐゴシック" pitchFamily="34" charset="-128"/>
              </a:endParaRPr>
            </a:p>
          </p:txBody>
        </p:sp>
        <p:sp>
          <p:nvSpPr>
            <p:cNvPr id="447" name="AutoShape 420"/>
            <p:cNvSpPr>
              <a:spLocks noChangeArrowheads="1"/>
            </p:cNvSpPr>
            <p:nvPr/>
          </p:nvSpPr>
          <p:spPr bwMode="auto">
            <a:xfrm>
              <a:off x="2819400" y="914400"/>
              <a:ext cx="2579914" cy="838200"/>
            </a:xfrm>
            <a:prstGeom prst="wedgeRoundRectCallout">
              <a:avLst>
                <a:gd name="adj1" fmla="val 54636"/>
                <a:gd name="adj2" fmla="val 143956"/>
                <a:gd name="adj3" fmla="val 16667"/>
              </a:avLst>
            </a:prstGeom>
            <a:noFill/>
            <a:ln w="9525" algn="ctr">
              <a:solidFill>
                <a:srgbClr val="0033CC"/>
              </a:solidFill>
              <a:miter lim="800000"/>
              <a:headEnd/>
              <a:tailEnd/>
            </a:ln>
            <a:effectLst/>
          </p:spPr>
          <p:txBody>
            <a:bodyPr lIns="91425" tIns="45712" rIns="91425" bIns="45712"/>
            <a:lstStyle/>
            <a:p>
              <a:pPr defTabSz="877888" eaLnBrk="0" hangingPunct="0"/>
              <a:r>
                <a:rPr lang="en-US" altLang="zh-CN" sz="1500" dirty="0">
                  <a:latin typeface="FrutigerNext LT Regular" pitchFamily="34" charset="0"/>
                </a:rPr>
                <a:t>2</a:t>
              </a:r>
              <a:r>
                <a:rPr lang="en-US" altLang="zh-CN" sz="1500" dirty="0" smtClean="0">
                  <a:latin typeface="FrutigerNext LT Regular" pitchFamily="34" charset="0"/>
                </a:rPr>
                <a:t>. Configure same IP address on primary backup egress and backup egress</a:t>
              </a:r>
              <a:endParaRPr lang="en-US" altLang="zh-CN" sz="1500" dirty="0">
                <a:latin typeface="FrutigerNext LT Regular" pitchFamily="34" charset="0"/>
                <a:ea typeface="ＭＳ Ｐゴシック" pitchFamily="34" charset="-128"/>
              </a:endParaRPr>
            </a:p>
          </p:txBody>
        </p:sp>
        <p:sp>
          <p:nvSpPr>
            <p:cNvPr id="448" name="AutoShape 420"/>
            <p:cNvSpPr>
              <a:spLocks noChangeArrowheads="1"/>
            </p:cNvSpPr>
            <p:nvPr/>
          </p:nvSpPr>
          <p:spPr bwMode="auto">
            <a:xfrm>
              <a:off x="2819400" y="914400"/>
              <a:ext cx="2579914" cy="838200"/>
            </a:xfrm>
            <a:prstGeom prst="wedgeRoundRectCallout">
              <a:avLst>
                <a:gd name="adj1" fmla="val 65607"/>
                <a:gd name="adj2" fmla="val 279021"/>
                <a:gd name="adj3" fmla="val 16667"/>
              </a:avLst>
            </a:prstGeom>
            <a:noFill/>
            <a:ln w="9525" algn="ctr">
              <a:solidFill>
                <a:srgbClr val="0033CC"/>
              </a:solidFill>
              <a:miter lim="800000"/>
              <a:headEnd/>
              <a:tailEnd/>
            </a:ln>
            <a:effectLst/>
          </p:spPr>
          <p:txBody>
            <a:bodyPr lIns="91425" tIns="45712" rIns="91425" bIns="45712"/>
            <a:lstStyle/>
            <a:p>
              <a:pPr defTabSz="877888" eaLnBrk="0" hangingPunct="0"/>
              <a:r>
                <a:rPr lang="en-US" altLang="zh-CN" sz="1500" dirty="0">
                  <a:latin typeface="FrutigerNext LT Regular" pitchFamily="34" charset="0"/>
                </a:rPr>
                <a:t>2</a:t>
              </a:r>
              <a:r>
                <a:rPr lang="en-US" altLang="zh-CN" sz="1500" dirty="0" smtClean="0">
                  <a:latin typeface="FrutigerNext LT Regular" pitchFamily="34" charset="0"/>
                </a:rPr>
                <a:t>. Configure same IP address on primary backup egress and backup egress</a:t>
              </a:r>
              <a:endParaRPr lang="en-US" altLang="zh-CN" sz="1500" dirty="0">
                <a:latin typeface="FrutigerNext LT Regular" pitchFamily="34" charset="0"/>
                <a:ea typeface="ＭＳ Ｐゴシック" pitchFamily="34" charset="-128"/>
              </a:endParaRPr>
            </a:p>
          </p:txBody>
        </p:sp>
      </p:grpSp>
      <p:sp>
        <p:nvSpPr>
          <p:cNvPr id="450" name="Rectangle 3"/>
          <p:cNvSpPr>
            <a:spLocks noGrp="1" noChangeArrowheads="1"/>
          </p:cNvSpPr>
          <p:nvPr>
            <p:ph type="body" idx="1"/>
          </p:nvPr>
        </p:nvSpPr>
        <p:spPr>
          <a:xfrm>
            <a:off x="587829" y="4572000"/>
            <a:ext cx="8098971" cy="1828800"/>
          </a:xfrm>
        </p:spPr>
        <p:txBody>
          <a:bodyPr/>
          <a:lstStyle/>
          <a:p>
            <a:pPr marL="514350" indent="-514350">
              <a:buNone/>
            </a:pPr>
            <a:r>
              <a:rPr lang="en-US" sz="2400" dirty="0" smtClean="0"/>
              <a:t>Only one of three configurations is used </a:t>
            </a:r>
            <a:r>
              <a:rPr lang="en-US" sz="1600" dirty="0" smtClean="0"/>
              <a:t>(1 and 2: existing, </a:t>
            </a:r>
            <a:r>
              <a:rPr lang="en-US" sz="1600" dirty="0" smtClean="0">
                <a:solidFill>
                  <a:srgbClr val="C00000"/>
                </a:solidFill>
              </a:rPr>
              <a:t>3: new</a:t>
            </a:r>
            <a:r>
              <a:rPr lang="en-US" sz="1600" dirty="0" smtClean="0"/>
              <a:t>)</a:t>
            </a:r>
          </a:p>
          <a:p>
            <a:pPr marL="514350" indent="-514350"/>
            <a:r>
              <a:rPr lang="en-US" sz="1800" dirty="0" smtClean="0"/>
              <a:t>For 1, SERO w/ PE8 in Path to P2, creating backup LSP from P2 to PE8</a:t>
            </a:r>
          </a:p>
          <a:p>
            <a:pPr marL="514350" indent="-514350"/>
            <a:r>
              <a:rPr lang="en-US" sz="1800" dirty="0" smtClean="0"/>
              <a:t>For 2, P2 determines backup egress PE8, creates backup LSP to PE8</a:t>
            </a:r>
          </a:p>
          <a:p>
            <a:pPr marL="514350" indent="-514350"/>
            <a:r>
              <a:rPr lang="en-US" sz="1800" dirty="0" smtClean="0">
                <a:solidFill>
                  <a:srgbClr val="0000CC"/>
                </a:solidFill>
              </a:rPr>
              <a:t>For 3, SERO w/ PE8 as backup egress in </a:t>
            </a:r>
            <a:r>
              <a:rPr lang="en-US" sz="1800" dirty="0" err="1" smtClean="0">
                <a:solidFill>
                  <a:srgbClr val="0000CC"/>
                </a:solidFill>
              </a:rPr>
              <a:t>Resv</a:t>
            </a:r>
            <a:r>
              <a:rPr lang="en-US" sz="1800" dirty="0" smtClean="0">
                <a:solidFill>
                  <a:srgbClr val="0000CC"/>
                </a:solidFill>
              </a:rPr>
              <a:t> to P2 from PE7, P2 creates backup LSP from P2 to PE8.</a:t>
            </a:r>
          </a:p>
        </p:txBody>
      </p:sp>
    </p:spTree>
    <p:extLst>
      <p:ext uri="{BB962C8B-B14F-4D97-AF65-F5344CB8AC3E}">
        <p14:creationId xmlns:p14="http://schemas.microsoft.com/office/powerpoint/2010/main" val="21367161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381000" y="304800"/>
            <a:ext cx="8229600" cy="731838"/>
          </a:xfrm>
        </p:spPr>
        <p:txBody>
          <a:bodyPr/>
          <a:lstStyle/>
          <a:p>
            <a:pPr eaLnBrk="1" hangingPunct="1">
              <a:defRPr/>
            </a:pPr>
            <a:r>
              <a:rPr lang="en-US" altLang="zh-CN" sz="3600" dirty="0" smtClean="0">
                <a:solidFill>
                  <a:srgbClr val="CC3300"/>
                </a:solidFill>
                <a:effectLst>
                  <a:outerShdw blurRad="38100" dist="38100" dir="2700000" algn="tl">
                    <a:srgbClr val="C0C0C0"/>
                  </a:outerShdw>
                </a:effectLst>
                <a:latin typeface="Verdana" pitchFamily="34" charset="0"/>
              </a:rPr>
              <a:t>Thanks</a:t>
            </a:r>
          </a:p>
        </p:txBody>
      </p:sp>
      <p:sp>
        <p:nvSpPr>
          <p:cNvPr id="5123" name="Rectangle 3"/>
          <p:cNvSpPr>
            <a:spLocks noGrp="1" noChangeArrowheads="1"/>
          </p:cNvSpPr>
          <p:nvPr>
            <p:ph type="body" idx="1"/>
          </p:nvPr>
        </p:nvSpPr>
        <p:spPr>
          <a:xfrm>
            <a:off x="457200" y="1295400"/>
            <a:ext cx="8229600" cy="4525963"/>
          </a:xfrm>
        </p:spPr>
        <p:txBody>
          <a:bodyPr/>
          <a:lstStyle/>
          <a:p>
            <a:pPr>
              <a:buFontTx/>
              <a:buNone/>
            </a:pPr>
            <a:endParaRPr lang="en-US" sz="2800" dirty="0" smtClean="0">
              <a:latin typeface="Candara" pitchFamily="34" charset="0"/>
            </a:endParaRPr>
          </a:p>
          <a:p>
            <a:r>
              <a:rPr lang="en-GB" sz="2800" dirty="0" smtClean="0">
                <a:latin typeface="Candara" pitchFamily="34" charset="0"/>
              </a:rPr>
              <a:t>Any comments?</a:t>
            </a:r>
          </a:p>
        </p:txBody>
      </p:sp>
    </p:spTree>
    <p:extLst>
      <p:ext uri="{BB962C8B-B14F-4D97-AF65-F5344CB8AC3E}">
        <p14:creationId xmlns:p14="http://schemas.microsoft.com/office/powerpoint/2010/main" val="38011463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381000" y="152400"/>
            <a:ext cx="8229600" cy="457200"/>
          </a:xfrm>
        </p:spPr>
        <p:txBody>
          <a:bodyPr/>
          <a:lstStyle/>
          <a:p>
            <a:pPr eaLnBrk="1" hangingPunct="1">
              <a:defRPr/>
            </a:pPr>
            <a:r>
              <a:rPr lang="en-US" altLang="zh-CN" sz="3600" dirty="0" smtClean="0">
                <a:solidFill>
                  <a:srgbClr val="CC3300"/>
                </a:solidFill>
                <a:effectLst>
                  <a:outerShdw blurRad="38100" dist="38100" dir="2700000" algn="tl">
                    <a:srgbClr val="C0C0C0"/>
                  </a:outerShdw>
                </a:effectLst>
                <a:latin typeface="Verdana" pitchFamily="34" charset="0"/>
              </a:rPr>
              <a:t>E-Flags and Optional </a:t>
            </a:r>
            <a:r>
              <a:rPr lang="en-US" altLang="zh-CN" sz="3600" dirty="0" err="1" smtClean="0">
                <a:solidFill>
                  <a:srgbClr val="CC3300"/>
                </a:solidFill>
                <a:effectLst>
                  <a:outerShdw blurRad="38100" dist="38100" dir="2700000" algn="tl">
                    <a:srgbClr val="C0C0C0"/>
                  </a:outerShdw>
                </a:effectLst>
                <a:latin typeface="Verdana" pitchFamily="34" charset="0"/>
              </a:rPr>
              <a:t>Subobjects</a:t>
            </a:r>
            <a:endParaRPr lang="en-US" altLang="zh-CN" sz="3600" dirty="0" smtClean="0">
              <a:solidFill>
                <a:srgbClr val="CC3300"/>
              </a:solidFill>
              <a:effectLst>
                <a:outerShdw blurRad="38100" dist="38100" dir="2700000" algn="tl">
                  <a:srgbClr val="C0C0C0"/>
                </a:outerShdw>
              </a:effectLst>
              <a:latin typeface="Verdana" pitchFamily="34" charset="0"/>
            </a:endParaRPr>
          </a:p>
        </p:txBody>
      </p:sp>
      <p:sp>
        <p:nvSpPr>
          <p:cNvPr id="5123" name="Rectangle 3"/>
          <p:cNvSpPr>
            <a:spLocks noGrp="1" noChangeArrowheads="1"/>
          </p:cNvSpPr>
          <p:nvPr>
            <p:ph type="body" idx="1"/>
          </p:nvPr>
        </p:nvSpPr>
        <p:spPr>
          <a:xfrm>
            <a:off x="609600" y="609600"/>
            <a:ext cx="7924800" cy="2743200"/>
          </a:xfrm>
        </p:spPr>
        <p:txBody>
          <a:bodyPr/>
          <a:lstStyle/>
          <a:p>
            <a:pPr marL="514350" indent="-514350">
              <a:buNone/>
            </a:pPr>
            <a:r>
              <a:rPr lang="en-US" sz="2400" dirty="0" smtClean="0"/>
              <a:t>E-Flags: </a:t>
            </a:r>
          </a:p>
          <a:p>
            <a:pPr marL="914400" lvl="1" indent="-514350">
              <a:buNone/>
            </a:pPr>
            <a:r>
              <a:rPr lang="en-US" sz="1400" dirty="0" smtClean="0"/>
              <a:t>x01: Egress local protection</a:t>
            </a:r>
          </a:p>
          <a:p>
            <a:pPr marL="914400" lvl="1" indent="-514350">
              <a:buNone/>
            </a:pPr>
            <a:r>
              <a:rPr lang="en-US" sz="1400" dirty="0" smtClean="0"/>
              <a:t>x02: Other sending UA label (existing in previous version) </a:t>
            </a:r>
          </a:p>
          <a:p>
            <a:pPr marL="914400" lvl="1" indent="-514350">
              <a:buNone/>
            </a:pPr>
            <a:r>
              <a:rPr lang="en-US" sz="1400" dirty="0" smtClean="0"/>
              <a:t>X04: S2L sub LSP backup desired (existing)</a:t>
            </a:r>
          </a:p>
          <a:p>
            <a:pPr marL="514350" indent="-514350">
              <a:buNone/>
            </a:pPr>
            <a:r>
              <a:rPr lang="en-US" sz="2400" dirty="0" smtClean="0"/>
              <a:t>Optional </a:t>
            </a:r>
            <a:r>
              <a:rPr lang="en-US" sz="2400" dirty="0" err="1" smtClean="0"/>
              <a:t>Subobjects</a:t>
            </a:r>
            <a:r>
              <a:rPr lang="en-US" sz="2400" dirty="0" smtClean="0"/>
              <a:t>:</a:t>
            </a:r>
          </a:p>
          <a:p>
            <a:pPr marL="914400" lvl="1" indent="-514350">
              <a:buNone/>
            </a:pPr>
            <a:r>
              <a:rPr lang="en-US" sz="1400" dirty="0" smtClean="0"/>
              <a:t>Primary Egress</a:t>
            </a:r>
          </a:p>
          <a:p>
            <a:pPr marL="914400" lvl="1" indent="-514350">
              <a:buNone/>
            </a:pPr>
            <a:r>
              <a:rPr lang="en-US" sz="1400" dirty="0" smtClean="0"/>
              <a:t>P2P LSP ID (Existing in previous version)</a:t>
            </a:r>
          </a:p>
          <a:p>
            <a:pPr marL="914400" lvl="1" indent="-514350">
              <a:buNone/>
            </a:pPr>
            <a:r>
              <a:rPr lang="en-US" sz="1400" dirty="0" smtClean="0"/>
              <a:t>Opaque Data (Generalized from previous version)</a:t>
            </a:r>
          </a:p>
          <a:p>
            <a:pPr marL="914400" lvl="1" indent="-514350">
              <a:buNone/>
            </a:pPr>
            <a:endParaRPr lang="en-US" sz="1400" dirty="0" smtClean="0"/>
          </a:p>
          <a:p>
            <a:pPr marL="914400" lvl="1" indent="-514350">
              <a:buNone/>
            </a:pPr>
            <a:endParaRPr lang="en-US" sz="1400" dirty="0" smtClean="0"/>
          </a:p>
          <a:p>
            <a:pPr marL="914400" lvl="1" indent="-514350">
              <a:buNone/>
            </a:pPr>
            <a:endParaRPr lang="en-US" sz="1400" dirty="0" smtClean="0"/>
          </a:p>
        </p:txBody>
      </p:sp>
      <p:sp>
        <p:nvSpPr>
          <p:cNvPr id="140" name="Rectangle 139"/>
          <p:cNvSpPr/>
          <p:nvPr/>
        </p:nvSpPr>
        <p:spPr>
          <a:xfrm>
            <a:off x="533400" y="3048000"/>
            <a:ext cx="7315200" cy="1569660"/>
          </a:xfrm>
          <a:prstGeom prst="rect">
            <a:avLst/>
          </a:prstGeom>
        </p:spPr>
        <p:txBody>
          <a:bodyPr wrap="square">
            <a:spAutoFit/>
          </a:bodyPr>
          <a:lstStyle/>
          <a:p>
            <a:r>
              <a:rPr lang="en-US" sz="1200" dirty="0" smtClean="0">
                <a:solidFill>
                  <a:srgbClr val="000000"/>
                </a:solidFill>
                <a:latin typeface="Courier New" pitchFamily="49" charset="0"/>
                <a:ea typeface="华文细黑"/>
                <a:cs typeface="Courier New" pitchFamily="49" charset="0"/>
              </a:rPr>
              <a:t>      0                   1                   2                   3</a:t>
            </a:r>
          </a:p>
          <a:p>
            <a:r>
              <a:rPr lang="en-US" sz="1200" dirty="0" smtClean="0">
                <a:solidFill>
                  <a:srgbClr val="000000"/>
                </a:solidFill>
                <a:latin typeface="Courier New" pitchFamily="49" charset="0"/>
                <a:ea typeface="华文细黑"/>
                <a:cs typeface="Courier New" pitchFamily="49" charset="0"/>
              </a:rPr>
              <a:t>      0 1 2 3 4 5 6 7 8 9 0 1 2 3 4 5 6 7 8 9 0 1 2 3 4 5 6 7 8 9 0 1</a:t>
            </a:r>
          </a:p>
          <a:p>
            <a:r>
              <a:rPr lang="en-US" sz="1200" dirty="0" smtClean="0">
                <a:solidFill>
                  <a:srgbClr val="000000"/>
                </a:solidFill>
                <a:latin typeface="Courier New" pitchFamily="49" charset="0"/>
                <a:ea typeface="华文细黑"/>
                <a:cs typeface="Courier New" pitchFamily="49" charset="0"/>
              </a:rPr>
              <a:t>     +-+-+-+-+-+-+-+-+-+-+-+-+-+-+-+-+-+-+-+-+-+-+-+-+-+-+-+-+-+-+-+-+</a:t>
            </a:r>
          </a:p>
          <a:p>
            <a:r>
              <a:rPr lang="en-US" sz="1200" dirty="0" smtClean="0">
                <a:solidFill>
                  <a:srgbClr val="000000"/>
                </a:solidFill>
                <a:latin typeface="Courier New" pitchFamily="49" charset="0"/>
                <a:ea typeface="华文细黑"/>
                <a:cs typeface="Courier New" pitchFamily="49" charset="0"/>
              </a:rPr>
              <a:t>     |      Type     |     Length    |           Reserved            |</a:t>
            </a:r>
          </a:p>
          <a:p>
            <a:r>
              <a:rPr lang="en-US" sz="1200" dirty="0" smtClean="0">
                <a:solidFill>
                  <a:srgbClr val="000000"/>
                </a:solidFill>
                <a:latin typeface="Courier New" pitchFamily="49" charset="0"/>
                <a:ea typeface="华文细黑"/>
                <a:cs typeface="Courier New" pitchFamily="49" charset="0"/>
              </a:rPr>
              <a:t>     +-+-+-+-+-+-+-+-+-+-+-+-+-+-+-+-+-+-+-+-+-+-+-+-+-+-+-+-+-+-+-+-+</a:t>
            </a:r>
          </a:p>
          <a:p>
            <a:r>
              <a:rPr lang="en-US" sz="1200" dirty="0" smtClean="0">
                <a:solidFill>
                  <a:srgbClr val="000000"/>
                </a:solidFill>
                <a:latin typeface="Courier New" pitchFamily="49" charset="0"/>
                <a:ea typeface="华文细黑"/>
                <a:cs typeface="Courier New" pitchFamily="49" charset="0"/>
              </a:rPr>
              <a:t>     |                 </a:t>
            </a:r>
            <a:r>
              <a:rPr lang="en-US" sz="1200" dirty="0" smtClean="0">
                <a:latin typeface="Courier New" pitchFamily="49" charset="0"/>
                <a:ea typeface="华文细黑"/>
                <a:cs typeface="Courier New" pitchFamily="49" charset="0"/>
              </a:rPr>
              <a:t>IPv4 address (of primary egress)</a:t>
            </a:r>
            <a:r>
              <a:rPr lang="en-US" sz="1200" dirty="0" smtClean="0">
                <a:solidFill>
                  <a:srgbClr val="000000"/>
                </a:solidFill>
                <a:latin typeface="Courier New" pitchFamily="49" charset="0"/>
                <a:ea typeface="华文细黑"/>
                <a:cs typeface="Courier New" pitchFamily="49" charset="0"/>
              </a:rPr>
              <a:t>              |</a:t>
            </a:r>
          </a:p>
          <a:p>
            <a:r>
              <a:rPr lang="en-US" sz="1200" dirty="0" smtClean="0">
                <a:solidFill>
                  <a:srgbClr val="000000"/>
                </a:solidFill>
                <a:latin typeface="Courier New" pitchFamily="49" charset="0"/>
                <a:ea typeface="华文细黑"/>
                <a:cs typeface="Courier New" pitchFamily="49" charset="0"/>
              </a:rPr>
              <a:t>     +-+-+-+-+-+-+-+-+-+-+-+-+-+-+-+-+-+-+-+-+-+-+-+-+-+-+-+-+-+-+-+-+</a:t>
            </a:r>
          </a:p>
          <a:p>
            <a:r>
              <a:rPr lang="en-US" sz="1200" dirty="0" smtClean="0">
                <a:solidFill>
                  <a:srgbClr val="000000"/>
                </a:solidFill>
                <a:latin typeface="Courier New" pitchFamily="49" charset="0"/>
                <a:ea typeface="华文细黑"/>
                <a:cs typeface="Courier New" pitchFamily="49" charset="0"/>
              </a:rPr>
              <a:t>                     IPv4 Primary Egress </a:t>
            </a:r>
            <a:r>
              <a:rPr lang="en-US" sz="1200" dirty="0" err="1" smtClean="0">
                <a:solidFill>
                  <a:srgbClr val="000000"/>
                </a:solidFill>
                <a:latin typeface="Courier New" pitchFamily="49" charset="0"/>
                <a:ea typeface="华文细黑"/>
                <a:cs typeface="Courier New" pitchFamily="49" charset="0"/>
              </a:rPr>
              <a:t>subobject</a:t>
            </a:r>
            <a:r>
              <a:rPr lang="en-US" sz="1200" dirty="0" smtClean="0">
                <a:solidFill>
                  <a:srgbClr val="000000"/>
                </a:solidFill>
                <a:latin typeface="Courier New" pitchFamily="49" charset="0"/>
                <a:ea typeface="华文细黑"/>
                <a:cs typeface="Courier New" pitchFamily="49" charset="0"/>
              </a:rPr>
              <a:t>  </a:t>
            </a:r>
          </a:p>
        </p:txBody>
      </p:sp>
      <p:sp>
        <p:nvSpPr>
          <p:cNvPr id="8" name="Rectangle 7"/>
          <p:cNvSpPr/>
          <p:nvPr/>
        </p:nvSpPr>
        <p:spPr>
          <a:xfrm>
            <a:off x="609600" y="4724400"/>
            <a:ext cx="7315200" cy="1754326"/>
          </a:xfrm>
          <a:prstGeom prst="rect">
            <a:avLst/>
          </a:prstGeom>
        </p:spPr>
        <p:txBody>
          <a:bodyPr wrap="square">
            <a:spAutoFit/>
          </a:bodyPr>
          <a:lstStyle/>
          <a:p>
            <a:r>
              <a:rPr lang="en-US" sz="1200" dirty="0" smtClean="0">
                <a:solidFill>
                  <a:srgbClr val="000000"/>
                </a:solidFill>
                <a:latin typeface="Courier New" pitchFamily="49" charset="0"/>
                <a:ea typeface="华文细黑"/>
                <a:cs typeface="Courier New" pitchFamily="49" charset="0"/>
              </a:rPr>
              <a:t>      0                   1                   2                   3</a:t>
            </a:r>
          </a:p>
          <a:p>
            <a:r>
              <a:rPr lang="en-US" sz="1200" dirty="0" smtClean="0">
                <a:solidFill>
                  <a:srgbClr val="000000"/>
                </a:solidFill>
                <a:latin typeface="Courier New" pitchFamily="49" charset="0"/>
                <a:ea typeface="华文细黑"/>
                <a:cs typeface="Courier New" pitchFamily="49" charset="0"/>
              </a:rPr>
              <a:t>      0 1 2 3 4 5 6 7 8 9 0 1 2 3 4 5 6 7 8 9 0 1 2 3 4 5 6 7 8 9 0 1</a:t>
            </a:r>
          </a:p>
          <a:p>
            <a:r>
              <a:rPr lang="en-US" sz="1200" dirty="0" smtClean="0">
                <a:solidFill>
                  <a:srgbClr val="000000"/>
                </a:solidFill>
                <a:latin typeface="Courier New" pitchFamily="49" charset="0"/>
                <a:ea typeface="华文细黑"/>
                <a:cs typeface="Courier New" pitchFamily="49" charset="0"/>
              </a:rPr>
              <a:t>     +-+-+-+-+-+-+-+-+-+-+-+-+-+-+-+-+-+-+-+-+-+-+-+-+-+-+-+-+-+-+-+-+</a:t>
            </a:r>
          </a:p>
          <a:p>
            <a:r>
              <a:rPr lang="en-US" sz="1200" dirty="0" smtClean="0">
                <a:solidFill>
                  <a:srgbClr val="000000"/>
                </a:solidFill>
                <a:latin typeface="Courier New" pitchFamily="49" charset="0"/>
                <a:ea typeface="华文细黑"/>
                <a:cs typeface="Courier New" pitchFamily="49" charset="0"/>
              </a:rPr>
              <a:t>     |      Type     |     Length    |           Reserved            |</a:t>
            </a:r>
          </a:p>
          <a:p>
            <a:r>
              <a:rPr lang="en-US" sz="1200" dirty="0" smtClean="0">
                <a:solidFill>
                  <a:srgbClr val="000000"/>
                </a:solidFill>
                <a:latin typeface="Courier New" pitchFamily="49" charset="0"/>
                <a:ea typeface="华文细黑"/>
                <a:cs typeface="Courier New" pitchFamily="49" charset="0"/>
              </a:rPr>
              <a:t>     +-+-+-+-+-+-+-+-+-+-+-+-+-+-+-+-+-+-+-+-+-+-+-+-+-+-+-+-+-+-+-+-+</a:t>
            </a:r>
          </a:p>
          <a:p>
            <a:r>
              <a:rPr lang="en-US" sz="1200" dirty="0" smtClean="0">
                <a:solidFill>
                  <a:srgbClr val="000000"/>
                </a:solidFill>
                <a:latin typeface="Courier New" pitchFamily="49" charset="0"/>
                <a:ea typeface="华文细黑"/>
                <a:cs typeface="Courier New" pitchFamily="49" charset="0"/>
              </a:rPr>
              <a:t>     |                 </a:t>
            </a:r>
            <a:r>
              <a:rPr lang="en-US" sz="1200" dirty="0" smtClean="0">
                <a:latin typeface="Courier New" pitchFamily="49" charset="0"/>
                <a:ea typeface="华文细黑"/>
                <a:cs typeface="Courier New" pitchFamily="49" charset="0"/>
              </a:rPr>
              <a:t>         Opaque Data   </a:t>
            </a:r>
            <a:r>
              <a:rPr lang="en-US" sz="1200" dirty="0" smtClean="0">
                <a:solidFill>
                  <a:srgbClr val="000000"/>
                </a:solidFill>
                <a:latin typeface="Courier New" pitchFamily="49" charset="0"/>
                <a:ea typeface="华文细黑"/>
                <a:cs typeface="Courier New" pitchFamily="49" charset="0"/>
              </a:rPr>
              <a:t>                       |</a:t>
            </a:r>
          </a:p>
          <a:p>
            <a:r>
              <a:rPr lang="en-US" sz="1200" dirty="0" smtClean="0">
                <a:solidFill>
                  <a:srgbClr val="000000"/>
                </a:solidFill>
                <a:latin typeface="Courier New" pitchFamily="49" charset="0"/>
                <a:ea typeface="华文细黑"/>
                <a:cs typeface="Courier New" pitchFamily="49" charset="0"/>
              </a:rPr>
              <a:t>     ~                                                               ~</a:t>
            </a:r>
          </a:p>
          <a:p>
            <a:r>
              <a:rPr lang="en-US" sz="1200" dirty="0" smtClean="0">
                <a:solidFill>
                  <a:srgbClr val="000000"/>
                </a:solidFill>
                <a:latin typeface="Courier New" pitchFamily="49" charset="0"/>
                <a:ea typeface="华文细黑"/>
                <a:cs typeface="Courier New" pitchFamily="49" charset="0"/>
              </a:rPr>
              <a:t>     +-+-+-+-+-+-+-+-+-+-+-+-+-+-+-+-+-+-+-+-+-+-+-+-+-+-+-+-+-+-+-+-+</a:t>
            </a:r>
          </a:p>
          <a:p>
            <a:r>
              <a:rPr lang="en-US" sz="1200" dirty="0" smtClean="0">
                <a:solidFill>
                  <a:srgbClr val="000000"/>
                </a:solidFill>
                <a:latin typeface="Courier New" pitchFamily="49" charset="0"/>
                <a:ea typeface="华文细黑"/>
                <a:cs typeface="Courier New" pitchFamily="49" charset="0"/>
              </a:rPr>
              <a:t>                           Opaque Data </a:t>
            </a:r>
            <a:r>
              <a:rPr lang="en-US" sz="1200" dirty="0" err="1" smtClean="0">
                <a:solidFill>
                  <a:srgbClr val="000000"/>
                </a:solidFill>
                <a:latin typeface="Courier New" pitchFamily="49" charset="0"/>
                <a:ea typeface="华文细黑"/>
                <a:cs typeface="Courier New" pitchFamily="49" charset="0"/>
              </a:rPr>
              <a:t>subobject</a:t>
            </a:r>
            <a:r>
              <a:rPr lang="en-US" sz="1200" dirty="0" smtClean="0">
                <a:solidFill>
                  <a:srgbClr val="000000"/>
                </a:solidFill>
                <a:latin typeface="Courier New" pitchFamily="49" charset="0"/>
                <a:ea typeface="华文细黑"/>
                <a:cs typeface="Courier New" pitchFamily="49" charset="0"/>
              </a:rPr>
              <a:t>  </a:t>
            </a:r>
          </a:p>
        </p:txBody>
      </p:sp>
    </p:spTree>
    <p:extLst>
      <p:ext uri="{BB962C8B-B14F-4D97-AF65-F5344CB8AC3E}">
        <p14:creationId xmlns:p14="http://schemas.microsoft.com/office/powerpoint/2010/main" val="5334857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381000" y="304800"/>
            <a:ext cx="8229600" cy="731838"/>
          </a:xfrm>
        </p:spPr>
        <p:txBody>
          <a:bodyPr/>
          <a:lstStyle/>
          <a:p>
            <a:pPr eaLnBrk="1" hangingPunct="1">
              <a:defRPr/>
            </a:pPr>
            <a:r>
              <a:rPr lang="en-US" altLang="zh-CN" sz="3600" dirty="0" smtClean="0">
                <a:solidFill>
                  <a:srgbClr val="CC3300"/>
                </a:solidFill>
                <a:effectLst>
                  <a:outerShdw blurRad="38100" dist="38100" dir="2700000" algn="tl">
                    <a:srgbClr val="C0C0C0"/>
                  </a:outerShdw>
                </a:effectLst>
                <a:latin typeface="Verdana" pitchFamily="34" charset="0"/>
              </a:rPr>
              <a:t>Contents</a:t>
            </a:r>
          </a:p>
        </p:txBody>
      </p:sp>
      <p:sp>
        <p:nvSpPr>
          <p:cNvPr id="5123" name="Rectangle 3"/>
          <p:cNvSpPr>
            <a:spLocks noGrp="1" noChangeArrowheads="1"/>
          </p:cNvSpPr>
          <p:nvPr>
            <p:ph type="body" idx="1"/>
          </p:nvPr>
        </p:nvSpPr>
        <p:spPr>
          <a:xfrm>
            <a:off x="457200" y="1219200"/>
            <a:ext cx="8229600" cy="4906963"/>
          </a:xfrm>
        </p:spPr>
        <p:txBody>
          <a:bodyPr/>
          <a:lstStyle/>
          <a:p>
            <a:pPr marL="514350" indent="-514350"/>
            <a:r>
              <a:rPr lang="en-GB" sz="2800" dirty="0" smtClean="0">
                <a:latin typeface="Candara" pitchFamily="34" charset="0"/>
              </a:rPr>
              <a:t>Address some comments</a:t>
            </a:r>
            <a:endParaRPr lang="en-GB" sz="2400" dirty="0" smtClean="0">
              <a:latin typeface="Candara" pitchFamily="34" charset="0"/>
            </a:endParaRPr>
          </a:p>
          <a:p>
            <a:pPr marL="514350" indent="-514350"/>
            <a:r>
              <a:rPr lang="en-GB" sz="2800" dirty="0" smtClean="0">
                <a:latin typeface="Candara" pitchFamily="34" charset="0"/>
              </a:rPr>
              <a:t>Problem Summary</a:t>
            </a:r>
          </a:p>
          <a:p>
            <a:pPr marL="514350" indent="-514350"/>
            <a:r>
              <a:rPr lang="en-GB" sz="2800" smtClean="0">
                <a:latin typeface="Candara" pitchFamily="34" charset="0"/>
              </a:rPr>
              <a:t>Objectives </a:t>
            </a:r>
            <a:r>
              <a:rPr lang="en-GB" sz="2800" dirty="0" smtClean="0">
                <a:latin typeface="Candara" pitchFamily="34" charset="0"/>
              </a:rPr>
              <a:t>and Scope</a:t>
            </a:r>
          </a:p>
          <a:p>
            <a:pPr>
              <a:buNone/>
            </a:pPr>
            <a:endParaRPr lang="en-GB" sz="2800" dirty="0" smtClean="0">
              <a:latin typeface="Candara" pitchFamily="34" charset="0"/>
            </a:endParaRPr>
          </a:p>
          <a:p>
            <a:pPr>
              <a:buNone/>
            </a:pPr>
            <a:endParaRPr lang="en-GB" sz="2800" dirty="0" smtClean="0">
              <a:latin typeface="Candara"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381000" y="152400"/>
            <a:ext cx="8229600" cy="731838"/>
          </a:xfrm>
        </p:spPr>
        <p:txBody>
          <a:bodyPr/>
          <a:lstStyle/>
          <a:p>
            <a:pPr eaLnBrk="1" hangingPunct="1">
              <a:defRPr/>
            </a:pPr>
            <a:r>
              <a:rPr lang="en-US" altLang="zh-CN" sz="3600" dirty="0" smtClean="0">
                <a:solidFill>
                  <a:srgbClr val="CC3300"/>
                </a:solidFill>
                <a:effectLst>
                  <a:outerShdw blurRad="38100" dist="38100" dir="2700000" algn="tl">
                    <a:srgbClr val="C0C0C0"/>
                  </a:outerShdw>
                </a:effectLst>
                <a:latin typeface="Verdana" pitchFamily="34" charset="0"/>
              </a:rPr>
              <a:t>Address comments</a:t>
            </a:r>
          </a:p>
        </p:txBody>
      </p:sp>
      <p:sp>
        <p:nvSpPr>
          <p:cNvPr id="5123" name="Rectangle 3"/>
          <p:cNvSpPr>
            <a:spLocks noGrp="1" noChangeArrowheads="1"/>
          </p:cNvSpPr>
          <p:nvPr>
            <p:ph type="body" idx="1"/>
          </p:nvPr>
        </p:nvSpPr>
        <p:spPr>
          <a:xfrm>
            <a:off x="609600" y="990600"/>
            <a:ext cx="7924800" cy="2362200"/>
          </a:xfrm>
        </p:spPr>
        <p:txBody>
          <a:bodyPr/>
          <a:lstStyle/>
          <a:p>
            <a:pPr marL="514350" indent="-514350"/>
            <a:r>
              <a:rPr lang="en-US" sz="2400" dirty="0" smtClean="0"/>
              <a:t>For ingress and backup ingress not adjacent</a:t>
            </a:r>
          </a:p>
          <a:p>
            <a:pPr marL="514350" indent="-514350">
              <a:buNone/>
            </a:pPr>
            <a:r>
              <a:rPr lang="en-US" sz="2400" dirty="0" smtClean="0"/>
              <a:t>	Configure a tunnel between primary ingress and backup ingress if they are not one hop away</a:t>
            </a:r>
            <a:endParaRPr lang="en-GB" sz="2400" dirty="0" smtClean="0">
              <a:latin typeface="Candara" pitchFamily="34" charset="0"/>
            </a:endParaRPr>
          </a:p>
          <a:p>
            <a:pPr marL="514350" indent="-514350"/>
            <a:r>
              <a:rPr lang="en-GB" sz="2800" dirty="0" smtClean="0">
                <a:latin typeface="Candara" pitchFamily="34" charset="0"/>
              </a:rPr>
              <a:t>Can Linear Protection protect ingress of LSP?</a:t>
            </a:r>
          </a:p>
          <a:p>
            <a:pPr lvl="1"/>
            <a:r>
              <a:rPr lang="en-GB" sz="2400" dirty="0" smtClean="0">
                <a:latin typeface="Candara" pitchFamily="34" charset="0"/>
              </a:rPr>
              <a:t>No</a:t>
            </a:r>
          </a:p>
          <a:p>
            <a:pPr>
              <a:buNone/>
            </a:pPr>
            <a:endParaRPr lang="en-GB" sz="2800" dirty="0" smtClean="0">
              <a:latin typeface="Candara" pitchFamily="34" charset="0"/>
            </a:endParaRPr>
          </a:p>
        </p:txBody>
      </p:sp>
      <p:grpSp>
        <p:nvGrpSpPr>
          <p:cNvPr id="114" name="Group 113"/>
          <p:cNvGrpSpPr/>
          <p:nvPr/>
        </p:nvGrpSpPr>
        <p:grpSpPr>
          <a:xfrm>
            <a:off x="1132114" y="2819400"/>
            <a:ext cx="6868886" cy="3429000"/>
            <a:chOff x="598714" y="2743200"/>
            <a:chExt cx="6868886" cy="3429000"/>
          </a:xfrm>
        </p:grpSpPr>
        <p:pic>
          <p:nvPicPr>
            <p:cNvPr id="5" name="Picture 4" descr="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708275" y="2743200"/>
              <a:ext cx="4195762" cy="2801938"/>
            </a:xfrm>
            <a:prstGeom prst="rect">
              <a:avLst/>
            </a:prstGeom>
            <a:noFill/>
            <a:ln w="9525">
              <a:noFill/>
              <a:miter lim="800000"/>
              <a:headEnd/>
              <a:tailEnd/>
            </a:ln>
          </p:spPr>
        </p:pic>
        <p:sp>
          <p:nvSpPr>
            <p:cNvPr id="8" name="Text Box 224"/>
            <p:cNvSpPr txBox="1">
              <a:spLocks noChangeArrowheads="1"/>
            </p:cNvSpPr>
            <p:nvPr/>
          </p:nvSpPr>
          <p:spPr bwMode="auto">
            <a:xfrm>
              <a:off x="6929438" y="3730625"/>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smtClean="0">
                  <a:latin typeface="FrutigerNext LT BlackCn" pitchFamily="34" charset="0"/>
                  <a:ea typeface="ＭＳ Ｐゴシック" pitchFamily="34" charset="-128"/>
                  <a:cs typeface="Arial" charset="0"/>
                </a:rPr>
                <a:t>LER-Z</a:t>
              </a:r>
              <a:endParaRPr lang="en-US" altLang="zh-CN" sz="1000" dirty="0">
                <a:latin typeface="FrutigerNext LT BlackCn" pitchFamily="34" charset="0"/>
                <a:ea typeface="ＭＳ Ｐゴシック" pitchFamily="34" charset="-128"/>
                <a:cs typeface="Arial" charset="0"/>
              </a:endParaRPr>
            </a:p>
          </p:txBody>
        </p:sp>
        <p:sp>
          <p:nvSpPr>
            <p:cNvPr id="10" name="Text Box 226"/>
            <p:cNvSpPr txBox="1">
              <a:spLocks noChangeArrowheads="1"/>
            </p:cNvSpPr>
            <p:nvPr/>
          </p:nvSpPr>
          <p:spPr bwMode="auto">
            <a:xfrm>
              <a:off x="2209800" y="4191000"/>
              <a:ext cx="539750"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smtClean="0">
                  <a:latin typeface="FrutigerNext LT BlackCn" pitchFamily="34" charset="0"/>
                  <a:ea typeface="ＭＳ Ｐゴシック" pitchFamily="34" charset="-128"/>
                  <a:cs typeface="Arial" charset="0"/>
                </a:rPr>
                <a:t>LER-A</a:t>
              </a:r>
              <a:endParaRPr lang="en-US" altLang="zh-CN" sz="1000" dirty="0">
                <a:latin typeface="FrutigerNext LT BlackCn" pitchFamily="34" charset="0"/>
                <a:ea typeface="ＭＳ Ｐゴシック" pitchFamily="34" charset="-128"/>
                <a:cs typeface="Arial" charset="0"/>
              </a:endParaRPr>
            </a:p>
          </p:txBody>
        </p:sp>
        <p:sp>
          <p:nvSpPr>
            <p:cNvPr id="13" name="Line 238"/>
            <p:cNvSpPr>
              <a:spLocks noChangeShapeType="1"/>
            </p:cNvSpPr>
            <p:nvPr/>
          </p:nvSpPr>
          <p:spPr bwMode="auto">
            <a:xfrm>
              <a:off x="3915251" y="5955268"/>
              <a:ext cx="685800" cy="0"/>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14" name="Line 239"/>
            <p:cNvSpPr>
              <a:spLocks noChangeShapeType="1"/>
            </p:cNvSpPr>
            <p:nvPr/>
          </p:nvSpPr>
          <p:spPr bwMode="auto">
            <a:xfrm>
              <a:off x="3915251" y="5650468"/>
              <a:ext cx="685800" cy="0"/>
            </a:xfrm>
            <a:prstGeom prst="line">
              <a:avLst/>
            </a:prstGeom>
            <a:noFill/>
            <a:ln w="38100">
              <a:solidFill>
                <a:srgbClr val="FF0000"/>
              </a:solidFill>
              <a:round/>
              <a:headEnd/>
              <a:tailEnd type="triangle" w="med" len="med"/>
            </a:ln>
          </p:spPr>
          <p:txBody>
            <a:bodyPr wrap="none" anchor="ctr"/>
            <a:lstStyle/>
            <a:p>
              <a:endParaRPr lang="en-US"/>
            </a:p>
          </p:txBody>
        </p:sp>
        <p:sp>
          <p:nvSpPr>
            <p:cNvPr id="15" name="Text Box 240"/>
            <p:cNvSpPr txBox="1">
              <a:spLocks noChangeArrowheads="1"/>
            </p:cNvSpPr>
            <p:nvPr/>
          </p:nvSpPr>
          <p:spPr bwMode="auto">
            <a:xfrm>
              <a:off x="4601051" y="5421868"/>
              <a:ext cx="1524000" cy="366713"/>
            </a:xfrm>
            <a:prstGeom prst="rect">
              <a:avLst/>
            </a:prstGeom>
            <a:noFill/>
            <a:ln w="9525">
              <a:noFill/>
              <a:miter lim="800000"/>
              <a:headEnd/>
              <a:tailEnd/>
            </a:ln>
          </p:spPr>
          <p:txBody>
            <a:bodyPr>
              <a:spAutoFit/>
            </a:bodyPr>
            <a:lstStyle/>
            <a:p>
              <a:pPr>
                <a:spcBef>
                  <a:spcPct val="50000"/>
                </a:spcBef>
              </a:pPr>
              <a:r>
                <a:rPr lang="en-US" altLang="zh-CN" dirty="0" smtClean="0">
                  <a:cs typeface="Arial" charset="0"/>
                </a:rPr>
                <a:t>Working </a:t>
              </a:r>
              <a:r>
                <a:rPr lang="en-US" altLang="zh-CN" dirty="0">
                  <a:cs typeface="Arial" charset="0"/>
                </a:rPr>
                <a:t>LSP</a:t>
              </a:r>
            </a:p>
          </p:txBody>
        </p:sp>
        <p:sp>
          <p:nvSpPr>
            <p:cNvPr id="16" name="Text Box 241"/>
            <p:cNvSpPr txBox="1">
              <a:spLocks noChangeArrowheads="1"/>
            </p:cNvSpPr>
            <p:nvPr/>
          </p:nvSpPr>
          <p:spPr bwMode="auto">
            <a:xfrm>
              <a:off x="4601051" y="5802868"/>
              <a:ext cx="1723549" cy="369332"/>
            </a:xfrm>
            <a:prstGeom prst="rect">
              <a:avLst/>
            </a:prstGeom>
            <a:noFill/>
            <a:ln w="9525">
              <a:noFill/>
              <a:miter lim="800000"/>
              <a:headEnd/>
              <a:tailEnd/>
            </a:ln>
          </p:spPr>
          <p:txBody>
            <a:bodyPr wrap="none">
              <a:spAutoFit/>
            </a:bodyPr>
            <a:lstStyle/>
            <a:p>
              <a:r>
                <a:rPr lang="en-US" altLang="zh-CN" dirty="0" smtClean="0">
                  <a:cs typeface="Arial" charset="0"/>
                </a:rPr>
                <a:t>Protection </a:t>
              </a:r>
              <a:r>
                <a:rPr lang="en-US" altLang="zh-CN" dirty="0">
                  <a:cs typeface="Arial" charset="0"/>
                </a:rPr>
                <a:t>LSP</a:t>
              </a:r>
            </a:p>
          </p:txBody>
        </p:sp>
        <p:grpSp>
          <p:nvGrpSpPr>
            <p:cNvPr id="17" name="Group 247"/>
            <p:cNvGrpSpPr>
              <a:grpSpLocks noChangeAspect="1"/>
            </p:cNvGrpSpPr>
            <p:nvPr/>
          </p:nvGrpSpPr>
          <p:grpSpPr bwMode="auto">
            <a:xfrm>
              <a:off x="2720975" y="4157662"/>
              <a:ext cx="555625" cy="490538"/>
              <a:chOff x="3810" y="540"/>
              <a:chExt cx="506" cy="480"/>
            </a:xfrm>
          </p:grpSpPr>
          <p:sp>
            <p:nvSpPr>
              <p:cNvPr id="18" name="Freeform 248"/>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9" name="Oval 249"/>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20" name="Freeform 250"/>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21" name="Freeform 251"/>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22" name="Freeform 252"/>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23" name="Oval 253"/>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24" name="Freeform 254"/>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25" name="Freeform 255"/>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26" name="Freeform 256"/>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27" name="Freeform 257"/>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61" name="Group 291"/>
            <p:cNvGrpSpPr>
              <a:grpSpLocks noChangeAspect="1"/>
            </p:cNvGrpSpPr>
            <p:nvPr/>
          </p:nvGrpSpPr>
          <p:grpSpPr bwMode="auto">
            <a:xfrm>
              <a:off x="6378575" y="3733800"/>
              <a:ext cx="555625" cy="490537"/>
              <a:chOff x="3810" y="540"/>
              <a:chExt cx="506" cy="480"/>
            </a:xfrm>
          </p:grpSpPr>
          <p:sp>
            <p:nvSpPr>
              <p:cNvPr id="62" name="Freeform 292"/>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63" name="Oval 293"/>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64" name="Freeform 294"/>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65" name="Freeform 295"/>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66" name="Freeform 296"/>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67" name="Oval 297"/>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68" name="Freeform 298"/>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69" name="Freeform 299"/>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70" name="Freeform 300"/>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71" name="Freeform 301"/>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72" name="Group 306"/>
            <p:cNvGrpSpPr>
              <a:grpSpLocks noChangeAspect="1"/>
            </p:cNvGrpSpPr>
            <p:nvPr/>
          </p:nvGrpSpPr>
          <p:grpSpPr bwMode="auto">
            <a:xfrm>
              <a:off x="4397375" y="3429000"/>
              <a:ext cx="555625" cy="490537"/>
              <a:chOff x="3810" y="540"/>
              <a:chExt cx="506" cy="480"/>
            </a:xfrm>
          </p:grpSpPr>
          <p:sp>
            <p:nvSpPr>
              <p:cNvPr id="73" name="Freeform 307"/>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74" name="Oval 308"/>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75" name="Freeform 309"/>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76" name="Freeform 310"/>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77" name="Freeform 311"/>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78" name="Oval 312"/>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79" name="Freeform 313"/>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80" name="Freeform 314"/>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81" name="Freeform 315"/>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82" name="Freeform 316"/>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83" name="Group 317"/>
            <p:cNvGrpSpPr>
              <a:grpSpLocks noChangeAspect="1"/>
            </p:cNvGrpSpPr>
            <p:nvPr/>
          </p:nvGrpSpPr>
          <p:grpSpPr bwMode="auto">
            <a:xfrm>
              <a:off x="5692775" y="4572000"/>
              <a:ext cx="555625" cy="490538"/>
              <a:chOff x="3810" y="540"/>
              <a:chExt cx="506" cy="480"/>
            </a:xfrm>
          </p:grpSpPr>
          <p:sp>
            <p:nvSpPr>
              <p:cNvPr id="84" name="Freeform 318"/>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85" name="Oval 319"/>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86" name="Freeform 320"/>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87" name="Freeform 321"/>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88" name="Freeform 322"/>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89" name="Oval 323"/>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90" name="Freeform 324"/>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91" name="Freeform 325"/>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92" name="Freeform 326"/>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93" name="Freeform 327"/>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94" name="Group 328"/>
            <p:cNvGrpSpPr>
              <a:grpSpLocks noChangeAspect="1"/>
            </p:cNvGrpSpPr>
            <p:nvPr/>
          </p:nvGrpSpPr>
          <p:grpSpPr bwMode="auto">
            <a:xfrm>
              <a:off x="5387975" y="3429000"/>
              <a:ext cx="555625" cy="490537"/>
              <a:chOff x="3810" y="540"/>
              <a:chExt cx="506" cy="480"/>
            </a:xfrm>
          </p:grpSpPr>
          <p:sp>
            <p:nvSpPr>
              <p:cNvPr id="95" name="Freeform 329"/>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96" name="Oval 330"/>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97" name="Freeform 331"/>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98" name="Freeform 332"/>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99" name="Freeform 333"/>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00" name="Oval 334"/>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01" name="Freeform 335"/>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02" name="Freeform 336"/>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03" name="Freeform 337"/>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04" name="Freeform 338"/>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116" name="Group 350"/>
            <p:cNvGrpSpPr>
              <a:grpSpLocks noChangeAspect="1"/>
            </p:cNvGrpSpPr>
            <p:nvPr/>
          </p:nvGrpSpPr>
          <p:grpSpPr bwMode="auto">
            <a:xfrm>
              <a:off x="3505200" y="3505200"/>
              <a:ext cx="555625" cy="490538"/>
              <a:chOff x="3810" y="540"/>
              <a:chExt cx="506" cy="480"/>
            </a:xfrm>
          </p:grpSpPr>
          <p:sp>
            <p:nvSpPr>
              <p:cNvPr id="117" name="Freeform 351"/>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18" name="Oval 352"/>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19" name="Freeform 353"/>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20" name="Freeform 354"/>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21" name="Freeform 355"/>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22" name="Oval 356"/>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23" name="Freeform 357"/>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24" name="Freeform 358"/>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25" name="Freeform 359"/>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26" name="Freeform 360"/>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127" name="Group 361"/>
            <p:cNvGrpSpPr>
              <a:grpSpLocks noChangeAspect="1"/>
            </p:cNvGrpSpPr>
            <p:nvPr/>
          </p:nvGrpSpPr>
          <p:grpSpPr bwMode="auto">
            <a:xfrm>
              <a:off x="4625975" y="4691062"/>
              <a:ext cx="555625" cy="490538"/>
              <a:chOff x="3810" y="540"/>
              <a:chExt cx="506" cy="480"/>
            </a:xfrm>
          </p:grpSpPr>
          <p:sp>
            <p:nvSpPr>
              <p:cNvPr id="128" name="Freeform 362"/>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29" name="Oval 363"/>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30" name="Freeform 364"/>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31" name="Freeform 365"/>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32" name="Freeform 366"/>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33" name="Oval 367"/>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34" name="Freeform 368"/>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35" name="Freeform 369"/>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36" name="Freeform 370"/>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37" name="Freeform 371"/>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149" name="Group 383"/>
            <p:cNvGrpSpPr>
              <a:grpSpLocks noChangeAspect="1"/>
            </p:cNvGrpSpPr>
            <p:nvPr/>
          </p:nvGrpSpPr>
          <p:grpSpPr bwMode="auto">
            <a:xfrm>
              <a:off x="3635375" y="4724400"/>
              <a:ext cx="555625" cy="490537"/>
              <a:chOff x="3810" y="540"/>
              <a:chExt cx="506" cy="480"/>
            </a:xfrm>
          </p:grpSpPr>
          <p:sp>
            <p:nvSpPr>
              <p:cNvPr id="150" name="Freeform 384"/>
              <p:cNvSpPr>
                <a:spLocks noChangeAspect="1"/>
              </p:cNvSpPr>
              <p:nvPr/>
            </p:nvSpPr>
            <p:spPr bwMode="auto">
              <a:xfrm>
                <a:off x="3810" y="788"/>
                <a:ext cx="506" cy="232"/>
              </a:xfrm>
              <a:custGeom>
                <a:avLst/>
                <a:gdLst>
                  <a:gd name="T0" fmla="*/ 0 w 253"/>
                  <a:gd name="T1" fmla="*/ 0 h 116"/>
                  <a:gd name="T2" fmla="*/ 0 w 253"/>
                  <a:gd name="T3" fmla="*/ 1216 h 116"/>
                  <a:gd name="T4" fmla="*/ 0 w 253"/>
                  <a:gd name="T5" fmla="*/ 1216 h 116"/>
                  <a:gd name="T6" fmla="*/ 4064 w 253"/>
                  <a:gd name="T7" fmla="*/ 3712 h 116"/>
                  <a:gd name="T8" fmla="*/ 8096 w 253"/>
                  <a:gd name="T9" fmla="*/ 1216 h 116"/>
                  <a:gd name="T10" fmla="*/ 8096 w 253"/>
                  <a:gd name="T11" fmla="*/ 1216 h 116"/>
                  <a:gd name="T12" fmla="*/ 8096 w 253"/>
                  <a:gd name="T13" fmla="*/ 0 h 116"/>
                  <a:gd name="T14" fmla="*/ 0 w 253"/>
                  <a:gd name="T15" fmla="*/ 0 h 116"/>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6"/>
                  <a:gd name="T26" fmla="*/ 253 w 253"/>
                  <a:gd name="T27" fmla="*/ 116 h 1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51" name="Oval 385"/>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52" name="Freeform 386"/>
              <p:cNvSpPr>
                <a:spLocks noChangeAspect="1" noEditPoints="1"/>
              </p:cNvSpPr>
              <p:nvPr/>
            </p:nvSpPr>
            <p:spPr bwMode="auto">
              <a:xfrm>
                <a:off x="3812" y="63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24 w 251"/>
                  <a:gd name="T11" fmla="*/ 2528 h 159"/>
                  <a:gd name="T12" fmla="*/ 4032 w 251"/>
                  <a:gd name="T13" fmla="*/ 224 h 159"/>
                  <a:gd name="T14" fmla="*/ 7808 w 251"/>
                  <a:gd name="T15" fmla="*/ 2528 h 159"/>
                  <a:gd name="T16" fmla="*/ 4032 w 251"/>
                  <a:gd name="T17" fmla="*/ 4832 h 159"/>
                  <a:gd name="T18" fmla="*/ 224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153" name="Freeform 387"/>
              <p:cNvSpPr>
                <a:spLocks noChangeAspect="1"/>
              </p:cNvSpPr>
              <p:nvPr/>
            </p:nvSpPr>
            <p:spPr bwMode="auto">
              <a:xfrm>
                <a:off x="3828" y="64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04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154" name="Freeform 388"/>
              <p:cNvSpPr>
                <a:spLocks noChangeAspect="1"/>
              </p:cNvSpPr>
              <p:nvPr/>
            </p:nvSpPr>
            <p:spPr bwMode="auto">
              <a:xfrm>
                <a:off x="3810" y="698"/>
                <a:ext cx="506" cy="234"/>
              </a:xfrm>
              <a:custGeom>
                <a:avLst/>
                <a:gdLst>
                  <a:gd name="T0" fmla="*/ 0 w 253"/>
                  <a:gd name="T1" fmla="*/ 0 h 117"/>
                  <a:gd name="T2" fmla="*/ 0 w 253"/>
                  <a:gd name="T3" fmla="*/ 1216 h 117"/>
                  <a:gd name="T4" fmla="*/ 0 w 253"/>
                  <a:gd name="T5" fmla="*/ 1216 h 117"/>
                  <a:gd name="T6" fmla="*/ 4064 w 253"/>
                  <a:gd name="T7" fmla="*/ 3744 h 117"/>
                  <a:gd name="T8" fmla="*/ 8096 w 253"/>
                  <a:gd name="T9" fmla="*/ 1216 h 117"/>
                  <a:gd name="T10" fmla="*/ 8096 w 253"/>
                  <a:gd name="T11" fmla="*/ 1216 h 117"/>
                  <a:gd name="T12" fmla="*/ 8096 w 253"/>
                  <a:gd name="T13" fmla="*/ 0 h 117"/>
                  <a:gd name="T14" fmla="*/ 0 w 253"/>
                  <a:gd name="T15" fmla="*/ 0 h 117"/>
                  <a:gd name="T16" fmla="*/ 0 60000 65536"/>
                  <a:gd name="T17" fmla="*/ 0 60000 65536"/>
                  <a:gd name="T18" fmla="*/ 0 60000 65536"/>
                  <a:gd name="T19" fmla="*/ 0 60000 65536"/>
                  <a:gd name="T20" fmla="*/ 0 60000 65536"/>
                  <a:gd name="T21" fmla="*/ 0 60000 65536"/>
                  <a:gd name="T22" fmla="*/ 0 60000 65536"/>
                  <a:gd name="T23" fmla="*/ 0 60000 65536"/>
                  <a:gd name="T24" fmla="*/ 0 w 253"/>
                  <a:gd name="T25" fmla="*/ 0 h 117"/>
                  <a:gd name="T26" fmla="*/ 253 w 253"/>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155" name="Oval 389"/>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sz="2400" b="1">
                  <a:latin typeface="Times New Roman" pitchFamily="18" charset="0"/>
                  <a:cs typeface="Arial" charset="0"/>
                </a:endParaRPr>
              </a:p>
            </p:txBody>
          </p:sp>
          <p:sp>
            <p:nvSpPr>
              <p:cNvPr id="156" name="Freeform 390"/>
              <p:cNvSpPr>
                <a:spLocks noChangeAspect="1" noEditPoints="1"/>
              </p:cNvSpPr>
              <p:nvPr/>
            </p:nvSpPr>
            <p:spPr bwMode="auto">
              <a:xfrm>
                <a:off x="3812" y="540"/>
                <a:ext cx="502" cy="318"/>
              </a:xfrm>
              <a:custGeom>
                <a:avLst/>
                <a:gdLst>
                  <a:gd name="T0" fmla="*/ 0 w 251"/>
                  <a:gd name="T1" fmla="*/ 2528 h 159"/>
                  <a:gd name="T2" fmla="*/ 4032 w 251"/>
                  <a:gd name="T3" fmla="*/ 5088 h 159"/>
                  <a:gd name="T4" fmla="*/ 8032 w 251"/>
                  <a:gd name="T5" fmla="*/ 2528 h 159"/>
                  <a:gd name="T6" fmla="*/ 4032 w 251"/>
                  <a:gd name="T7" fmla="*/ 0 h 159"/>
                  <a:gd name="T8" fmla="*/ 0 w 251"/>
                  <a:gd name="T9" fmla="*/ 2528 h 159"/>
                  <a:gd name="T10" fmla="*/ 256 w 251"/>
                  <a:gd name="T11" fmla="*/ 2528 h 159"/>
                  <a:gd name="T12" fmla="*/ 4032 w 251"/>
                  <a:gd name="T13" fmla="*/ 224 h 159"/>
                  <a:gd name="T14" fmla="*/ 7776 w 251"/>
                  <a:gd name="T15" fmla="*/ 2528 h 159"/>
                  <a:gd name="T16" fmla="*/ 4032 w 251"/>
                  <a:gd name="T17" fmla="*/ 4832 h 159"/>
                  <a:gd name="T18" fmla="*/ 256 w 251"/>
                  <a:gd name="T19" fmla="*/ 2528 h 1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1"/>
                  <a:gd name="T31" fmla="*/ 0 h 159"/>
                  <a:gd name="T32" fmla="*/ 251 w 251"/>
                  <a:gd name="T33" fmla="*/ 159 h 1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157" name="Freeform 391"/>
              <p:cNvSpPr>
                <a:spLocks noChangeAspect="1"/>
              </p:cNvSpPr>
              <p:nvPr/>
            </p:nvSpPr>
            <p:spPr bwMode="auto">
              <a:xfrm>
                <a:off x="3828" y="554"/>
                <a:ext cx="460" cy="198"/>
              </a:xfrm>
              <a:custGeom>
                <a:avLst/>
                <a:gdLst>
                  <a:gd name="T0" fmla="*/ 64 w 230"/>
                  <a:gd name="T1" fmla="*/ 2400 h 99"/>
                  <a:gd name="T2" fmla="*/ 3808 w 230"/>
                  <a:gd name="T3" fmla="*/ 96 h 99"/>
                  <a:gd name="T4" fmla="*/ 7360 w 230"/>
                  <a:gd name="T5" fmla="*/ 1632 h 99"/>
                  <a:gd name="T6" fmla="*/ 3776 w 230"/>
                  <a:gd name="T7" fmla="*/ 0 h 99"/>
                  <a:gd name="T8" fmla="*/ 0 w 230"/>
                  <a:gd name="T9" fmla="*/ 2336 h 99"/>
                  <a:gd name="T10" fmla="*/ 256 w 230"/>
                  <a:gd name="T11" fmla="*/ 3168 h 99"/>
                  <a:gd name="T12" fmla="*/ 64 w 230"/>
                  <a:gd name="T13" fmla="*/ 2400 h 99"/>
                  <a:gd name="T14" fmla="*/ 0 60000 65536"/>
                  <a:gd name="T15" fmla="*/ 0 60000 65536"/>
                  <a:gd name="T16" fmla="*/ 0 60000 65536"/>
                  <a:gd name="T17" fmla="*/ 0 60000 65536"/>
                  <a:gd name="T18" fmla="*/ 0 60000 65536"/>
                  <a:gd name="T19" fmla="*/ 0 60000 65536"/>
                  <a:gd name="T20" fmla="*/ 0 60000 65536"/>
                  <a:gd name="T21" fmla="*/ 0 w 230"/>
                  <a:gd name="T22" fmla="*/ 0 h 99"/>
                  <a:gd name="T23" fmla="*/ 230 w 230"/>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158" name="Freeform 392"/>
              <p:cNvSpPr>
                <a:spLocks noChangeAspect="1" noEditPoints="1"/>
              </p:cNvSpPr>
              <p:nvPr/>
            </p:nvSpPr>
            <p:spPr bwMode="auto">
              <a:xfrm>
                <a:off x="3900" y="612"/>
                <a:ext cx="340" cy="190"/>
              </a:xfrm>
              <a:custGeom>
                <a:avLst/>
                <a:gdLst>
                  <a:gd name="T0" fmla="*/ 3968 w 170"/>
                  <a:gd name="T1" fmla="*/ 2560 h 95"/>
                  <a:gd name="T2" fmla="*/ 3488 w 170"/>
                  <a:gd name="T3" fmla="*/ 1984 h 95"/>
                  <a:gd name="T4" fmla="*/ 3616 w 170"/>
                  <a:gd name="T5" fmla="*/ 1856 h 95"/>
                  <a:gd name="T6" fmla="*/ 4032 w 170"/>
                  <a:gd name="T7" fmla="*/ 1312 h 95"/>
                  <a:gd name="T8" fmla="*/ 2944 w 170"/>
                  <a:gd name="T9" fmla="*/ 1920 h 95"/>
                  <a:gd name="T10" fmla="*/ 2944 w 170"/>
                  <a:gd name="T11" fmla="*/ 2112 h 95"/>
                  <a:gd name="T12" fmla="*/ 3552 w 170"/>
                  <a:gd name="T13" fmla="*/ 2752 h 95"/>
                  <a:gd name="T14" fmla="*/ 2592 w 170"/>
                  <a:gd name="T15" fmla="*/ 3008 h 95"/>
                  <a:gd name="T16" fmla="*/ 4608 w 170"/>
                  <a:gd name="T17" fmla="*/ 1952 h 95"/>
                  <a:gd name="T18" fmla="*/ 3712 w 170"/>
                  <a:gd name="T19" fmla="*/ 1184 h 95"/>
                  <a:gd name="T20" fmla="*/ 4576 w 170"/>
                  <a:gd name="T21" fmla="*/ 1184 h 95"/>
                  <a:gd name="T22" fmla="*/ 5440 w 170"/>
                  <a:gd name="T23" fmla="*/ 96 h 95"/>
                  <a:gd name="T24" fmla="*/ 3840 w 170"/>
                  <a:gd name="T25" fmla="*/ 224 h 95"/>
                  <a:gd name="T26" fmla="*/ 4672 w 170"/>
                  <a:gd name="T27" fmla="*/ 352 h 95"/>
                  <a:gd name="T28" fmla="*/ 3520 w 170"/>
                  <a:gd name="T29" fmla="*/ 800 h 95"/>
                  <a:gd name="T30" fmla="*/ 2784 w 170"/>
                  <a:gd name="T31" fmla="*/ 640 h 95"/>
                  <a:gd name="T32" fmla="*/ 3712 w 170"/>
                  <a:gd name="T33" fmla="*/ 1184 h 95"/>
                  <a:gd name="T34" fmla="*/ 1952 w 170"/>
                  <a:gd name="T35" fmla="*/ 960 h 95"/>
                  <a:gd name="T36" fmla="*/ 1984 w 170"/>
                  <a:gd name="T37" fmla="*/ 1056 h 95"/>
                  <a:gd name="T38" fmla="*/ 1216 w 170"/>
                  <a:gd name="T39" fmla="*/ 1472 h 95"/>
                  <a:gd name="T40" fmla="*/ 2400 w 170"/>
                  <a:gd name="T41" fmla="*/ 1216 h 95"/>
                  <a:gd name="T42" fmla="*/ 2528 w 170"/>
                  <a:gd name="T43" fmla="*/ 1088 h 95"/>
                  <a:gd name="T44" fmla="*/ 1920 w 170"/>
                  <a:gd name="T45" fmla="*/ 288 h 95"/>
                  <a:gd name="T46" fmla="*/ 2848 w 170"/>
                  <a:gd name="T47" fmla="*/ 32 h 95"/>
                  <a:gd name="T48" fmla="*/ 1056 w 170"/>
                  <a:gd name="T49" fmla="*/ 640 h 95"/>
                  <a:gd name="T50" fmla="*/ 1248 w 170"/>
                  <a:gd name="T51" fmla="*/ 1088 h 95"/>
                  <a:gd name="T52" fmla="*/ 1728 w 170"/>
                  <a:gd name="T53" fmla="*/ 1856 h 95"/>
                  <a:gd name="T54" fmla="*/ 896 w 170"/>
                  <a:gd name="T55" fmla="*/ 1856 h 95"/>
                  <a:gd name="T56" fmla="*/ 224 w 170"/>
                  <a:gd name="T57" fmla="*/ 2496 h 95"/>
                  <a:gd name="T58" fmla="*/ 1536 w 170"/>
                  <a:gd name="T59" fmla="*/ 2976 h 95"/>
                  <a:gd name="T60" fmla="*/ 800 w 170"/>
                  <a:gd name="T61" fmla="*/ 2688 h 95"/>
                  <a:gd name="T62" fmla="*/ 1952 w 170"/>
                  <a:gd name="T63" fmla="*/ 2240 h 95"/>
                  <a:gd name="T64" fmla="*/ 2688 w 170"/>
                  <a:gd name="T65" fmla="*/ 2400 h 95"/>
                  <a:gd name="T66" fmla="*/ 1728 w 170"/>
                  <a:gd name="T67" fmla="*/ 1856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5"/>
                  <a:gd name="T104" fmla="*/ 170 w 170"/>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159" name="Freeform 393"/>
              <p:cNvSpPr>
                <a:spLocks noChangeAspect="1" noEditPoints="1"/>
              </p:cNvSpPr>
              <p:nvPr/>
            </p:nvSpPr>
            <p:spPr bwMode="auto">
              <a:xfrm>
                <a:off x="3892" y="604"/>
                <a:ext cx="340" cy="188"/>
              </a:xfrm>
              <a:custGeom>
                <a:avLst/>
                <a:gdLst>
                  <a:gd name="T0" fmla="*/ 3936 w 170"/>
                  <a:gd name="T1" fmla="*/ 2528 h 94"/>
                  <a:gd name="T2" fmla="*/ 3456 w 170"/>
                  <a:gd name="T3" fmla="*/ 1984 h 94"/>
                  <a:gd name="T4" fmla="*/ 3616 w 170"/>
                  <a:gd name="T5" fmla="*/ 1856 h 94"/>
                  <a:gd name="T6" fmla="*/ 4000 w 170"/>
                  <a:gd name="T7" fmla="*/ 1312 h 94"/>
                  <a:gd name="T8" fmla="*/ 2912 w 170"/>
                  <a:gd name="T9" fmla="*/ 1920 h 94"/>
                  <a:gd name="T10" fmla="*/ 2944 w 170"/>
                  <a:gd name="T11" fmla="*/ 2112 h 94"/>
                  <a:gd name="T12" fmla="*/ 3520 w 170"/>
                  <a:gd name="T13" fmla="*/ 2720 h 94"/>
                  <a:gd name="T14" fmla="*/ 2592 w 170"/>
                  <a:gd name="T15" fmla="*/ 2976 h 94"/>
                  <a:gd name="T16" fmla="*/ 4608 w 170"/>
                  <a:gd name="T17" fmla="*/ 1920 h 94"/>
                  <a:gd name="T18" fmla="*/ 3712 w 170"/>
                  <a:gd name="T19" fmla="*/ 1152 h 94"/>
                  <a:gd name="T20" fmla="*/ 4576 w 170"/>
                  <a:gd name="T21" fmla="*/ 1152 h 94"/>
                  <a:gd name="T22" fmla="*/ 5440 w 170"/>
                  <a:gd name="T23" fmla="*/ 96 h 94"/>
                  <a:gd name="T24" fmla="*/ 3840 w 170"/>
                  <a:gd name="T25" fmla="*/ 192 h 94"/>
                  <a:gd name="T26" fmla="*/ 4640 w 170"/>
                  <a:gd name="T27" fmla="*/ 352 h 94"/>
                  <a:gd name="T28" fmla="*/ 3488 w 170"/>
                  <a:gd name="T29" fmla="*/ 768 h 94"/>
                  <a:gd name="T30" fmla="*/ 2784 w 170"/>
                  <a:gd name="T31" fmla="*/ 640 h 94"/>
                  <a:gd name="T32" fmla="*/ 3712 w 170"/>
                  <a:gd name="T33" fmla="*/ 1152 h 94"/>
                  <a:gd name="T34" fmla="*/ 1952 w 170"/>
                  <a:gd name="T35" fmla="*/ 960 h 94"/>
                  <a:gd name="T36" fmla="*/ 1984 w 170"/>
                  <a:gd name="T37" fmla="*/ 1056 h 94"/>
                  <a:gd name="T38" fmla="*/ 1216 w 170"/>
                  <a:gd name="T39" fmla="*/ 1472 h 94"/>
                  <a:gd name="T40" fmla="*/ 2368 w 170"/>
                  <a:gd name="T41" fmla="*/ 1216 h 94"/>
                  <a:gd name="T42" fmla="*/ 2528 w 170"/>
                  <a:gd name="T43" fmla="*/ 1056 h 94"/>
                  <a:gd name="T44" fmla="*/ 1888 w 170"/>
                  <a:gd name="T45" fmla="*/ 288 h 94"/>
                  <a:gd name="T46" fmla="*/ 2848 w 170"/>
                  <a:gd name="T47" fmla="*/ 32 h 94"/>
                  <a:gd name="T48" fmla="*/ 1024 w 170"/>
                  <a:gd name="T49" fmla="*/ 608 h 94"/>
                  <a:gd name="T50" fmla="*/ 1216 w 170"/>
                  <a:gd name="T51" fmla="*/ 1088 h 94"/>
                  <a:gd name="T52" fmla="*/ 1728 w 170"/>
                  <a:gd name="T53" fmla="*/ 1824 h 94"/>
                  <a:gd name="T54" fmla="*/ 864 w 170"/>
                  <a:gd name="T55" fmla="*/ 1856 h 94"/>
                  <a:gd name="T56" fmla="*/ 192 w 170"/>
                  <a:gd name="T57" fmla="*/ 2464 h 94"/>
                  <a:gd name="T58" fmla="*/ 1536 w 170"/>
                  <a:gd name="T59" fmla="*/ 2944 h 94"/>
                  <a:gd name="T60" fmla="*/ 800 w 170"/>
                  <a:gd name="T61" fmla="*/ 2656 h 94"/>
                  <a:gd name="T62" fmla="*/ 1952 w 170"/>
                  <a:gd name="T63" fmla="*/ 2240 h 94"/>
                  <a:gd name="T64" fmla="*/ 2656 w 170"/>
                  <a:gd name="T65" fmla="*/ 2368 h 94"/>
                  <a:gd name="T66" fmla="*/ 1728 w 170"/>
                  <a:gd name="T67" fmla="*/ 1824 h 9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0"/>
                  <a:gd name="T103" fmla="*/ 0 h 94"/>
                  <a:gd name="T104" fmla="*/ 170 w 170"/>
                  <a:gd name="T105" fmla="*/ 94 h 9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sp>
          <p:nvSpPr>
            <p:cNvPr id="161" name="Line 397"/>
            <p:cNvSpPr>
              <a:spLocks noChangeShapeType="1"/>
            </p:cNvSpPr>
            <p:nvPr/>
          </p:nvSpPr>
          <p:spPr bwMode="auto">
            <a:xfrm>
              <a:off x="5791200" y="3657600"/>
              <a:ext cx="685800" cy="228600"/>
            </a:xfrm>
            <a:prstGeom prst="line">
              <a:avLst/>
            </a:prstGeom>
            <a:noFill/>
            <a:ln w="38100">
              <a:solidFill>
                <a:srgbClr val="FF0000"/>
              </a:solidFill>
              <a:round/>
              <a:headEnd/>
              <a:tailEnd type="triangle" w="med" len="med"/>
            </a:ln>
          </p:spPr>
          <p:txBody>
            <a:bodyPr wrap="none" anchor="ctr"/>
            <a:lstStyle/>
            <a:p>
              <a:endParaRPr lang="en-US"/>
            </a:p>
          </p:txBody>
        </p:sp>
        <p:sp>
          <p:nvSpPr>
            <p:cNvPr id="162" name="Line 398"/>
            <p:cNvSpPr>
              <a:spLocks noChangeShapeType="1"/>
            </p:cNvSpPr>
            <p:nvPr/>
          </p:nvSpPr>
          <p:spPr bwMode="auto">
            <a:xfrm flipV="1">
              <a:off x="4876800" y="3657598"/>
              <a:ext cx="609600" cy="2"/>
            </a:xfrm>
            <a:prstGeom prst="line">
              <a:avLst/>
            </a:prstGeom>
            <a:noFill/>
            <a:ln w="38100">
              <a:solidFill>
                <a:srgbClr val="FF0000"/>
              </a:solidFill>
              <a:round/>
              <a:headEnd/>
              <a:tailEnd type="triangle" w="med" len="med"/>
            </a:ln>
          </p:spPr>
          <p:txBody>
            <a:bodyPr wrap="none" anchor="ctr"/>
            <a:lstStyle/>
            <a:p>
              <a:endParaRPr lang="en-US"/>
            </a:p>
          </p:txBody>
        </p:sp>
        <p:sp>
          <p:nvSpPr>
            <p:cNvPr id="164" name="Line 400"/>
            <p:cNvSpPr>
              <a:spLocks noChangeShapeType="1"/>
            </p:cNvSpPr>
            <p:nvPr/>
          </p:nvSpPr>
          <p:spPr bwMode="auto">
            <a:xfrm>
              <a:off x="3886200" y="3657600"/>
              <a:ext cx="609600" cy="1"/>
            </a:xfrm>
            <a:prstGeom prst="line">
              <a:avLst/>
            </a:prstGeom>
            <a:noFill/>
            <a:ln w="38100">
              <a:solidFill>
                <a:srgbClr val="FF0000"/>
              </a:solidFill>
              <a:round/>
              <a:headEnd/>
              <a:tailEnd type="triangle" w="med" len="med"/>
            </a:ln>
          </p:spPr>
          <p:txBody>
            <a:bodyPr wrap="none" anchor="ctr"/>
            <a:lstStyle/>
            <a:p>
              <a:endParaRPr lang="en-US"/>
            </a:p>
          </p:txBody>
        </p:sp>
        <p:sp>
          <p:nvSpPr>
            <p:cNvPr id="167" name="Line 403"/>
            <p:cNvSpPr>
              <a:spLocks noChangeShapeType="1"/>
            </p:cNvSpPr>
            <p:nvPr/>
          </p:nvSpPr>
          <p:spPr bwMode="auto">
            <a:xfrm flipV="1">
              <a:off x="4114800" y="4876799"/>
              <a:ext cx="533400" cy="1"/>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168" name="Line 404"/>
            <p:cNvSpPr>
              <a:spLocks noChangeShapeType="1"/>
            </p:cNvSpPr>
            <p:nvPr/>
          </p:nvSpPr>
          <p:spPr bwMode="auto">
            <a:xfrm>
              <a:off x="3048000" y="4495800"/>
              <a:ext cx="671512" cy="409575"/>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169" name="Line 405"/>
            <p:cNvSpPr>
              <a:spLocks noChangeShapeType="1"/>
            </p:cNvSpPr>
            <p:nvPr/>
          </p:nvSpPr>
          <p:spPr bwMode="auto">
            <a:xfrm flipV="1">
              <a:off x="3048001" y="3809999"/>
              <a:ext cx="533400" cy="457200"/>
            </a:xfrm>
            <a:prstGeom prst="line">
              <a:avLst/>
            </a:prstGeom>
            <a:noFill/>
            <a:ln w="38100">
              <a:solidFill>
                <a:srgbClr val="FF0000"/>
              </a:solidFill>
              <a:round/>
              <a:headEnd/>
              <a:tailEnd type="triangle" w="med" len="med"/>
            </a:ln>
          </p:spPr>
          <p:txBody>
            <a:bodyPr wrap="none" anchor="ctr"/>
            <a:lstStyle/>
            <a:p>
              <a:endParaRPr lang="en-US"/>
            </a:p>
          </p:txBody>
        </p:sp>
        <p:sp>
          <p:nvSpPr>
            <p:cNvPr id="177" name="Line 403"/>
            <p:cNvSpPr>
              <a:spLocks noChangeShapeType="1"/>
            </p:cNvSpPr>
            <p:nvPr/>
          </p:nvSpPr>
          <p:spPr bwMode="auto">
            <a:xfrm flipV="1">
              <a:off x="5094514" y="4876799"/>
              <a:ext cx="696686" cy="0"/>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178" name="Line 403"/>
            <p:cNvSpPr>
              <a:spLocks noChangeShapeType="1"/>
            </p:cNvSpPr>
            <p:nvPr/>
          </p:nvSpPr>
          <p:spPr bwMode="auto">
            <a:xfrm flipV="1">
              <a:off x="6096000" y="4114799"/>
              <a:ext cx="457200" cy="533400"/>
            </a:xfrm>
            <a:prstGeom prst="line">
              <a:avLst/>
            </a:prstGeom>
            <a:noFill/>
            <a:ln w="38100">
              <a:solidFill>
                <a:srgbClr val="00FF00"/>
              </a:solidFill>
              <a:prstDash val="sysDot"/>
              <a:round/>
              <a:headEnd/>
              <a:tailEnd type="triangle" w="med" len="med"/>
            </a:ln>
          </p:spPr>
          <p:txBody>
            <a:bodyPr wrap="none" anchor="ctr"/>
            <a:lstStyle/>
            <a:p>
              <a:endParaRPr lang="en-US"/>
            </a:p>
          </p:txBody>
        </p:sp>
        <p:sp>
          <p:nvSpPr>
            <p:cNvPr id="109" name="AutoShape 184"/>
            <p:cNvSpPr>
              <a:spLocks noChangeArrowheads="1"/>
            </p:cNvSpPr>
            <p:nvPr/>
          </p:nvSpPr>
          <p:spPr bwMode="auto">
            <a:xfrm>
              <a:off x="598714" y="3276600"/>
              <a:ext cx="1992086" cy="838200"/>
            </a:xfrm>
            <a:prstGeom prst="wedgeRoundRectCallout">
              <a:avLst>
                <a:gd name="adj1" fmla="val 60228"/>
                <a:gd name="adj2" fmla="val 59338"/>
                <a:gd name="adj3" fmla="val 16667"/>
              </a:avLst>
            </a:prstGeom>
            <a:noFill/>
            <a:ln w="9525">
              <a:solidFill>
                <a:schemeClr val="tx1"/>
              </a:solidFill>
              <a:miter lim="800000"/>
              <a:headEnd/>
              <a:tailEnd/>
            </a:ln>
            <a:effectLst/>
          </p:spPr>
          <p:txBody>
            <a:bodyPr/>
            <a:lstStyle/>
            <a:p>
              <a:r>
                <a:rPr lang="en-US" altLang="zh-CN" sz="1600" dirty="0" smtClean="0"/>
                <a:t>LER-A: Ingress of working LSP and Protection LSP</a:t>
              </a:r>
              <a:endParaRPr lang="en-US" altLang="zh-CN" sz="1600" dirty="0" smtClean="0">
                <a:ea typeface="宋体" pitchFamily="2" charset="-122"/>
              </a:endParaRPr>
            </a:p>
          </p:txBody>
        </p:sp>
        <p:sp>
          <p:nvSpPr>
            <p:cNvPr id="110" name="Text Box 224"/>
            <p:cNvSpPr txBox="1">
              <a:spLocks noChangeArrowheads="1"/>
            </p:cNvSpPr>
            <p:nvPr/>
          </p:nvSpPr>
          <p:spPr bwMode="auto">
            <a:xfrm>
              <a:off x="3581400" y="3276600"/>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smtClean="0">
                  <a:latin typeface="FrutigerNext LT BlackCn" pitchFamily="34" charset="0"/>
                  <a:ea typeface="ＭＳ Ｐゴシック" pitchFamily="34" charset="-128"/>
                  <a:cs typeface="Arial" charset="0"/>
                </a:rPr>
                <a:t>P1</a:t>
              </a:r>
              <a:endParaRPr lang="en-US" altLang="zh-CN" sz="1000" dirty="0">
                <a:latin typeface="FrutigerNext LT BlackCn" pitchFamily="34" charset="0"/>
                <a:ea typeface="ＭＳ Ｐゴシック" pitchFamily="34" charset="-128"/>
                <a:cs typeface="Arial" charset="0"/>
              </a:endParaRPr>
            </a:p>
          </p:txBody>
        </p:sp>
        <p:sp>
          <p:nvSpPr>
            <p:cNvPr id="111" name="Text Box 224"/>
            <p:cNvSpPr txBox="1">
              <a:spLocks noChangeArrowheads="1"/>
            </p:cNvSpPr>
            <p:nvPr/>
          </p:nvSpPr>
          <p:spPr bwMode="auto">
            <a:xfrm>
              <a:off x="5486400" y="3200400"/>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smtClean="0">
                  <a:latin typeface="FrutigerNext LT BlackCn" pitchFamily="34" charset="0"/>
                  <a:ea typeface="ＭＳ Ｐゴシック" pitchFamily="34" charset="-128"/>
                  <a:cs typeface="Arial" charset="0"/>
                </a:rPr>
                <a:t>P3</a:t>
              </a:r>
              <a:endParaRPr lang="en-US" altLang="zh-CN" sz="1000" dirty="0">
                <a:latin typeface="FrutigerNext LT BlackCn" pitchFamily="34" charset="0"/>
                <a:ea typeface="ＭＳ Ｐゴシック" pitchFamily="34" charset="-128"/>
                <a:cs typeface="Arial" charset="0"/>
              </a:endParaRPr>
            </a:p>
          </p:txBody>
        </p:sp>
        <p:sp>
          <p:nvSpPr>
            <p:cNvPr id="112" name="Text Box 224"/>
            <p:cNvSpPr txBox="1">
              <a:spLocks noChangeArrowheads="1"/>
            </p:cNvSpPr>
            <p:nvPr/>
          </p:nvSpPr>
          <p:spPr bwMode="auto">
            <a:xfrm>
              <a:off x="4495800" y="3200400"/>
              <a:ext cx="538162" cy="231775"/>
            </a:xfrm>
            <a:prstGeom prst="rect">
              <a:avLst/>
            </a:prstGeom>
            <a:noFill/>
            <a:ln w="22225" algn="ctr">
              <a:noFill/>
              <a:miter lim="800000"/>
              <a:headEnd/>
              <a:tailEnd/>
            </a:ln>
          </p:spPr>
          <p:txBody>
            <a:bodyPr lIns="78355" tIns="39177" rIns="78355" bIns="39177">
              <a:spAutoFit/>
            </a:bodyPr>
            <a:lstStyle/>
            <a:p>
              <a:pPr algn="ctr" defTabSz="784225" eaLnBrk="0" hangingPunct="0">
                <a:spcBef>
                  <a:spcPct val="50000"/>
                </a:spcBef>
              </a:pPr>
              <a:r>
                <a:rPr lang="en-US" altLang="zh-CN" sz="1000" dirty="0" smtClean="0">
                  <a:latin typeface="FrutigerNext LT BlackCn" pitchFamily="34" charset="0"/>
                  <a:ea typeface="ＭＳ Ｐゴシック" pitchFamily="34" charset="-128"/>
                  <a:cs typeface="Arial" charset="0"/>
                </a:rPr>
                <a:t>P2</a:t>
              </a:r>
              <a:endParaRPr lang="en-US" altLang="zh-CN" sz="1000" dirty="0">
                <a:latin typeface="FrutigerNext LT BlackCn" pitchFamily="34" charset="0"/>
                <a:ea typeface="ＭＳ Ｐゴシック" pitchFamily="34" charset="-128"/>
                <a:cs typeface="Arial" charset="0"/>
              </a:endParaRPr>
            </a:p>
          </p:txBody>
        </p:sp>
        <p:sp>
          <p:nvSpPr>
            <p:cNvPr id="113" name="AutoShape 184"/>
            <p:cNvSpPr>
              <a:spLocks noChangeArrowheads="1"/>
            </p:cNvSpPr>
            <p:nvPr/>
          </p:nvSpPr>
          <p:spPr bwMode="auto">
            <a:xfrm>
              <a:off x="609600" y="4953000"/>
              <a:ext cx="2743200" cy="1143000"/>
            </a:xfrm>
            <a:prstGeom prst="wedgeRoundRectCallout">
              <a:avLst>
                <a:gd name="adj1" fmla="val 33692"/>
                <a:gd name="adj2" fmla="val -75381"/>
                <a:gd name="adj3" fmla="val 16667"/>
              </a:avLst>
            </a:prstGeom>
            <a:noFill/>
            <a:ln w="9525">
              <a:solidFill>
                <a:schemeClr val="tx1"/>
              </a:solidFill>
              <a:miter lim="800000"/>
              <a:headEnd/>
              <a:tailEnd/>
            </a:ln>
            <a:effectLst/>
          </p:spPr>
          <p:txBody>
            <a:bodyPr/>
            <a:lstStyle/>
            <a:p>
              <a:r>
                <a:rPr lang="en-US" altLang="zh-CN" sz="1400" dirty="0" smtClean="0"/>
                <a:t>Linear Protection:</a:t>
              </a:r>
            </a:p>
            <a:p>
              <a:r>
                <a:rPr lang="en-US" altLang="zh-CN" sz="1400" dirty="0" smtClean="0">
                  <a:ea typeface="宋体" pitchFamily="2" charset="-122"/>
                </a:rPr>
                <a:t>LER-A (Ingress) switches traffic to Protection LSP when failure happens on Working LSP. </a:t>
              </a: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381000" y="152400"/>
            <a:ext cx="8229600" cy="731838"/>
          </a:xfrm>
        </p:spPr>
        <p:txBody>
          <a:bodyPr/>
          <a:lstStyle/>
          <a:p>
            <a:pPr eaLnBrk="1" hangingPunct="1">
              <a:defRPr/>
            </a:pPr>
            <a:r>
              <a:rPr lang="en-US" altLang="zh-CN" sz="3600" dirty="0" smtClean="0">
                <a:solidFill>
                  <a:srgbClr val="CC3300"/>
                </a:solidFill>
                <a:effectLst>
                  <a:outerShdw blurRad="38100" dist="38100" dir="2700000" algn="tl">
                    <a:srgbClr val="C0C0C0"/>
                  </a:outerShdw>
                </a:effectLst>
                <a:latin typeface="Verdana" pitchFamily="34" charset="0"/>
              </a:rPr>
              <a:t>Problem Summary</a:t>
            </a:r>
          </a:p>
        </p:txBody>
      </p:sp>
      <p:sp>
        <p:nvSpPr>
          <p:cNvPr id="5123" name="Rectangle 3"/>
          <p:cNvSpPr>
            <a:spLocks noGrp="1" noChangeArrowheads="1"/>
          </p:cNvSpPr>
          <p:nvPr>
            <p:ph type="body" idx="1"/>
          </p:nvPr>
        </p:nvSpPr>
        <p:spPr>
          <a:xfrm>
            <a:off x="609600" y="990600"/>
            <a:ext cx="7924800" cy="4800600"/>
          </a:xfrm>
        </p:spPr>
        <p:txBody>
          <a:bodyPr/>
          <a:lstStyle/>
          <a:p>
            <a:pPr marL="514350" indent="-514350"/>
            <a:r>
              <a:rPr lang="en-US" sz="2400" dirty="0" smtClean="0"/>
              <a:t>Need for fast, efficient protection for ingress of LSP (P2MP or P2P LSP)</a:t>
            </a:r>
            <a:endParaRPr lang="en-GB" sz="2400" dirty="0" smtClean="0">
              <a:latin typeface="Candara" pitchFamily="34" charset="0"/>
            </a:endParaRPr>
          </a:p>
          <a:p>
            <a:pPr marL="514350" indent="-514350"/>
            <a:r>
              <a:rPr lang="en-GB" sz="2800" dirty="0" smtClean="0">
                <a:latin typeface="Candara" pitchFamily="34" charset="0"/>
              </a:rPr>
              <a:t>Existing solution: Two end to end P2MP/P2P LSPs</a:t>
            </a:r>
          </a:p>
          <a:p>
            <a:pPr lvl="1"/>
            <a:r>
              <a:rPr lang="en-GB" sz="2400" dirty="0" smtClean="0">
                <a:latin typeface="Candara" pitchFamily="34" charset="0"/>
              </a:rPr>
              <a:t>Consumes lots of network resources </a:t>
            </a:r>
            <a:r>
              <a:rPr lang="en-GB" sz="1600" dirty="0" smtClean="0">
                <a:latin typeface="Candara" pitchFamily="34" charset="0"/>
              </a:rPr>
              <a:t>(</a:t>
            </a:r>
            <a:r>
              <a:rPr lang="en-US" sz="1600" dirty="0" smtClean="0">
                <a:latin typeface="Candara" pitchFamily="34" charset="0"/>
              </a:rPr>
              <a:t>Double states need to be maintained in the network since two end to end TE LSPs are created.  Double link bandwidth is reserved and used when both the primary and the secondary end to end TE LSPs carry the traffic at the same time</a:t>
            </a:r>
            <a:r>
              <a:rPr lang="en-GB" sz="1600" dirty="0" smtClean="0">
                <a:latin typeface="Candara" pitchFamily="34" charset="0"/>
              </a:rPr>
              <a:t>)</a:t>
            </a:r>
          </a:p>
          <a:p>
            <a:pPr lvl="1"/>
            <a:r>
              <a:rPr lang="en-GB" sz="2400" dirty="0" smtClean="0">
                <a:latin typeface="Candara" pitchFamily="34" charset="0"/>
              </a:rPr>
              <a:t>More operations </a:t>
            </a:r>
            <a:r>
              <a:rPr lang="en-GB" sz="1600" dirty="0" smtClean="0">
                <a:latin typeface="Candara" pitchFamily="34" charset="0"/>
              </a:rPr>
              <a:t>(</a:t>
            </a:r>
            <a:r>
              <a:rPr lang="en-US" sz="1600" dirty="0" smtClean="0">
                <a:latin typeface="Candara" pitchFamily="34" charset="0"/>
              </a:rPr>
              <a:t>configurations of two end to end TE LSPs and BFDs from each of the egress nodes to its corresponding ingress node</a:t>
            </a:r>
            <a:r>
              <a:rPr lang="en-GB" sz="1600" dirty="0" smtClean="0">
                <a:latin typeface="Candara" pitchFamily="34" charset="0"/>
              </a:rPr>
              <a:t>)</a:t>
            </a:r>
          </a:p>
          <a:p>
            <a:pPr lvl="1"/>
            <a:r>
              <a:rPr lang="en-US" sz="2400" dirty="0" smtClean="0">
                <a:latin typeface="Candara" pitchFamily="34" charset="0"/>
              </a:rPr>
              <a:t>Detection of ingress failure may not be reliable</a:t>
            </a:r>
          </a:p>
          <a:p>
            <a:pPr lvl="1"/>
            <a:r>
              <a:rPr lang="en-US" sz="2400" dirty="0" smtClean="0">
                <a:latin typeface="Candara" pitchFamily="34" charset="0"/>
              </a:rPr>
              <a:t>Speed of protection against ingress failure may be slow</a:t>
            </a:r>
            <a:endParaRPr lang="en-GB" sz="2400" dirty="0" smtClean="0">
              <a:latin typeface="Candara" pitchFamily="34" charset="0"/>
            </a:endParaRPr>
          </a:p>
          <a:p>
            <a:pPr>
              <a:buNone/>
            </a:pPr>
            <a:endParaRPr lang="en-GB" sz="2800" dirty="0" smtClean="0">
              <a:latin typeface="Candara"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381000" y="152400"/>
            <a:ext cx="8229600" cy="731838"/>
          </a:xfrm>
        </p:spPr>
        <p:txBody>
          <a:bodyPr/>
          <a:lstStyle/>
          <a:p>
            <a:pPr eaLnBrk="1" hangingPunct="1">
              <a:defRPr/>
            </a:pPr>
            <a:r>
              <a:rPr lang="en-US" altLang="zh-CN" sz="3600" dirty="0" smtClean="0">
                <a:solidFill>
                  <a:srgbClr val="CC3300"/>
                </a:solidFill>
                <a:effectLst>
                  <a:outerShdw blurRad="38100" dist="38100" dir="2700000" algn="tl">
                    <a:srgbClr val="C0C0C0"/>
                  </a:outerShdw>
                </a:effectLst>
                <a:latin typeface="Verdana" pitchFamily="34" charset="0"/>
              </a:rPr>
              <a:t>Objectives and Scope</a:t>
            </a:r>
          </a:p>
        </p:txBody>
      </p:sp>
      <p:sp>
        <p:nvSpPr>
          <p:cNvPr id="5123" name="Rectangle 3"/>
          <p:cNvSpPr>
            <a:spLocks noGrp="1" noChangeArrowheads="1"/>
          </p:cNvSpPr>
          <p:nvPr>
            <p:ph type="body" idx="1"/>
          </p:nvPr>
        </p:nvSpPr>
        <p:spPr>
          <a:xfrm>
            <a:off x="762000" y="990600"/>
            <a:ext cx="7924800" cy="5181600"/>
          </a:xfrm>
        </p:spPr>
        <p:txBody>
          <a:bodyPr/>
          <a:lstStyle/>
          <a:p>
            <a:pPr marL="514350" indent="-514350"/>
            <a:r>
              <a:rPr lang="en-GB" sz="2800" dirty="0" smtClean="0">
                <a:latin typeface="Candara" pitchFamily="34" charset="0"/>
              </a:rPr>
              <a:t>Objectives</a:t>
            </a:r>
          </a:p>
          <a:p>
            <a:pPr lvl="1"/>
            <a:r>
              <a:rPr lang="en-GB" sz="2400" dirty="0" smtClean="0">
                <a:solidFill>
                  <a:srgbClr val="0000CC"/>
                </a:solidFill>
                <a:latin typeface="Candara" pitchFamily="34" charset="0"/>
              </a:rPr>
              <a:t>Fast</a:t>
            </a:r>
            <a:r>
              <a:rPr lang="en-GB" sz="2400" dirty="0" smtClean="0">
                <a:latin typeface="Candara" pitchFamily="34" charset="0"/>
              </a:rPr>
              <a:t> </a:t>
            </a:r>
            <a:r>
              <a:rPr lang="en-US" sz="2400" dirty="0" smtClean="0"/>
              <a:t>protection for ingress </a:t>
            </a:r>
          </a:p>
          <a:p>
            <a:pPr lvl="1">
              <a:buNone/>
            </a:pPr>
            <a:r>
              <a:rPr lang="en-US" sz="2400" dirty="0" smtClean="0"/>
              <a:t> 	(minimize traffic interruption when ingress fails)</a:t>
            </a:r>
          </a:p>
          <a:p>
            <a:pPr lvl="1"/>
            <a:r>
              <a:rPr lang="en-GB" sz="2400" dirty="0" smtClean="0">
                <a:solidFill>
                  <a:srgbClr val="0000CC"/>
                </a:solidFill>
                <a:latin typeface="Candara" pitchFamily="34" charset="0"/>
              </a:rPr>
              <a:t>Efficient</a:t>
            </a:r>
            <a:r>
              <a:rPr lang="en-GB" sz="2400" dirty="0" smtClean="0">
                <a:latin typeface="Candara" pitchFamily="34" charset="0"/>
              </a:rPr>
              <a:t> </a:t>
            </a:r>
            <a:r>
              <a:rPr lang="en-US" sz="2400" dirty="0" smtClean="0">
                <a:latin typeface="Candara" pitchFamily="34" charset="0"/>
              </a:rPr>
              <a:t>protection for ingress</a:t>
            </a:r>
          </a:p>
          <a:p>
            <a:pPr lvl="1">
              <a:buNone/>
            </a:pPr>
            <a:r>
              <a:rPr lang="en-US" sz="2400" dirty="0" smtClean="0">
                <a:latin typeface="Candara" pitchFamily="34" charset="0"/>
              </a:rPr>
              <a:t>	(minimize usage of network resources, including memory for states and link bandwidth)</a:t>
            </a:r>
            <a:endParaRPr lang="en-GB" sz="2400" dirty="0" smtClean="0">
              <a:latin typeface="Candara" pitchFamily="34" charset="0"/>
            </a:endParaRPr>
          </a:p>
          <a:p>
            <a:pPr lvl="1"/>
            <a:r>
              <a:rPr lang="en-GB" sz="2400" dirty="0" smtClean="0">
                <a:solidFill>
                  <a:srgbClr val="0000CC"/>
                </a:solidFill>
                <a:latin typeface="Candara" pitchFamily="34" charset="0"/>
              </a:rPr>
              <a:t>Simple</a:t>
            </a:r>
            <a:r>
              <a:rPr lang="en-GB" sz="2400" dirty="0" smtClean="0">
                <a:latin typeface="Candara" pitchFamily="34" charset="0"/>
              </a:rPr>
              <a:t> operations</a:t>
            </a:r>
          </a:p>
          <a:p>
            <a:pPr lvl="1"/>
            <a:endParaRPr lang="en-GB" sz="2400" dirty="0" smtClean="0">
              <a:latin typeface="Candara" pitchFamily="34" charset="0"/>
            </a:endParaRPr>
          </a:p>
          <a:p>
            <a:pPr marL="514350" indent="-514350"/>
            <a:r>
              <a:rPr lang="en-US" sz="2400" dirty="0" smtClean="0"/>
              <a:t>Scope</a:t>
            </a:r>
          </a:p>
          <a:p>
            <a:pPr marL="914400" lvl="1" indent="-514350"/>
            <a:r>
              <a:rPr lang="en-US" sz="2000" dirty="0" smtClean="0">
                <a:latin typeface="Candara" pitchFamily="34" charset="0"/>
              </a:rPr>
              <a:t>Local Protection/Repair for Ingress</a:t>
            </a:r>
          </a:p>
          <a:p>
            <a:pPr marL="914400" lvl="1" indent="-514350"/>
            <a:r>
              <a:rPr lang="en-US" sz="2000" dirty="0" smtClean="0">
                <a:latin typeface="Candara" pitchFamily="34" charset="0"/>
              </a:rPr>
              <a:t>(Not end to end protection)</a:t>
            </a:r>
          </a:p>
          <a:p>
            <a:pPr marL="914400" lvl="1" indent="-514350"/>
            <a:r>
              <a:rPr lang="en-US" sz="2000" dirty="0" smtClean="0">
                <a:latin typeface="Candara" pitchFamily="34" charset="0"/>
              </a:rPr>
              <a:t>(Not for links attached to ingress)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381000" y="304800"/>
            <a:ext cx="8229600" cy="731838"/>
          </a:xfrm>
        </p:spPr>
        <p:txBody>
          <a:bodyPr/>
          <a:lstStyle/>
          <a:p>
            <a:pPr eaLnBrk="1" hangingPunct="1">
              <a:defRPr/>
            </a:pPr>
            <a:r>
              <a:rPr lang="en-US" altLang="zh-CN" sz="3600" dirty="0" smtClean="0">
                <a:solidFill>
                  <a:srgbClr val="CC3300"/>
                </a:solidFill>
                <a:effectLst>
                  <a:outerShdw blurRad="38100" dist="38100" dir="2700000" algn="tl">
                    <a:srgbClr val="C0C0C0"/>
                  </a:outerShdw>
                </a:effectLst>
                <a:latin typeface="Verdana" pitchFamily="34" charset="0"/>
              </a:rPr>
              <a:t>Thanks</a:t>
            </a:r>
          </a:p>
        </p:txBody>
      </p:sp>
      <p:sp>
        <p:nvSpPr>
          <p:cNvPr id="5123" name="Rectangle 3"/>
          <p:cNvSpPr>
            <a:spLocks noGrp="1" noChangeArrowheads="1"/>
          </p:cNvSpPr>
          <p:nvPr>
            <p:ph type="body" idx="1"/>
          </p:nvPr>
        </p:nvSpPr>
        <p:spPr>
          <a:xfrm>
            <a:off x="457200" y="1295400"/>
            <a:ext cx="8229600" cy="4525963"/>
          </a:xfrm>
        </p:spPr>
        <p:txBody>
          <a:bodyPr/>
          <a:lstStyle/>
          <a:p>
            <a:pPr>
              <a:buFontTx/>
              <a:buNone/>
            </a:pPr>
            <a:endParaRPr lang="en-US" sz="2800" dirty="0" smtClean="0">
              <a:latin typeface="Candara" pitchFamily="34" charset="0"/>
            </a:endParaRPr>
          </a:p>
          <a:p>
            <a:r>
              <a:rPr lang="en-GB" sz="2800" dirty="0" smtClean="0">
                <a:latin typeface="Candara" pitchFamily="34" charset="0"/>
              </a:rPr>
              <a:t>Any comments?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692275" y="1844675"/>
            <a:ext cx="4573588" cy="3052763"/>
          </a:xfrm>
          <a:prstGeom prst="rect">
            <a:avLst/>
          </a:prstGeom>
          <a:noFill/>
        </p:spPr>
      </p:pic>
      <p:pic>
        <p:nvPicPr>
          <p:cNvPr id="39939" name="Picture 3" descr="图形1"/>
          <p:cNvPicPr>
            <a:picLocks noChangeAspect="1" noChangeArrowheads="1"/>
          </p:cNvPicPr>
          <p:nvPr/>
        </p:nvPicPr>
        <p:blipFill>
          <a:blip r:embed="rId5" cstate="print"/>
          <a:srcRect/>
          <a:stretch>
            <a:fillRect/>
          </a:stretch>
        </p:blipFill>
        <p:spPr bwMode="auto">
          <a:xfrm>
            <a:off x="6381750" y="3913188"/>
            <a:ext cx="1208088" cy="1219200"/>
          </a:xfrm>
          <a:prstGeom prst="rect">
            <a:avLst/>
          </a:prstGeom>
          <a:noFill/>
        </p:spPr>
      </p:pic>
      <p:pic>
        <p:nvPicPr>
          <p:cNvPr id="39940" name="Picture 4" descr="图形1"/>
          <p:cNvPicPr>
            <a:picLocks noChangeAspect="1" noChangeArrowheads="1"/>
          </p:cNvPicPr>
          <p:nvPr/>
        </p:nvPicPr>
        <p:blipFill>
          <a:blip r:embed="rId6" cstate="print"/>
          <a:srcRect/>
          <a:stretch>
            <a:fillRect/>
          </a:stretch>
        </p:blipFill>
        <p:spPr bwMode="auto">
          <a:xfrm>
            <a:off x="268288" y="2909888"/>
            <a:ext cx="1271587" cy="1219200"/>
          </a:xfrm>
          <a:prstGeom prst="rect">
            <a:avLst/>
          </a:prstGeom>
          <a:noFill/>
        </p:spPr>
      </p:pic>
      <p:pic>
        <p:nvPicPr>
          <p:cNvPr id="39941" name="Picture 5" descr="图形1"/>
          <p:cNvPicPr>
            <a:picLocks noChangeAspect="1" noChangeArrowheads="1"/>
          </p:cNvPicPr>
          <p:nvPr/>
        </p:nvPicPr>
        <p:blipFill>
          <a:blip r:embed="rId7" cstate="print"/>
          <a:srcRect/>
          <a:stretch>
            <a:fillRect/>
          </a:stretch>
        </p:blipFill>
        <p:spPr bwMode="auto">
          <a:xfrm>
            <a:off x="6156325" y="1916113"/>
            <a:ext cx="1395413" cy="1219200"/>
          </a:xfrm>
          <a:prstGeom prst="rect">
            <a:avLst/>
          </a:prstGeom>
          <a:noFill/>
        </p:spPr>
      </p:pic>
      <p:sp>
        <p:nvSpPr>
          <p:cNvPr id="39942" name="Rectangle 6"/>
          <p:cNvSpPr>
            <a:spLocks noGrp="1" noChangeArrowheads="1"/>
          </p:cNvSpPr>
          <p:nvPr>
            <p:ph type="title"/>
          </p:nvPr>
        </p:nvSpPr>
        <p:spPr>
          <a:xfrm>
            <a:off x="0" y="0"/>
            <a:ext cx="8991600" cy="762000"/>
          </a:xfrm>
        </p:spPr>
        <p:txBody>
          <a:bodyPr/>
          <a:lstStyle/>
          <a:p>
            <a:r>
              <a:rPr lang="en-US" altLang="zh-CN" sz="2800" dirty="0" smtClean="0">
                <a:solidFill>
                  <a:srgbClr val="CC3300"/>
                </a:solidFill>
              </a:rPr>
              <a:t>Existing </a:t>
            </a:r>
            <a:r>
              <a:rPr lang="en-US" altLang="zh-CN" sz="2800" dirty="0">
                <a:solidFill>
                  <a:srgbClr val="CC3300"/>
                </a:solidFill>
              </a:rPr>
              <a:t>P2MP LSP </a:t>
            </a:r>
            <a:r>
              <a:rPr lang="en-US" altLang="zh-CN" sz="2800" u="sng" dirty="0">
                <a:solidFill>
                  <a:srgbClr val="CC3300"/>
                </a:solidFill>
              </a:rPr>
              <a:t>Ingress</a:t>
            </a:r>
            <a:r>
              <a:rPr lang="en-US" altLang="zh-CN" sz="2800" dirty="0">
                <a:solidFill>
                  <a:srgbClr val="CC3300"/>
                </a:solidFill>
              </a:rPr>
              <a:t> &amp; Egress </a:t>
            </a:r>
            <a:r>
              <a:rPr lang="en-US" altLang="zh-CN" sz="2800" dirty="0" smtClean="0">
                <a:solidFill>
                  <a:srgbClr val="CC3300"/>
                </a:solidFill>
              </a:rPr>
              <a:t>Protections</a:t>
            </a:r>
            <a:endParaRPr lang="en-US" altLang="zh-CN" sz="2800" dirty="0">
              <a:solidFill>
                <a:srgbClr val="CC3300"/>
              </a:solidFill>
            </a:endParaRPr>
          </a:p>
        </p:txBody>
      </p:sp>
      <p:graphicFrame>
        <p:nvGraphicFramePr>
          <p:cNvPr id="39943" name="Object 7"/>
          <p:cNvGraphicFramePr>
            <a:graphicFrameLocks noGrp="1" noChangeAspect="1"/>
          </p:cNvGraphicFramePr>
          <p:nvPr>
            <p:ph sz="quarter" idx="2"/>
          </p:nvPr>
        </p:nvGraphicFramePr>
        <p:xfrm>
          <a:off x="7772400" y="2057400"/>
          <a:ext cx="244475" cy="550863"/>
        </p:xfrm>
        <a:graphic>
          <a:graphicData uri="http://schemas.openxmlformats.org/presentationml/2006/ole">
            <mc:AlternateContent xmlns:mc="http://schemas.openxmlformats.org/markup-compatibility/2006">
              <mc:Choice xmlns:v="urn:schemas-microsoft-com:vml" Requires="v">
                <p:oleObj spid="_x0000_s1032" name="CorelDRAW" r:id="rId8" imgW="2247120" imgH="3353040" progId="">
                  <p:embed/>
                </p:oleObj>
              </mc:Choice>
              <mc:Fallback>
                <p:oleObj name="CorelDRAW" r:id="rId8" imgW="2247120" imgH="3353040" progId="">
                  <p:embed/>
                  <p:pic>
                    <p:nvPicPr>
                      <p:cNvPr id="0"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772400" y="2057400"/>
                        <a:ext cx="244475" cy="550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39945" name="Picture 9" descr="电视机"/>
          <p:cNvPicPr>
            <a:picLocks noChangeAspect="1" noChangeArrowheads="1"/>
          </p:cNvPicPr>
          <p:nvPr/>
        </p:nvPicPr>
        <p:blipFill>
          <a:blip r:embed="rId10" cstate="print">
            <a:clrChange>
              <a:clrFrom>
                <a:srgbClr val="FFFFFF"/>
              </a:clrFrom>
              <a:clrTo>
                <a:srgbClr val="FFFFFF">
                  <a:alpha val="0"/>
                </a:srgbClr>
              </a:clrTo>
            </a:clrChange>
          </a:blip>
          <a:srcRect/>
          <a:stretch>
            <a:fillRect/>
          </a:stretch>
        </p:blipFill>
        <p:spPr bwMode="auto">
          <a:xfrm>
            <a:off x="8247063" y="2517775"/>
            <a:ext cx="277812" cy="266700"/>
          </a:xfrm>
          <a:prstGeom prst="rect">
            <a:avLst/>
          </a:prstGeom>
          <a:noFill/>
        </p:spPr>
      </p:pic>
      <p:grpSp>
        <p:nvGrpSpPr>
          <p:cNvPr id="2" name="Group 10"/>
          <p:cNvGrpSpPr>
            <a:grpSpLocks/>
          </p:cNvGrpSpPr>
          <p:nvPr/>
        </p:nvGrpSpPr>
        <p:grpSpPr bwMode="auto">
          <a:xfrm>
            <a:off x="6935788" y="2792413"/>
            <a:ext cx="609600" cy="390525"/>
            <a:chOff x="4082" y="2179"/>
            <a:chExt cx="331" cy="207"/>
          </a:xfrm>
        </p:grpSpPr>
        <p:sp>
          <p:nvSpPr>
            <p:cNvPr id="39947" name="Freeform 11"/>
            <p:cNvSpPr>
              <a:spLocks/>
            </p:cNvSpPr>
            <p:nvPr/>
          </p:nvSpPr>
          <p:spPr bwMode="auto">
            <a:xfrm>
              <a:off x="4082" y="2237"/>
              <a:ext cx="331" cy="149"/>
            </a:xfrm>
            <a:custGeom>
              <a:avLst/>
              <a:gdLst/>
              <a:ahLst/>
              <a:cxnLst>
                <a:cxn ang="0">
                  <a:pos x="302" y="80"/>
                </a:cxn>
                <a:cxn ang="0">
                  <a:pos x="301" y="82"/>
                </a:cxn>
                <a:cxn ang="0">
                  <a:pos x="302" y="86"/>
                </a:cxn>
                <a:cxn ang="0">
                  <a:pos x="152" y="137"/>
                </a:cxn>
                <a:cxn ang="0">
                  <a:pos x="0" y="86"/>
                </a:cxn>
                <a:cxn ang="0">
                  <a:pos x="1" y="82"/>
                </a:cxn>
                <a:cxn ang="0">
                  <a:pos x="0" y="80"/>
                </a:cxn>
                <a:cxn ang="0">
                  <a:pos x="0" y="0"/>
                </a:cxn>
                <a:cxn ang="0">
                  <a:pos x="302" y="0"/>
                </a:cxn>
                <a:cxn ang="0">
                  <a:pos x="302" y="77"/>
                </a:cxn>
                <a:cxn ang="0">
                  <a:pos x="302" y="80"/>
                </a:cxn>
              </a:cxnLst>
              <a:rect l="0" t="0" r="r" b="b"/>
              <a:pathLst>
                <a:path w="303" h="137">
                  <a:moveTo>
                    <a:pt x="302" y="80"/>
                  </a:moveTo>
                  <a:cubicBezTo>
                    <a:pt x="302" y="81"/>
                    <a:pt x="302" y="81"/>
                    <a:pt x="301" y="82"/>
                  </a:cubicBezTo>
                  <a:cubicBezTo>
                    <a:pt x="302" y="83"/>
                    <a:pt x="302" y="85"/>
                    <a:pt x="302" y="86"/>
                  </a:cubicBezTo>
                  <a:cubicBezTo>
                    <a:pt x="302" y="114"/>
                    <a:pt x="234" y="137"/>
                    <a:pt x="152" y="137"/>
                  </a:cubicBezTo>
                  <a:cubicBezTo>
                    <a:pt x="68" y="137"/>
                    <a:pt x="0" y="114"/>
                    <a:pt x="0" y="86"/>
                  </a:cubicBezTo>
                  <a:cubicBezTo>
                    <a:pt x="0" y="85"/>
                    <a:pt x="0" y="83"/>
                    <a:pt x="1" y="82"/>
                  </a:cubicBezTo>
                  <a:cubicBezTo>
                    <a:pt x="0" y="81"/>
                    <a:pt x="0" y="81"/>
                    <a:pt x="0" y="80"/>
                  </a:cubicBezTo>
                  <a:lnTo>
                    <a:pt x="0" y="0"/>
                  </a:lnTo>
                  <a:lnTo>
                    <a:pt x="302" y="0"/>
                  </a:lnTo>
                  <a:lnTo>
                    <a:pt x="302" y="77"/>
                  </a:lnTo>
                  <a:cubicBezTo>
                    <a:pt x="303" y="78"/>
                    <a:pt x="302" y="79"/>
                    <a:pt x="302" y="80"/>
                  </a:cubicBezTo>
                </a:path>
              </a:pathLst>
            </a:custGeom>
            <a:solidFill>
              <a:srgbClr val="C3A229"/>
            </a:solidFill>
            <a:ln w="9525" cap="flat" cmpd="sng">
              <a:solidFill>
                <a:srgbClr val="DD8D17"/>
              </a:solidFill>
              <a:prstDash val="solid"/>
              <a:round/>
              <a:headEnd type="none" w="med" len="med"/>
              <a:tailEnd type="none" w="med" len="med"/>
            </a:ln>
            <a:effectLst/>
          </p:spPr>
          <p:txBody>
            <a:bodyPr/>
            <a:lstStyle/>
            <a:p>
              <a:endParaRPr lang="en-US"/>
            </a:p>
          </p:txBody>
        </p:sp>
        <p:sp>
          <p:nvSpPr>
            <p:cNvPr id="39948" name="Freeform 12"/>
            <p:cNvSpPr>
              <a:spLocks/>
            </p:cNvSpPr>
            <p:nvPr/>
          </p:nvSpPr>
          <p:spPr bwMode="auto">
            <a:xfrm>
              <a:off x="4082" y="2237"/>
              <a:ext cx="331" cy="1"/>
            </a:xfrm>
            <a:custGeom>
              <a:avLst/>
              <a:gdLst/>
              <a:ahLst/>
              <a:cxnLst>
                <a:cxn ang="0">
                  <a:pos x="331" y="0"/>
                </a:cxn>
                <a:cxn ang="0">
                  <a:pos x="330" y="0"/>
                </a:cxn>
                <a:cxn ang="0">
                  <a:pos x="0" y="0"/>
                </a:cxn>
                <a:cxn ang="0">
                  <a:pos x="0" y="1"/>
                </a:cxn>
                <a:cxn ang="0">
                  <a:pos x="330" y="1"/>
                </a:cxn>
                <a:cxn ang="0">
                  <a:pos x="331" y="0"/>
                </a:cxn>
                <a:cxn ang="0">
                  <a:pos x="331" y="0"/>
                </a:cxn>
                <a:cxn ang="0">
                  <a:pos x="331" y="0"/>
                </a:cxn>
                <a:cxn ang="0">
                  <a:pos x="330" y="0"/>
                </a:cxn>
                <a:cxn ang="0">
                  <a:pos x="331" y="0"/>
                </a:cxn>
              </a:cxnLst>
              <a:rect l="0" t="0" r="r" b="b"/>
              <a:pathLst>
                <a:path w="331" h="1">
                  <a:moveTo>
                    <a:pt x="331" y="0"/>
                  </a:moveTo>
                  <a:lnTo>
                    <a:pt x="330" y="0"/>
                  </a:lnTo>
                  <a:lnTo>
                    <a:pt x="0" y="0"/>
                  </a:lnTo>
                  <a:lnTo>
                    <a:pt x="0" y="1"/>
                  </a:lnTo>
                  <a:lnTo>
                    <a:pt x="330" y="1"/>
                  </a:lnTo>
                  <a:lnTo>
                    <a:pt x="331" y="0"/>
                  </a:lnTo>
                  <a:lnTo>
                    <a:pt x="331" y="0"/>
                  </a:lnTo>
                  <a:lnTo>
                    <a:pt x="331" y="0"/>
                  </a:lnTo>
                  <a:lnTo>
                    <a:pt x="330" y="0"/>
                  </a:lnTo>
                  <a:lnTo>
                    <a:pt x="331" y="0"/>
                  </a:lnTo>
                  <a:close/>
                </a:path>
              </a:pathLst>
            </a:custGeom>
            <a:solidFill>
              <a:srgbClr val="61BFF3"/>
            </a:solidFill>
            <a:ln w="9525">
              <a:noFill/>
              <a:round/>
              <a:headEnd/>
              <a:tailEnd/>
            </a:ln>
          </p:spPr>
          <p:txBody>
            <a:bodyPr/>
            <a:lstStyle/>
            <a:p>
              <a:endParaRPr lang="en-US"/>
            </a:p>
          </p:txBody>
        </p:sp>
        <p:sp>
          <p:nvSpPr>
            <p:cNvPr id="39949" name="Freeform 13"/>
            <p:cNvSpPr>
              <a:spLocks/>
            </p:cNvSpPr>
            <p:nvPr/>
          </p:nvSpPr>
          <p:spPr bwMode="auto">
            <a:xfrm>
              <a:off x="4082" y="2179"/>
              <a:ext cx="330" cy="113"/>
            </a:xfrm>
            <a:custGeom>
              <a:avLst/>
              <a:gdLst/>
              <a:ahLst/>
              <a:cxnLst>
                <a:cxn ang="0">
                  <a:pos x="302" y="53"/>
                </a:cxn>
                <a:cxn ang="0">
                  <a:pos x="152" y="104"/>
                </a:cxn>
                <a:cxn ang="0">
                  <a:pos x="0" y="53"/>
                </a:cxn>
                <a:cxn ang="0">
                  <a:pos x="152" y="0"/>
                </a:cxn>
                <a:cxn ang="0">
                  <a:pos x="302" y="53"/>
                </a:cxn>
              </a:cxnLst>
              <a:rect l="0" t="0" r="r" b="b"/>
              <a:pathLst>
                <a:path w="302" h="104">
                  <a:moveTo>
                    <a:pt x="302" y="53"/>
                  </a:moveTo>
                  <a:cubicBezTo>
                    <a:pt x="302" y="81"/>
                    <a:pt x="234" y="104"/>
                    <a:pt x="152" y="104"/>
                  </a:cubicBezTo>
                  <a:cubicBezTo>
                    <a:pt x="68" y="104"/>
                    <a:pt x="0" y="81"/>
                    <a:pt x="0" y="53"/>
                  </a:cubicBezTo>
                  <a:cubicBezTo>
                    <a:pt x="0" y="24"/>
                    <a:pt x="68" y="0"/>
                    <a:pt x="152" y="0"/>
                  </a:cubicBezTo>
                  <a:cubicBezTo>
                    <a:pt x="234" y="0"/>
                    <a:pt x="302" y="24"/>
                    <a:pt x="302" y="53"/>
                  </a:cubicBezTo>
                </a:path>
              </a:pathLst>
            </a:custGeom>
            <a:solidFill>
              <a:srgbClr val="E1C973"/>
            </a:solidFill>
            <a:ln w="9525" cap="flat" cmpd="sng">
              <a:solidFill>
                <a:srgbClr val="DD8D17"/>
              </a:solidFill>
              <a:prstDash val="solid"/>
              <a:round/>
              <a:headEnd/>
              <a:tailEnd/>
            </a:ln>
            <a:effectLst/>
          </p:spPr>
          <p:txBody>
            <a:bodyPr/>
            <a:lstStyle/>
            <a:p>
              <a:endParaRPr lang="en-US"/>
            </a:p>
          </p:txBody>
        </p:sp>
        <p:sp>
          <p:nvSpPr>
            <p:cNvPr id="39950" name="Freeform 14"/>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39951" name="Freeform 15"/>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39952" name="Freeform 16"/>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39953" name="Freeform 17"/>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39954" name="Freeform 18"/>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39955" name="Freeform 19"/>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39956" name="Freeform 20"/>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39957" name="Freeform 21"/>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39958" name="Freeform 22"/>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39959" name="Freeform 23"/>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39960" name="Freeform 24"/>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39961" name="Freeform 25"/>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39962" name="Freeform 26"/>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39963" name="Freeform 27"/>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39964" name="Freeform 28"/>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sp>
          <p:nvSpPr>
            <p:cNvPr id="39965" name="Freeform 29"/>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grpSp>
      <p:grpSp>
        <p:nvGrpSpPr>
          <p:cNvPr id="3" name="Group 30"/>
          <p:cNvGrpSpPr>
            <a:grpSpLocks/>
          </p:cNvGrpSpPr>
          <p:nvPr/>
        </p:nvGrpSpPr>
        <p:grpSpPr bwMode="auto">
          <a:xfrm>
            <a:off x="6870700" y="1839913"/>
            <a:ext cx="609600" cy="392112"/>
            <a:chOff x="4082" y="2179"/>
            <a:chExt cx="331" cy="207"/>
          </a:xfrm>
        </p:grpSpPr>
        <p:sp>
          <p:nvSpPr>
            <p:cNvPr id="39967" name="Freeform 31"/>
            <p:cNvSpPr>
              <a:spLocks/>
            </p:cNvSpPr>
            <p:nvPr/>
          </p:nvSpPr>
          <p:spPr bwMode="auto">
            <a:xfrm>
              <a:off x="4082" y="2237"/>
              <a:ext cx="331" cy="149"/>
            </a:xfrm>
            <a:custGeom>
              <a:avLst/>
              <a:gdLst/>
              <a:ahLst/>
              <a:cxnLst>
                <a:cxn ang="0">
                  <a:pos x="302" y="80"/>
                </a:cxn>
                <a:cxn ang="0">
                  <a:pos x="301" y="82"/>
                </a:cxn>
                <a:cxn ang="0">
                  <a:pos x="302" y="86"/>
                </a:cxn>
                <a:cxn ang="0">
                  <a:pos x="152" y="137"/>
                </a:cxn>
                <a:cxn ang="0">
                  <a:pos x="0" y="86"/>
                </a:cxn>
                <a:cxn ang="0">
                  <a:pos x="1" y="82"/>
                </a:cxn>
                <a:cxn ang="0">
                  <a:pos x="0" y="80"/>
                </a:cxn>
                <a:cxn ang="0">
                  <a:pos x="0" y="0"/>
                </a:cxn>
                <a:cxn ang="0">
                  <a:pos x="302" y="0"/>
                </a:cxn>
                <a:cxn ang="0">
                  <a:pos x="302" y="77"/>
                </a:cxn>
                <a:cxn ang="0">
                  <a:pos x="302" y="80"/>
                </a:cxn>
              </a:cxnLst>
              <a:rect l="0" t="0" r="r" b="b"/>
              <a:pathLst>
                <a:path w="303" h="137">
                  <a:moveTo>
                    <a:pt x="302" y="80"/>
                  </a:moveTo>
                  <a:cubicBezTo>
                    <a:pt x="302" y="81"/>
                    <a:pt x="302" y="81"/>
                    <a:pt x="301" y="82"/>
                  </a:cubicBezTo>
                  <a:cubicBezTo>
                    <a:pt x="302" y="83"/>
                    <a:pt x="302" y="85"/>
                    <a:pt x="302" y="86"/>
                  </a:cubicBezTo>
                  <a:cubicBezTo>
                    <a:pt x="302" y="114"/>
                    <a:pt x="234" y="137"/>
                    <a:pt x="152" y="137"/>
                  </a:cubicBezTo>
                  <a:cubicBezTo>
                    <a:pt x="68" y="137"/>
                    <a:pt x="0" y="114"/>
                    <a:pt x="0" y="86"/>
                  </a:cubicBezTo>
                  <a:cubicBezTo>
                    <a:pt x="0" y="85"/>
                    <a:pt x="0" y="83"/>
                    <a:pt x="1" y="82"/>
                  </a:cubicBezTo>
                  <a:cubicBezTo>
                    <a:pt x="0" y="81"/>
                    <a:pt x="0" y="81"/>
                    <a:pt x="0" y="80"/>
                  </a:cubicBezTo>
                  <a:lnTo>
                    <a:pt x="0" y="0"/>
                  </a:lnTo>
                  <a:lnTo>
                    <a:pt x="302" y="0"/>
                  </a:lnTo>
                  <a:lnTo>
                    <a:pt x="302" y="77"/>
                  </a:lnTo>
                  <a:cubicBezTo>
                    <a:pt x="303" y="78"/>
                    <a:pt x="302" y="79"/>
                    <a:pt x="302" y="80"/>
                  </a:cubicBezTo>
                </a:path>
              </a:pathLst>
            </a:custGeom>
            <a:solidFill>
              <a:srgbClr val="C3A229"/>
            </a:solidFill>
            <a:ln w="9525" cap="flat" cmpd="sng">
              <a:solidFill>
                <a:srgbClr val="DD8D17"/>
              </a:solidFill>
              <a:prstDash val="solid"/>
              <a:round/>
              <a:headEnd type="none" w="med" len="med"/>
              <a:tailEnd type="none" w="med" len="med"/>
            </a:ln>
            <a:effectLst/>
          </p:spPr>
          <p:txBody>
            <a:bodyPr/>
            <a:lstStyle/>
            <a:p>
              <a:endParaRPr lang="en-US"/>
            </a:p>
          </p:txBody>
        </p:sp>
        <p:sp>
          <p:nvSpPr>
            <p:cNvPr id="39968" name="Freeform 32"/>
            <p:cNvSpPr>
              <a:spLocks/>
            </p:cNvSpPr>
            <p:nvPr/>
          </p:nvSpPr>
          <p:spPr bwMode="auto">
            <a:xfrm>
              <a:off x="4082" y="2237"/>
              <a:ext cx="331" cy="1"/>
            </a:xfrm>
            <a:custGeom>
              <a:avLst/>
              <a:gdLst/>
              <a:ahLst/>
              <a:cxnLst>
                <a:cxn ang="0">
                  <a:pos x="331" y="0"/>
                </a:cxn>
                <a:cxn ang="0">
                  <a:pos x="330" y="0"/>
                </a:cxn>
                <a:cxn ang="0">
                  <a:pos x="0" y="0"/>
                </a:cxn>
                <a:cxn ang="0">
                  <a:pos x="0" y="1"/>
                </a:cxn>
                <a:cxn ang="0">
                  <a:pos x="330" y="1"/>
                </a:cxn>
                <a:cxn ang="0">
                  <a:pos x="331" y="0"/>
                </a:cxn>
                <a:cxn ang="0">
                  <a:pos x="331" y="0"/>
                </a:cxn>
                <a:cxn ang="0">
                  <a:pos x="331" y="0"/>
                </a:cxn>
                <a:cxn ang="0">
                  <a:pos x="330" y="0"/>
                </a:cxn>
                <a:cxn ang="0">
                  <a:pos x="331" y="0"/>
                </a:cxn>
              </a:cxnLst>
              <a:rect l="0" t="0" r="r" b="b"/>
              <a:pathLst>
                <a:path w="331" h="1">
                  <a:moveTo>
                    <a:pt x="331" y="0"/>
                  </a:moveTo>
                  <a:lnTo>
                    <a:pt x="330" y="0"/>
                  </a:lnTo>
                  <a:lnTo>
                    <a:pt x="0" y="0"/>
                  </a:lnTo>
                  <a:lnTo>
                    <a:pt x="0" y="1"/>
                  </a:lnTo>
                  <a:lnTo>
                    <a:pt x="330" y="1"/>
                  </a:lnTo>
                  <a:lnTo>
                    <a:pt x="331" y="0"/>
                  </a:lnTo>
                  <a:lnTo>
                    <a:pt x="331" y="0"/>
                  </a:lnTo>
                  <a:lnTo>
                    <a:pt x="331" y="0"/>
                  </a:lnTo>
                  <a:lnTo>
                    <a:pt x="330" y="0"/>
                  </a:lnTo>
                  <a:lnTo>
                    <a:pt x="331" y="0"/>
                  </a:lnTo>
                  <a:close/>
                </a:path>
              </a:pathLst>
            </a:custGeom>
            <a:solidFill>
              <a:srgbClr val="61BFF3"/>
            </a:solidFill>
            <a:ln w="9525">
              <a:noFill/>
              <a:round/>
              <a:headEnd/>
              <a:tailEnd/>
            </a:ln>
          </p:spPr>
          <p:txBody>
            <a:bodyPr/>
            <a:lstStyle/>
            <a:p>
              <a:endParaRPr lang="en-US"/>
            </a:p>
          </p:txBody>
        </p:sp>
        <p:sp>
          <p:nvSpPr>
            <p:cNvPr id="39969" name="Freeform 33"/>
            <p:cNvSpPr>
              <a:spLocks/>
            </p:cNvSpPr>
            <p:nvPr/>
          </p:nvSpPr>
          <p:spPr bwMode="auto">
            <a:xfrm>
              <a:off x="4082" y="2179"/>
              <a:ext cx="330" cy="113"/>
            </a:xfrm>
            <a:custGeom>
              <a:avLst/>
              <a:gdLst/>
              <a:ahLst/>
              <a:cxnLst>
                <a:cxn ang="0">
                  <a:pos x="302" y="53"/>
                </a:cxn>
                <a:cxn ang="0">
                  <a:pos x="152" y="104"/>
                </a:cxn>
                <a:cxn ang="0">
                  <a:pos x="0" y="53"/>
                </a:cxn>
                <a:cxn ang="0">
                  <a:pos x="152" y="0"/>
                </a:cxn>
                <a:cxn ang="0">
                  <a:pos x="302" y="53"/>
                </a:cxn>
              </a:cxnLst>
              <a:rect l="0" t="0" r="r" b="b"/>
              <a:pathLst>
                <a:path w="302" h="104">
                  <a:moveTo>
                    <a:pt x="302" y="53"/>
                  </a:moveTo>
                  <a:cubicBezTo>
                    <a:pt x="302" y="81"/>
                    <a:pt x="234" y="104"/>
                    <a:pt x="152" y="104"/>
                  </a:cubicBezTo>
                  <a:cubicBezTo>
                    <a:pt x="68" y="104"/>
                    <a:pt x="0" y="81"/>
                    <a:pt x="0" y="53"/>
                  </a:cubicBezTo>
                  <a:cubicBezTo>
                    <a:pt x="0" y="24"/>
                    <a:pt x="68" y="0"/>
                    <a:pt x="152" y="0"/>
                  </a:cubicBezTo>
                  <a:cubicBezTo>
                    <a:pt x="234" y="0"/>
                    <a:pt x="302" y="24"/>
                    <a:pt x="302" y="53"/>
                  </a:cubicBezTo>
                </a:path>
              </a:pathLst>
            </a:custGeom>
            <a:solidFill>
              <a:srgbClr val="E1C973"/>
            </a:solidFill>
            <a:ln w="9525" cap="flat" cmpd="sng">
              <a:solidFill>
                <a:srgbClr val="DD8D17"/>
              </a:solidFill>
              <a:prstDash val="solid"/>
              <a:round/>
              <a:headEnd/>
              <a:tailEnd/>
            </a:ln>
            <a:effectLst/>
          </p:spPr>
          <p:txBody>
            <a:bodyPr/>
            <a:lstStyle/>
            <a:p>
              <a:endParaRPr lang="en-US"/>
            </a:p>
          </p:txBody>
        </p:sp>
        <p:sp>
          <p:nvSpPr>
            <p:cNvPr id="39970" name="Freeform 34"/>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39971" name="Freeform 35"/>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39972" name="Freeform 36"/>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39973" name="Freeform 37"/>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39974" name="Freeform 38"/>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39975" name="Freeform 39"/>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39976" name="Freeform 40"/>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39977" name="Freeform 41"/>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39978" name="Freeform 42"/>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39979" name="Freeform 43"/>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39980" name="Freeform 44"/>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39981" name="Freeform 45"/>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39982" name="Freeform 46"/>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39983" name="Freeform 47"/>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39984" name="Freeform 48"/>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sp>
          <p:nvSpPr>
            <p:cNvPr id="39985" name="Freeform 49"/>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grpSp>
      <p:grpSp>
        <p:nvGrpSpPr>
          <p:cNvPr id="4" name="Group 50"/>
          <p:cNvGrpSpPr>
            <a:grpSpLocks/>
          </p:cNvGrpSpPr>
          <p:nvPr/>
        </p:nvGrpSpPr>
        <p:grpSpPr bwMode="auto">
          <a:xfrm>
            <a:off x="6157913" y="4238625"/>
            <a:ext cx="611187" cy="388938"/>
            <a:chOff x="4082" y="2179"/>
            <a:chExt cx="331" cy="207"/>
          </a:xfrm>
        </p:grpSpPr>
        <p:sp>
          <p:nvSpPr>
            <p:cNvPr id="39987" name="Freeform 51"/>
            <p:cNvSpPr>
              <a:spLocks/>
            </p:cNvSpPr>
            <p:nvPr/>
          </p:nvSpPr>
          <p:spPr bwMode="auto">
            <a:xfrm>
              <a:off x="4082" y="2237"/>
              <a:ext cx="331" cy="149"/>
            </a:xfrm>
            <a:custGeom>
              <a:avLst/>
              <a:gdLst/>
              <a:ahLst/>
              <a:cxnLst>
                <a:cxn ang="0">
                  <a:pos x="302" y="80"/>
                </a:cxn>
                <a:cxn ang="0">
                  <a:pos x="301" y="82"/>
                </a:cxn>
                <a:cxn ang="0">
                  <a:pos x="302" y="86"/>
                </a:cxn>
                <a:cxn ang="0">
                  <a:pos x="152" y="137"/>
                </a:cxn>
                <a:cxn ang="0">
                  <a:pos x="0" y="86"/>
                </a:cxn>
                <a:cxn ang="0">
                  <a:pos x="1" y="82"/>
                </a:cxn>
                <a:cxn ang="0">
                  <a:pos x="0" y="80"/>
                </a:cxn>
                <a:cxn ang="0">
                  <a:pos x="0" y="0"/>
                </a:cxn>
                <a:cxn ang="0">
                  <a:pos x="302" y="0"/>
                </a:cxn>
                <a:cxn ang="0">
                  <a:pos x="302" y="77"/>
                </a:cxn>
                <a:cxn ang="0">
                  <a:pos x="302" y="80"/>
                </a:cxn>
              </a:cxnLst>
              <a:rect l="0" t="0" r="r" b="b"/>
              <a:pathLst>
                <a:path w="303" h="137">
                  <a:moveTo>
                    <a:pt x="302" y="80"/>
                  </a:moveTo>
                  <a:cubicBezTo>
                    <a:pt x="302" y="81"/>
                    <a:pt x="302" y="81"/>
                    <a:pt x="301" y="82"/>
                  </a:cubicBezTo>
                  <a:cubicBezTo>
                    <a:pt x="302" y="83"/>
                    <a:pt x="302" y="85"/>
                    <a:pt x="302" y="86"/>
                  </a:cubicBezTo>
                  <a:cubicBezTo>
                    <a:pt x="302" y="114"/>
                    <a:pt x="234" y="137"/>
                    <a:pt x="152" y="137"/>
                  </a:cubicBezTo>
                  <a:cubicBezTo>
                    <a:pt x="68" y="137"/>
                    <a:pt x="0" y="114"/>
                    <a:pt x="0" y="86"/>
                  </a:cubicBezTo>
                  <a:cubicBezTo>
                    <a:pt x="0" y="85"/>
                    <a:pt x="0" y="83"/>
                    <a:pt x="1" y="82"/>
                  </a:cubicBezTo>
                  <a:cubicBezTo>
                    <a:pt x="0" y="81"/>
                    <a:pt x="0" y="81"/>
                    <a:pt x="0" y="80"/>
                  </a:cubicBezTo>
                  <a:lnTo>
                    <a:pt x="0" y="0"/>
                  </a:lnTo>
                  <a:lnTo>
                    <a:pt x="302" y="0"/>
                  </a:lnTo>
                  <a:lnTo>
                    <a:pt x="302" y="77"/>
                  </a:lnTo>
                  <a:cubicBezTo>
                    <a:pt x="303" y="78"/>
                    <a:pt x="302" y="79"/>
                    <a:pt x="302" y="80"/>
                  </a:cubicBezTo>
                </a:path>
              </a:pathLst>
            </a:custGeom>
            <a:solidFill>
              <a:srgbClr val="C3A229"/>
            </a:solidFill>
            <a:ln w="9525" cap="flat" cmpd="sng">
              <a:solidFill>
                <a:srgbClr val="DD8D17"/>
              </a:solidFill>
              <a:prstDash val="solid"/>
              <a:round/>
              <a:headEnd type="none" w="med" len="med"/>
              <a:tailEnd type="none" w="med" len="med"/>
            </a:ln>
            <a:effectLst/>
          </p:spPr>
          <p:txBody>
            <a:bodyPr/>
            <a:lstStyle/>
            <a:p>
              <a:endParaRPr lang="en-US"/>
            </a:p>
          </p:txBody>
        </p:sp>
        <p:sp>
          <p:nvSpPr>
            <p:cNvPr id="39988" name="Freeform 52"/>
            <p:cNvSpPr>
              <a:spLocks/>
            </p:cNvSpPr>
            <p:nvPr/>
          </p:nvSpPr>
          <p:spPr bwMode="auto">
            <a:xfrm>
              <a:off x="4082" y="2237"/>
              <a:ext cx="331" cy="1"/>
            </a:xfrm>
            <a:custGeom>
              <a:avLst/>
              <a:gdLst/>
              <a:ahLst/>
              <a:cxnLst>
                <a:cxn ang="0">
                  <a:pos x="331" y="0"/>
                </a:cxn>
                <a:cxn ang="0">
                  <a:pos x="330" y="0"/>
                </a:cxn>
                <a:cxn ang="0">
                  <a:pos x="0" y="0"/>
                </a:cxn>
                <a:cxn ang="0">
                  <a:pos x="0" y="1"/>
                </a:cxn>
                <a:cxn ang="0">
                  <a:pos x="330" y="1"/>
                </a:cxn>
                <a:cxn ang="0">
                  <a:pos x="331" y="0"/>
                </a:cxn>
                <a:cxn ang="0">
                  <a:pos x="331" y="0"/>
                </a:cxn>
                <a:cxn ang="0">
                  <a:pos x="331" y="0"/>
                </a:cxn>
                <a:cxn ang="0">
                  <a:pos x="330" y="0"/>
                </a:cxn>
                <a:cxn ang="0">
                  <a:pos x="331" y="0"/>
                </a:cxn>
              </a:cxnLst>
              <a:rect l="0" t="0" r="r" b="b"/>
              <a:pathLst>
                <a:path w="331" h="1">
                  <a:moveTo>
                    <a:pt x="331" y="0"/>
                  </a:moveTo>
                  <a:lnTo>
                    <a:pt x="330" y="0"/>
                  </a:lnTo>
                  <a:lnTo>
                    <a:pt x="0" y="0"/>
                  </a:lnTo>
                  <a:lnTo>
                    <a:pt x="0" y="1"/>
                  </a:lnTo>
                  <a:lnTo>
                    <a:pt x="330" y="1"/>
                  </a:lnTo>
                  <a:lnTo>
                    <a:pt x="331" y="0"/>
                  </a:lnTo>
                  <a:lnTo>
                    <a:pt x="331" y="0"/>
                  </a:lnTo>
                  <a:lnTo>
                    <a:pt x="331" y="0"/>
                  </a:lnTo>
                  <a:lnTo>
                    <a:pt x="330" y="0"/>
                  </a:lnTo>
                  <a:lnTo>
                    <a:pt x="331" y="0"/>
                  </a:lnTo>
                  <a:close/>
                </a:path>
              </a:pathLst>
            </a:custGeom>
            <a:solidFill>
              <a:srgbClr val="61BFF3"/>
            </a:solidFill>
            <a:ln w="9525">
              <a:noFill/>
              <a:round/>
              <a:headEnd/>
              <a:tailEnd/>
            </a:ln>
          </p:spPr>
          <p:txBody>
            <a:bodyPr/>
            <a:lstStyle/>
            <a:p>
              <a:endParaRPr lang="en-US"/>
            </a:p>
          </p:txBody>
        </p:sp>
        <p:sp>
          <p:nvSpPr>
            <p:cNvPr id="39989" name="Freeform 53"/>
            <p:cNvSpPr>
              <a:spLocks/>
            </p:cNvSpPr>
            <p:nvPr/>
          </p:nvSpPr>
          <p:spPr bwMode="auto">
            <a:xfrm>
              <a:off x="4082" y="2179"/>
              <a:ext cx="330" cy="113"/>
            </a:xfrm>
            <a:custGeom>
              <a:avLst/>
              <a:gdLst/>
              <a:ahLst/>
              <a:cxnLst>
                <a:cxn ang="0">
                  <a:pos x="302" y="53"/>
                </a:cxn>
                <a:cxn ang="0">
                  <a:pos x="152" y="104"/>
                </a:cxn>
                <a:cxn ang="0">
                  <a:pos x="0" y="53"/>
                </a:cxn>
                <a:cxn ang="0">
                  <a:pos x="152" y="0"/>
                </a:cxn>
                <a:cxn ang="0">
                  <a:pos x="302" y="53"/>
                </a:cxn>
              </a:cxnLst>
              <a:rect l="0" t="0" r="r" b="b"/>
              <a:pathLst>
                <a:path w="302" h="104">
                  <a:moveTo>
                    <a:pt x="302" y="53"/>
                  </a:moveTo>
                  <a:cubicBezTo>
                    <a:pt x="302" y="81"/>
                    <a:pt x="234" y="104"/>
                    <a:pt x="152" y="104"/>
                  </a:cubicBezTo>
                  <a:cubicBezTo>
                    <a:pt x="68" y="104"/>
                    <a:pt x="0" y="81"/>
                    <a:pt x="0" y="53"/>
                  </a:cubicBezTo>
                  <a:cubicBezTo>
                    <a:pt x="0" y="24"/>
                    <a:pt x="68" y="0"/>
                    <a:pt x="152" y="0"/>
                  </a:cubicBezTo>
                  <a:cubicBezTo>
                    <a:pt x="234" y="0"/>
                    <a:pt x="302" y="24"/>
                    <a:pt x="302" y="53"/>
                  </a:cubicBezTo>
                </a:path>
              </a:pathLst>
            </a:custGeom>
            <a:solidFill>
              <a:srgbClr val="E1C973"/>
            </a:solidFill>
            <a:ln w="9525" cap="flat" cmpd="sng">
              <a:solidFill>
                <a:srgbClr val="DD8D17"/>
              </a:solidFill>
              <a:prstDash val="solid"/>
              <a:round/>
              <a:headEnd/>
              <a:tailEnd/>
            </a:ln>
            <a:effectLst/>
          </p:spPr>
          <p:txBody>
            <a:bodyPr/>
            <a:lstStyle/>
            <a:p>
              <a:endParaRPr lang="en-US"/>
            </a:p>
          </p:txBody>
        </p:sp>
        <p:sp>
          <p:nvSpPr>
            <p:cNvPr id="39990" name="Freeform 54"/>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39991" name="Freeform 55"/>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39992" name="Freeform 56"/>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39993" name="Freeform 57"/>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39994" name="Freeform 58"/>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39995" name="Freeform 59"/>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39996" name="Freeform 60"/>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39997" name="Freeform 61"/>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39998" name="Freeform 62"/>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39999" name="Freeform 63"/>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40000" name="Freeform 64"/>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40001" name="Freeform 65"/>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40002" name="Freeform 66"/>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40003" name="Freeform 67"/>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40004" name="Freeform 68"/>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sp>
          <p:nvSpPr>
            <p:cNvPr id="40005" name="Freeform 69"/>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grpSp>
      <p:pic>
        <p:nvPicPr>
          <p:cNvPr id="40006" name="Picture 70" descr="电视机"/>
          <p:cNvPicPr>
            <a:picLocks noChangeAspect="1" noChangeArrowheads="1"/>
          </p:cNvPicPr>
          <p:nvPr/>
        </p:nvPicPr>
        <p:blipFill>
          <a:blip r:embed="rId10" cstate="print">
            <a:clrChange>
              <a:clrFrom>
                <a:srgbClr val="FFFFFF"/>
              </a:clrFrom>
              <a:clrTo>
                <a:srgbClr val="FFFFFF">
                  <a:alpha val="0"/>
                </a:srgbClr>
              </a:clrTo>
            </a:clrChange>
          </a:blip>
          <a:srcRect/>
          <a:stretch>
            <a:fillRect/>
          </a:stretch>
        </p:blipFill>
        <p:spPr bwMode="auto">
          <a:xfrm>
            <a:off x="8310563" y="1397000"/>
            <a:ext cx="277812" cy="266700"/>
          </a:xfrm>
          <a:prstGeom prst="rect">
            <a:avLst/>
          </a:prstGeom>
          <a:noFill/>
        </p:spPr>
      </p:pic>
      <p:pic>
        <p:nvPicPr>
          <p:cNvPr id="40007" name="Picture 71" descr="电视机"/>
          <p:cNvPicPr>
            <a:picLocks noChangeAspect="1" noChangeArrowheads="1"/>
          </p:cNvPicPr>
          <p:nvPr/>
        </p:nvPicPr>
        <p:blipFill>
          <a:blip r:embed="rId10" cstate="print">
            <a:clrChange>
              <a:clrFrom>
                <a:srgbClr val="FFFFFF"/>
              </a:clrFrom>
              <a:clrTo>
                <a:srgbClr val="FFFFFF">
                  <a:alpha val="0"/>
                </a:srgbClr>
              </a:clrTo>
            </a:clrChange>
          </a:blip>
          <a:srcRect/>
          <a:stretch>
            <a:fillRect/>
          </a:stretch>
        </p:blipFill>
        <p:spPr bwMode="auto">
          <a:xfrm>
            <a:off x="8459788" y="2105025"/>
            <a:ext cx="279400" cy="266700"/>
          </a:xfrm>
          <a:prstGeom prst="rect">
            <a:avLst/>
          </a:prstGeom>
          <a:noFill/>
        </p:spPr>
      </p:pic>
      <p:pic>
        <p:nvPicPr>
          <p:cNvPr id="40008" name="Picture 72" descr="电视机"/>
          <p:cNvPicPr>
            <a:picLocks noChangeAspect="1" noChangeArrowheads="1"/>
          </p:cNvPicPr>
          <p:nvPr/>
        </p:nvPicPr>
        <p:blipFill>
          <a:blip r:embed="rId10" cstate="print">
            <a:clrChange>
              <a:clrFrom>
                <a:srgbClr val="FFFFFF"/>
              </a:clrFrom>
              <a:clrTo>
                <a:srgbClr val="FFFFFF">
                  <a:alpha val="0"/>
                </a:srgbClr>
              </a:clrTo>
            </a:clrChange>
          </a:blip>
          <a:srcRect/>
          <a:stretch>
            <a:fillRect/>
          </a:stretch>
        </p:blipFill>
        <p:spPr bwMode="auto">
          <a:xfrm>
            <a:off x="8543925" y="2936875"/>
            <a:ext cx="277813" cy="266700"/>
          </a:xfrm>
          <a:prstGeom prst="rect">
            <a:avLst/>
          </a:prstGeom>
          <a:noFill/>
        </p:spPr>
      </p:pic>
      <p:pic>
        <p:nvPicPr>
          <p:cNvPr id="40009" name="Picture 73" descr="电视机"/>
          <p:cNvPicPr>
            <a:picLocks noChangeAspect="1" noChangeArrowheads="1"/>
          </p:cNvPicPr>
          <p:nvPr/>
        </p:nvPicPr>
        <p:blipFill>
          <a:blip r:embed="rId10" cstate="print">
            <a:clrChange>
              <a:clrFrom>
                <a:srgbClr val="FFFFFF"/>
              </a:clrFrom>
              <a:clrTo>
                <a:srgbClr val="FFFFFF">
                  <a:alpha val="0"/>
                </a:srgbClr>
              </a:clrTo>
            </a:clrChange>
          </a:blip>
          <a:srcRect/>
          <a:stretch>
            <a:fillRect/>
          </a:stretch>
        </p:blipFill>
        <p:spPr bwMode="auto">
          <a:xfrm>
            <a:off x="8247063" y="3394075"/>
            <a:ext cx="277812" cy="266700"/>
          </a:xfrm>
          <a:prstGeom prst="rect">
            <a:avLst/>
          </a:prstGeom>
          <a:noFill/>
        </p:spPr>
      </p:pic>
      <p:pic>
        <p:nvPicPr>
          <p:cNvPr id="40010" name="Picture 74" descr="电视机"/>
          <p:cNvPicPr>
            <a:picLocks noChangeAspect="1" noChangeArrowheads="1"/>
          </p:cNvPicPr>
          <p:nvPr/>
        </p:nvPicPr>
        <p:blipFill>
          <a:blip r:embed="rId10" cstate="print">
            <a:clrChange>
              <a:clrFrom>
                <a:srgbClr val="FFFFFF"/>
              </a:clrFrom>
              <a:clrTo>
                <a:srgbClr val="FFFFFF">
                  <a:alpha val="0"/>
                </a:srgbClr>
              </a:clrTo>
            </a:clrChange>
          </a:blip>
          <a:srcRect/>
          <a:stretch>
            <a:fillRect/>
          </a:stretch>
        </p:blipFill>
        <p:spPr bwMode="auto">
          <a:xfrm>
            <a:off x="8181975" y="1758950"/>
            <a:ext cx="277813" cy="266700"/>
          </a:xfrm>
          <a:prstGeom prst="rect">
            <a:avLst/>
          </a:prstGeom>
          <a:noFill/>
        </p:spPr>
      </p:pic>
      <p:sp>
        <p:nvSpPr>
          <p:cNvPr id="40011" name="Line 75"/>
          <p:cNvSpPr>
            <a:spLocks noChangeShapeType="1"/>
          </p:cNvSpPr>
          <p:nvPr/>
        </p:nvSpPr>
        <p:spPr bwMode="auto">
          <a:xfrm flipV="1">
            <a:off x="7829550" y="1520825"/>
            <a:ext cx="481013" cy="15875"/>
          </a:xfrm>
          <a:prstGeom prst="line">
            <a:avLst/>
          </a:prstGeom>
          <a:noFill/>
          <a:ln w="38100">
            <a:solidFill>
              <a:schemeClr val="hlink"/>
            </a:solidFill>
            <a:round/>
            <a:headEnd/>
            <a:tailEnd/>
          </a:ln>
          <a:effectLst/>
        </p:spPr>
        <p:txBody>
          <a:bodyPr wrap="none" anchor="ctr"/>
          <a:lstStyle/>
          <a:p>
            <a:endParaRPr lang="en-US"/>
          </a:p>
        </p:txBody>
      </p:sp>
      <p:sp>
        <p:nvSpPr>
          <p:cNvPr id="40012" name="Line 76"/>
          <p:cNvSpPr>
            <a:spLocks noChangeShapeType="1"/>
          </p:cNvSpPr>
          <p:nvPr/>
        </p:nvSpPr>
        <p:spPr bwMode="auto">
          <a:xfrm flipV="1">
            <a:off x="7132638" y="1530350"/>
            <a:ext cx="482600" cy="460375"/>
          </a:xfrm>
          <a:prstGeom prst="line">
            <a:avLst/>
          </a:prstGeom>
          <a:noFill/>
          <a:ln w="38100">
            <a:solidFill>
              <a:schemeClr val="hlink"/>
            </a:solidFill>
            <a:round/>
            <a:headEnd/>
            <a:tailEnd/>
          </a:ln>
          <a:effectLst/>
        </p:spPr>
        <p:txBody>
          <a:bodyPr wrap="none" anchor="ctr"/>
          <a:lstStyle/>
          <a:p>
            <a:endParaRPr lang="en-US"/>
          </a:p>
        </p:txBody>
      </p:sp>
      <p:sp>
        <p:nvSpPr>
          <p:cNvPr id="40013" name="Line 77"/>
          <p:cNvSpPr>
            <a:spLocks noChangeShapeType="1"/>
          </p:cNvSpPr>
          <p:nvPr/>
        </p:nvSpPr>
        <p:spPr bwMode="auto">
          <a:xfrm flipV="1">
            <a:off x="7940675" y="2271713"/>
            <a:ext cx="519113" cy="9525"/>
          </a:xfrm>
          <a:prstGeom prst="line">
            <a:avLst/>
          </a:prstGeom>
          <a:noFill/>
          <a:ln w="38100">
            <a:solidFill>
              <a:schemeClr val="hlink"/>
            </a:solidFill>
            <a:round/>
            <a:headEnd/>
            <a:tailEnd/>
          </a:ln>
          <a:effectLst/>
        </p:spPr>
        <p:txBody>
          <a:bodyPr wrap="none" anchor="ctr"/>
          <a:lstStyle/>
          <a:p>
            <a:endParaRPr lang="en-US"/>
          </a:p>
        </p:txBody>
      </p:sp>
      <p:sp>
        <p:nvSpPr>
          <p:cNvPr id="40014" name="Line 78"/>
          <p:cNvSpPr>
            <a:spLocks noChangeShapeType="1"/>
          </p:cNvSpPr>
          <p:nvPr/>
        </p:nvSpPr>
        <p:spPr bwMode="auto">
          <a:xfrm>
            <a:off x="7202488" y="2139950"/>
            <a:ext cx="576262" cy="131763"/>
          </a:xfrm>
          <a:prstGeom prst="line">
            <a:avLst/>
          </a:prstGeom>
          <a:noFill/>
          <a:ln w="38100">
            <a:solidFill>
              <a:schemeClr val="hlink"/>
            </a:solidFill>
            <a:round/>
            <a:headEnd/>
            <a:tailEnd/>
          </a:ln>
          <a:effectLst/>
        </p:spPr>
        <p:txBody>
          <a:bodyPr wrap="none" anchor="ctr"/>
          <a:lstStyle/>
          <a:p>
            <a:endParaRPr lang="en-US"/>
          </a:p>
        </p:txBody>
      </p:sp>
      <p:graphicFrame>
        <p:nvGraphicFramePr>
          <p:cNvPr id="40015" name="Object 79"/>
          <p:cNvGraphicFramePr>
            <a:graphicFrameLocks noGrp="1" noChangeAspect="1"/>
          </p:cNvGraphicFramePr>
          <p:nvPr>
            <p:ph sz="quarter" idx="3"/>
          </p:nvPr>
        </p:nvGraphicFramePr>
        <p:xfrm>
          <a:off x="7772400" y="2819400"/>
          <a:ext cx="298450" cy="633413"/>
        </p:xfrm>
        <a:graphic>
          <a:graphicData uri="http://schemas.openxmlformats.org/presentationml/2006/ole">
            <mc:AlternateContent xmlns:mc="http://schemas.openxmlformats.org/markup-compatibility/2006">
              <mc:Choice xmlns:v="urn:schemas-microsoft-com:vml" Requires="v">
                <p:oleObj spid="_x0000_s1033" name="CorelDRAW" r:id="rId11" imgW="2247120" imgH="3353040" progId="">
                  <p:embed/>
                </p:oleObj>
              </mc:Choice>
              <mc:Fallback>
                <p:oleObj name="CorelDRAW" r:id="rId11" imgW="2247120" imgH="3353040" progId="">
                  <p:embed/>
                  <p:pic>
                    <p:nvPicPr>
                      <p:cNvPr id="0"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772400" y="2819400"/>
                        <a:ext cx="298450" cy="633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0016" name="Object 80"/>
          <p:cNvGraphicFramePr>
            <a:graphicFrameLocks noChangeAspect="1"/>
          </p:cNvGraphicFramePr>
          <p:nvPr/>
        </p:nvGraphicFramePr>
        <p:xfrm>
          <a:off x="7564438" y="1212850"/>
          <a:ext cx="287337" cy="633413"/>
        </p:xfrm>
        <a:graphic>
          <a:graphicData uri="http://schemas.openxmlformats.org/presentationml/2006/ole">
            <mc:AlternateContent xmlns:mc="http://schemas.openxmlformats.org/markup-compatibility/2006">
              <mc:Choice xmlns:v="urn:schemas-microsoft-com:vml" Requires="v">
                <p:oleObj spid="_x0000_s1034" name="CorelDRAW" r:id="rId12" imgW="2247120" imgH="3353040" progId="">
                  <p:embed/>
                </p:oleObj>
              </mc:Choice>
              <mc:Fallback>
                <p:oleObj name="CorelDRAW" r:id="rId12" imgW="2247120" imgH="3353040" progId="">
                  <p:embed/>
                  <p:pic>
                    <p:nvPicPr>
                      <p:cNvPr id="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564438" y="1212850"/>
                        <a:ext cx="287337" cy="633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0017" name="Object 81"/>
          <p:cNvGraphicFramePr>
            <a:graphicFrameLocks noChangeAspect="1"/>
          </p:cNvGraphicFramePr>
          <p:nvPr/>
        </p:nvGraphicFramePr>
        <p:xfrm>
          <a:off x="7864475" y="5253038"/>
          <a:ext cx="287338" cy="633412"/>
        </p:xfrm>
        <a:graphic>
          <a:graphicData uri="http://schemas.openxmlformats.org/presentationml/2006/ole">
            <mc:AlternateContent xmlns:mc="http://schemas.openxmlformats.org/markup-compatibility/2006">
              <mc:Choice xmlns:v="urn:schemas-microsoft-com:vml" Requires="v">
                <p:oleObj spid="_x0000_s1035" name="CorelDRAW" r:id="rId13" imgW="2247120" imgH="3353040" progId="">
                  <p:embed/>
                </p:oleObj>
              </mc:Choice>
              <mc:Fallback>
                <p:oleObj name="CorelDRAW" r:id="rId13" imgW="2247120" imgH="3353040" progId="">
                  <p:embed/>
                  <p:pic>
                    <p:nvPicPr>
                      <p:cNvPr id="0"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864475" y="5253038"/>
                        <a:ext cx="287338" cy="633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0018" name="Object 82"/>
          <p:cNvGraphicFramePr>
            <a:graphicFrameLocks noChangeAspect="1"/>
          </p:cNvGraphicFramePr>
          <p:nvPr/>
        </p:nvGraphicFramePr>
        <p:xfrm>
          <a:off x="7864475" y="3841750"/>
          <a:ext cx="287338" cy="631825"/>
        </p:xfrm>
        <a:graphic>
          <a:graphicData uri="http://schemas.openxmlformats.org/presentationml/2006/ole">
            <mc:AlternateContent xmlns:mc="http://schemas.openxmlformats.org/markup-compatibility/2006">
              <mc:Choice xmlns:v="urn:schemas-microsoft-com:vml" Requires="v">
                <p:oleObj spid="_x0000_s1036" name="CorelDRAW" r:id="rId14" imgW="2247120" imgH="3353040" progId="">
                  <p:embed/>
                </p:oleObj>
              </mc:Choice>
              <mc:Fallback>
                <p:oleObj name="CorelDRAW" r:id="rId14" imgW="2247120" imgH="3353040" progId="">
                  <p:embed/>
                  <p:pic>
                    <p:nvPicPr>
                      <p:cNvPr id="0" name="Picture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864475" y="3841750"/>
                        <a:ext cx="287338" cy="631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0019" name="Object 83"/>
          <p:cNvGraphicFramePr>
            <a:graphicFrameLocks noChangeAspect="1"/>
          </p:cNvGraphicFramePr>
          <p:nvPr/>
        </p:nvGraphicFramePr>
        <p:xfrm>
          <a:off x="7864475" y="4565650"/>
          <a:ext cx="287338" cy="633413"/>
        </p:xfrm>
        <a:graphic>
          <a:graphicData uri="http://schemas.openxmlformats.org/presentationml/2006/ole">
            <mc:AlternateContent xmlns:mc="http://schemas.openxmlformats.org/markup-compatibility/2006">
              <mc:Choice xmlns:v="urn:schemas-microsoft-com:vml" Requires="v">
                <p:oleObj spid="_x0000_s1037" name="CorelDRAW" r:id="rId15" imgW="2247120" imgH="3353040" progId="">
                  <p:embed/>
                </p:oleObj>
              </mc:Choice>
              <mc:Fallback>
                <p:oleObj name="CorelDRAW" r:id="rId15" imgW="2247120" imgH="3353040" progId="">
                  <p:embed/>
                  <p:pic>
                    <p:nvPicPr>
                      <p:cNvPr id="0" name="Picture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864475" y="4565650"/>
                        <a:ext cx="287338" cy="633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0020" name="Line 84"/>
          <p:cNvSpPr>
            <a:spLocks noChangeShapeType="1"/>
          </p:cNvSpPr>
          <p:nvPr/>
        </p:nvSpPr>
        <p:spPr bwMode="auto">
          <a:xfrm flipV="1">
            <a:off x="7305675" y="3119438"/>
            <a:ext cx="517525" cy="9525"/>
          </a:xfrm>
          <a:prstGeom prst="line">
            <a:avLst/>
          </a:prstGeom>
          <a:noFill/>
          <a:ln w="38100">
            <a:solidFill>
              <a:schemeClr val="hlink"/>
            </a:solidFill>
            <a:round/>
            <a:headEnd/>
            <a:tailEnd/>
          </a:ln>
          <a:effectLst/>
        </p:spPr>
        <p:txBody>
          <a:bodyPr wrap="none" anchor="ctr"/>
          <a:lstStyle/>
          <a:p>
            <a:endParaRPr lang="en-US"/>
          </a:p>
        </p:txBody>
      </p:sp>
      <p:sp>
        <p:nvSpPr>
          <p:cNvPr id="40021" name="Line 85"/>
          <p:cNvSpPr>
            <a:spLocks noChangeShapeType="1"/>
          </p:cNvSpPr>
          <p:nvPr/>
        </p:nvSpPr>
        <p:spPr bwMode="auto">
          <a:xfrm flipV="1">
            <a:off x="8135938" y="4160838"/>
            <a:ext cx="528637" cy="4762"/>
          </a:xfrm>
          <a:prstGeom prst="line">
            <a:avLst/>
          </a:prstGeom>
          <a:noFill/>
          <a:ln w="38100">
            <a:solidFill>
              <a:schemeClr val="hlink"/>
            </a:solidFill>
            <a:round/>
            <a:headEnd/>
            <a:tailEnd/>
          </a:ln>
          <a:effectLst/>
        </p:spPr>
        <p:txBody>
          <a:bodyPr wrap="none" anchor="ctr"/>
          <a:lstStyle/>
          <a:p>
            <a:endParaRPr lang="en-US"/>
          </a:p>
        </p:txBody>
      </p:sp>
      <p:sp>
        <p:nvSpPr>
          <p:cNvPr id="40022" name="Line 86"/>
          <p:cNvSpPr>
            <a:spLocks noChangeShapeType="1"/>
          </p:cNvSpPr>
          <p:nvPr/>
        </p:nvSpPr>
        <p:spPr bwMode="auto">
          <a:xfrm flipV="1">
            <a:off x="8120063" y="5556250"/>
            <a:ext cx="508000" cy="9525"/>
          </a:xfrm>
          <a:prstGeom prst="line">
            <a:avLst/>
          </a:prstGeom>
          <a:noFill/>
          <a:ln w="38100">
            <a:solidFill>
              <a:schemeClr val="hlink"/>
            </a:solidFill>
            <a:round/>
            <a:headEnd/>
            <a:tailEnd/>
          </a:ln>
          <a:effectLst/>
        </p:spPr>
        <p:txBody>
          <a:bodyPr wrap="none" anchor="ctr"/>
          <a:lstStyle/>
          <a:p>
            <a:endParaRPr lang="en-US"/>
          </a:p>
        </p:txBody>
      </p:sp>
      <p:sp>
        <p:nvSpPr>
          <p:cNvPr id="40023" name="Line 87"/>
          <p:cNvSpPr>
            <a:spLocks noChangeShapeType="1"/>
          </p:cNvSpPr>
          <p:nvPr/>
        </p:nvSpPr>
        <p:spPr bwMode="auto">
          <a:xfrm flipV="1">
            <a:off x="8005763" y="3067050"/>
            <a:ext cx="555625" cy="9525"/>
          </a:xfrm>
          <a:prstGeom prst="line">
            <a:avLst/>
          </a:prstGeom>
          <a:noFill/>
          <a:ln w="38100">
            <a:solidFill>
              <a:schemeClr val="hlink"/>
            </a:solidFill>
            <a:round/>
            <a:headEnd/>
            <a:tailEnd/>
          </a:ln>
          <a:effectLst/>
        </p:spPr>
        <p:txBody>
          <a:bodyPr wrap="none" anchor="ctr"/>
          <a:lstStyle/>
          <a:p>
            <a:endParaRPr lang="en-US"/>
          </a:p>
        </p:txBody>
      </p:sp>
      <p:sp>
        <p:nvSpPr>
          <p:cNvPr id="40024" name="Line 88"/>
          <p:cNvSpPr>
            <a:spLocks noChangeShapeType="1"/>
          </p:cNvSpPr>
          <p:nvPr/>
        </p:nvSpPr>
        <p:spPr bwMode="auto">
          <a:xfrm flipV="1">
            <a:off x="8077200" y="4908550"/>
            <a:ext cx="487363" cy="0"/>
          </a:xfrm>
          <a:prstGeom prst="line">
            <a:avLst/>
          </a:prstGeom>
          <a:noFill/>
          <a:ln w="38100">
            <a:solidFill>
              <a:schemeClr val="hlink"/>
            </a:solidFill>
            <a:round/>
            <a:headEnd/>
            <a:tailEnd/>
          </a:ln>
          <a:effectLst/>
        </p:spPr>
        <p:txBody>
          <a:bodyPr wrap="none" anchor="ctr"/>
          <a:lstStyle/>
          <a:p>
            <a:endParaRPr lang="en-US"/>
          </a:p>
        </p:txBody>
      </p:sp>
      <p:pic>
        <p:nvPicPr>
          <p:cNvPr id="40026" name="Picture 90" descr="04"/>
          <p:cNvPicPr>
            <a:picLocks noChangeAspect="1" noChangeArrowheads="1"/>
          </p:cNvPicPr>
          <p:nvPr/>
        </p:nvPicPr>
        <p:blipFill>
          <a:blip r:embed="rId16" cstate="print"/>
          <a:srcRect/>
          <a:stretch>
            <a:fillRect/>
          </a:stretch>
        </p:blipFill>
        <p:spPr bwMode="auto">
          <a:xfrm>
            <a:off x="273050" y="3240088"/>
            <a:ext cx="619125" cy="536575"/>
          </a:xfrm>
          <a:prstGeom prst="rect">
            <a:avLst/>
          </a:prstGeom>
          <a:noFill/>
        </p:spPr>
      </p:pic>
      <p:sp>
        <p:nvSpPr>
          <p:cNvPr id="40027" name="Text Box 91"/>
          <p:cNvSpPr txBox="1">
            <a:spLocks noChangeArrowheads="1"/>
          </p:cNvSpPr>
          <p:nvPr/>
        </p:nvSpPr>
        <p:spPr bwMode="auto">
          <a:xfrm>
            <a:off x="268288" y="1822450"/>
            <a:ext cx="1331912" cy="708025"/>
          </a:xfrm>
          <a:prstGeom prst="rect">
            <a:avLst/>
          </a:prstGeom>
          <a:noFill/>
          <a:ln w="9525">
            <a:noFill/>
            <a:miter lim="800000"/>
            <a:headEnd/>
            <a:tailEnd/>
          </a:ln>
          <a:effectLst/>
        </p:spPr>
        <p:txBody>
          <a:bodyPr wrap="none" lIns="91414" tIns="45706" rIns="91414" bIns="45706">
            <a:spAutoFit/>
          </a:bodyPr>
          <a:lstStyle/>
          <a:p>
            <a:r>
              <a:rPr lang="en-US" altLang="zh-CN" sz="2100" b="1">
                <a:solidFill>
                  <a:srgbClr val="0000FF"/>
                </a:solidFill>
              </a:rPr>
              <a:t>Multicast</a:t>
            </a:r>
          </a:p>
          <a:p>
            <a:r>
              <a:rPr lang="en-US" altLang="zh-CN" sz="2100" b="1">
                <a:solidFill>
                  <a:srgbClr val="0000FF"/>
                </a:solidFill>
              </a:rPr>
              <a:t>Source</a:t>
            </a:r>
          </a:p>
        </p:txBody>
      </p:sp>
      <p:sp>
        <p:nvSpPr>
          <p:cNvPr id="40028" name="Text Box 92"/>
          <p:cNvSpPr txBox="1">
            <a:spLocks noChangeArrowheads="1"/>
          </p:cNvSpPr>
          <p:nvPr/>
        </p:nvSpPr>
        <p:spPr bwMode="auto">
          <a:xfrm>
            <a:off x="7324725" y="574675"/>
            <a:ext cx="1331913" cy="708025"/>
          </a:xfrm>
          <a:prstGeom prst="rect">
            <a:avLst/>
          </a:prstGeom>
          <a:noFill/>
          <a:ln w="9525">
            <a:noFill/>
            <a:miter lim="800000"/>
            <a:headEnd/>
            <a:tailEnd/>
          </a:ln>
          <a:effectLst/>
        </p:spPr>
        <p:txBody>
          <a:bodyPr wrap="none" lIns="91414" tIns="45706" rIns="91414" bIns="45706">
            <a:spAutoFit/>
          </a:bodyPr>
          <a:lstStyle/>
          <a:p>
            <a:r>
              <a:rPr lang="en-US" altLang="zh-CN" sz="2100" b="1">
                <a:solidFill>
                  <a:schemeClr val="folHlink"/>
                </a:solidFill>
              </a:rPr>
              <a:t>Multicast</a:t>
            </a:r>
          </a:p>
          <a:p>
            <a:r>
              <a:rPr lang="en-US" altLang="zh-CN" sz="2100" b="1">
                <a:solidFill>
                  <a:schemeClr val="folHlink"/>
                </a:solidFill>
              </a:rPr>
              <a:t>Receiver</a:t>
            </a:r>
          </a:p>
        </p:txBody>
      </p:sp>
      <p:sp>
        <p:nvSpPr>
          <p:cNvPr id="40029" name="Rectangle 93"/>
          <p:cNvSpPr>
            <a:spLocks noChangeArrowheads="1"/>
          </p:cNvSpPr>
          <p:nvPr/>
        </p:nvSpPr>
        <p:spPr bwMode="auto">
          <a:xfrm>
            <a:off x="1276350" y="2782888"/>
            <a:ext cx="158750" cy="385762"/>
          </a:xfrm>
          <a:prstGeom prst="rect">
            <a:avLst/>
          </a:prstGeom>
          <a:noFill/>
          <a:ln w="22225" algn="ctr">
            <a:noFill/>
            <a:miter lim="800000"/>
            <a:headEnd/>
            <a:tailEnd/>
          </a:ln>
          <a:effectLst/>
        </p:spPr>
        <p:txBody>
          <a:bodyPr wrap="none" lIns="78346" tIns="39172" rIns="78346" bIns="39172">
            <a:spAutoFit/>
          </a:bodyPr>
          <a:lstStyle/>
          <a:p>
            <a:pPr algn="ctr" defTabSz="784225"/>
            <a:endParaRPr lang="en-US" sz="2100" b="1">
              <a:solidFill>
                <a:srgbClr val="0000FF"/>
              </a:solidFill>
            </a:endParaRPr>
          </a:p>
        </p:txBody>
      </p:sp>
      <p:sp>
        <p:nvSpPr>
          <p:cNvPr id="40030" name="Text Box 94"/>
          <p:cNvSpPr txBox="1">
            <a:spLocks noChangeArrowheads="1"/>
          </p:cNvSpPr>
          <p:nvPr/>
        </p:nvSpPr>
        <p:spPr bwMode="auto">
          <a:xfrm rot="967290">
            <a:off x="5561013" y="4000500"/>
            <a:ext cx="792162" cy="209550"/>
          </a:xfrm>
          <a:prstGeom prst="rect">
            <a:avLst/>
          </a:prstGeom>
          <a:noFill/>
          <a:ln w="22225" algn="ctr">
            <a:noFill/>
            <a:miter lim="800000"/>
            <a:headEnd/>
            <a:tailEnd/>
          </a:ln>
          <a:effectLst/>
        </p:spPr>
        <p:txBody>
          <a:bodyPr lIns="78346" tIns="39172" rIns="78346" bIns="39172">
            <a:spAutoFit/>
          </a:bodyPr>
          <a:lstStyle/>
          <a:p>
            <a:pPr algn="ctr" defTabSz="784225" eaLnBrk="0" hangingPunct="0">
              <a:spcBef>
                <a:spcPct val="50000"/>
              </a:spcBef>
            </a:pPr>
            <a:r>
              <a:rPr lang="en-US" altLang="zh-CN" sz="900">
                <a:latin typeface="FrutigerNext LT BlackCn" pitchFamily="34" charset="0"/>
                <a:ea typeface="ＭＳ Ｐゴシック" pitchFamily="34" charset="-128"/>
              </a:rPr>
              <a:t>Data</a:t>
            </a:r>
          </a:p>
        </p:txBody>
      </p:sp>
      <p:grpSp>
        <p:nvGrpSpPr>
          <p:cNvPr id="5" name="Group 95"/>
          <p:cNvGrpSpPr>
            <a:grpSpLocks/>
          </p:cNvGrpSpPr>
          <p:nvPr/>
        </p:nvGrpSpPr>
        <p:grpSpPr bwMode="auto">
          <a:xfrm>
            <a:off x="785813" y="2878138"/>
            <a:ext cx="608012" cy="388937"/>
            <a:chOff x="4082" y="2179"/>
            <a:chExt cx="331" cy="207"/>
          </a:xfrm>
        </p:grpSpPr>
        <p:sp>
          <p:nvSpPr>
            <p:cNvPr id="40032" name="Freeform 96"/>
            <p:cNvSpPr>
              <a:spLocks/>
            </p:cNvSpPr>
            <p:nvPr/>
          </p:nvSpPr>
          <p:spPr bwMode="auto">
            <a:xfrm>
              <a:off x="4082" y="2237"/>
              <a:ext cx="331" cy="149"/>
            </a:xfrm>
            <a:custGeom>
              <a:avLst/>
              <a:gdLst/>
              <a:ahLst/>
              <a:cxnLst>
                <a:cxn ang="0">
                  <a:pos x="302" y="80"/>
                </a:cxn>
                <a:cxn ang="0">
                  <a:pos x="301" y="82"/>
                </a:cxn>
                <a:cxn ang="0">
                  <a:pos x="302" y="86"/>
                </a:cxn>
                <a:cxn ang="0">
                  <a:pos x="152" y="137"/>
                </a:cxn>
                <a:cxn ang="0">
                  <a:pos x="0" y="86"/>
                </a:cxn>
                <a:cxn ang="0">
                  <a:pos x="1" y="82"/>
                </a:cxn>
                <a:cxn ang="0">
                  <a:pos x="0" y="80"/>
                </a:cxn>
                <a:cxn ang="0">
                  <a:pos x="0" y="0"/>
                </a:cxn>
                <a:cxn ang="0">
                  <a:pos x="302" y="0"/>
                </a:cxn>
                <a:cxn ang="0">
                  <a:pos x="302" y="77"/>
                </a:cxn>
                <a:cxn ang="0">
                  <a:pos x="302" y="80"/>
                </a:cxn>
              </a:cxnLst>
              <a:rect l="0" t="0" r="r" b="b"/>
              <a:pathLst>
                <a:path w="303" h="137">
                  <a:moveTo>
                    <a:pt x="302" y="80"/>
                  </a:moveTo>
                  <a:cubicBezTo>
                    <a:pt x="302" y="81"/>
                    <a:pt x="302" y="81"/>
                    <a:pt x="301" y="82"/>
                  </a:cubicBezTo>
                  <a:cubicBezTo>
                    <a:pt x="302" y="83"/>
                    <a:pt x="302" y="85"/>
                    <a:pt x="302" y="86"/>
                  </a:cubicBezTo>
                  <a:cubicBezTo>
                    <a:pt x="302" y="114"/>
                    <a:pt x="234" y="137"/>
                    <a:pt x="152" y="137"/>
                  </a:cubicBezTo>
                  <a:cubicBezTo>
                    <a:pt x="68" y="137"/>
                    <a:pt x="0" y="114"/>
                    <a:pt x="0" y="86"/>
                  </a:cubicBezTo>
                  <a:cubicBezTo>
                    <a:pt x="0" y="85"/>
                    <a:pt x="0" y="83"/>
                    <a:pt x="1" y="82"/>
                  </a:cubicBezTo>
                  <a:cubicBezTo>
                    <a:pt x="0" y="81"/>
                    <a:pt x="0" y="81"/>
                    <a:pt x="0" y="80"/>
                  </a:cubicBezTo>
                  <a:lnTo>
                    <a:pt x="0" y="0"/>
                  </a:lnTo>
                  <a:lnTo>
                    <a:pt x="302" y="0"/>
                  </a:lnTo>
                  <a:lnTo>
                    <a:pt x="302" y="77"/>
                  </a:lnTo>
                  <a:cubicBezTo>
                    <a:pt x="303" y="78"/>
                    <a:pt x="302" y="79"/>
                    <a:pt x="302" y="80"/>
                  </a:cubicBezTo>
                </a:path>
              </a:pathLst>
            </a:custGeom>
            <a:solidFill>
              <a:srgbClr val="C3A229"/>
            </a:solidFill>
            <a:ln w="9525" cap="flat" cmpd="sng">
              <a:solidFill>
                <a:srgbClr val="DD8D17"/>
              </a:solidFill>
              <a:prstDash val="solid"/>
              <a:round/>
              <a:headEnd type="none" w="med" len="med"/>
              <a:tailEnd type="none" w="med" len="med"/>
            </a:ln>
            <a:effectLst/>
          </p:spPr>
          <p:txBody>
            <a:bodyPr/>
            <a:lstStyle/>
            <a:p>
              <a:endParaRPr lang="en-US"/>
            </a:p>
          </p:txBody>
        </p:sp>
        <p:sp>
          <p:nvSpPr>
            <p:cNvPr id="40033" name="Freeform 97"/>
            <p:cNvSpPr>
              <a:spLocks/>
            </p:cNvSpPr>
            <p:nvPr/>
          </p:nvSpPr>
          <p:spPr bwMode="auto">
            <a:xfrm>
              <a:off x="4082" y="2237"/>
              <a:ext cx="331" cy="1"/>
            </a:xfrm>
            <a:custGeom>
              <a:avLst/>
              <a:gdLst/>
              <a:ahLst/>
              <a:cxnLst>
                <a:cxn ang="0">
                  <a:pos x="331" y="0"/>
                </a:cxn>
                <a:cxn ang="0">
                  <a:pos x="330" y="0"/>
                </a:cxn>
                <a:cxn ang="0">
                  <a:pos x="0" y="0"/>
                </a:cxn>
                <a:cxn ang="0">
                  <a:pos x="0" y="1"/>
                </a:cxn>
                <a:cxn ang="0">
                  <a:pos x="330" y="1"/>
                </a:cxn>
                <a:cxn ang="0">
                  <a:pos x="331" y="0"/>
                </a:cxn>
                <a:cxn ang="0">
                  <a:pos x="331" y="0"/>
                </a:cxn>
                <a:cxn ang="0">
                  <a:pos x="331" y="0"/>
                </a:cxn>
                <a:cxn ang="0">
                  <a:pos x="330" y="0"/>
                </a:cxn>
                <a:cxn ang="0">
                  <a:pos x="331" y="0"/>
                </a:cxn>
              </a:cxnLst>
              <a:rect l="0" t="0" r="r" b="b"/>
              <a:pathLst>
                <a:path w="331" h="1">
                  <a:moveTo>
                    <a:pt x="331" y="0"/>
                  </a:moveTo>
                  <a:lnTo>
                    <a:pt x="330" y="0"/>
                  </a:lnTo>
                  <a:lnTo>
                    <a:pt x="0" y="0"/>
                  </a:lnTo>
                  <a:lnTo>
                    <a:pt x="0" y="1"/>
                  </a:lnTo>
                  <a:lnTo>
                    <a:pt x="330" y="1"/>
                  </a:lnTo>
                  <a:lnTo>
                    <a:pt x="331" y="0"/>
                  </a:lnTo>
                  <a:lnTo>
                    <a:pt x="331" y="0"/>
                  </a:lnTo>
                  <a:lnTo>
                    <a:pt x="331" y="0"/>
                  </a:lnTo>
                  <a:lnTo>
                    <a:pt x="330" y="0"/>
                  </a:lnTo>
                  <a:lnTo>
                    <a:pt x="331" y="0"/>
                  </a:lnTo>
                  <a:close/>
                </a:path>
              </a:pathLst>
            </a:custGeom>
            <a:solidFill>
              <a:srgbClr val="61BFF3"/>
            </a:solidFill>
            <a:ln w="9525">
              <a:noFill/>
              <a:round/>
              <a:headEnd/>
              <a:tailEnd/>
            </a:ln>
          </p:spPr>
          <p:txBody>
            <a:bodyPr/>
            <a:lstStyle/>
            <a:p>
              <a:endParaRPr lang="en-US"/>
            </a:p>
          </p:txBody>
        </p:sp>
        <p:sp>
          <p:nvSpPr>
            <p:cNvPr id="40034" name="Freeform 98"/>
            <p:cNvSpPr>
              <a:spLocks/>
            </p:cNvSpPr>
            <p:nvPr/>
          </p:nvSpPr>
          <p:spPr bwMode="auto">
            <a:xfrm>
              <a:off x="4082" y="2179"/>
              <a:ext cx="330" cy="113"/>
            </a:xfrm>
            <a:custGeom>
              <a:avLst/>
              <a:gdLst/>
              <a:ahLst/>
              <a:cxnLst>
                <a:cxn ang="0">
                  <a:pos x="302" y="53"/>
                </a:cxn>
                <a:cxn ang="0">
                  <a:pos x="152" y="104"/>
                </a:cxn>
                <a:cxn ang="0">
                  <a:pos x="0" y="53"/>
                </a:cxn>
                <a:cxn ang="0">
                  <a:pos x="152" y="0"/>
                </a:cxn>
                <a:cxn ang="0">
                  <a:pos x="302" y="53"/>
                </a:cxn>
              </a:cxnLst>
              <a:rect l="0" t="0" r="r" b="b"/>
              <a:pathLst>
                <a:path w="302" h="104">
                  <a:moveTo>
                    <a:pt x="302" y="53"/>
                  </a:moveTo>
                  <a:cubicBezTo>
                    <a:pt x="302" y="81"/>
                    <a:pt x="234" y="104"/>
                    <a:pt x="152" y="104"/>
                  </a:cubicBezTo>
                  <a:cubicBezTo>
                    <a:pt x="68" y="104"/>
                    <a:pt x="0" y="81"/>
                    <a:pt x="0" y="53"/>
                  </a:cubicBezTo>
                  <a:cubicBezTo>
                    <a:pt x="0" y="24"/>
                    <a:pt x="68" y="0"/>
                    <a:pt x="152" y="0"/>
                  </a:cubicBezTo>
                  <a:cubicBezTo>
                    <a:pt x="234" y="0"/>
                    <a:pt x="302" y="24"/>
                    <a:pt x="302" y="53"/>
                  </a:cubicBezTo>
                </a:path>
              </a:pathLst>
            </a:custGeom>
            <a:solidFill>
              <a:srgbClr val="E1C973"/>
            </a:solidFill>
            <a:ln w="9525" cap="flat" cmpd="sng">
              <a:solidFill>
                <a:srgbClr val="DD8D17"/>
              </a:solidFill>
              <a:prstDash val="solid"/>
              <a:round/>
              <a:headEnd/>
              <a:tailEnd/>
            </a:ln>
            <a:effectLst/>
          </p:spPr>
          <p:txBody>
            <a:bodyPr/>
            <a:lstStyle/>
            <a:p>
              <a:endParaRPr lang="en-US"/>
            </a:p>
          </p:txBody>
        </p:sp>
        <p:sp>
          <p:nvSpPr>
            <p:cNvPr id="40035" name="Freeform 99"/>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40036" name="Freeform 100"/>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40037" name="Freeform 101"/>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40038" name="Freeform 102"/>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40039" name="Freeform 103"/>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40040" name="Freeform 104"/>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40041" name="Freeform 105"/>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40042" name="Freeform 106"/>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40043" name="Freeform 107"/>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40044" name="Freeform 108"/>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40045" name="Freeform 109"/>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40046" name="Freeform 110"/>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40047" name="Freeform 111"/>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40048" name="Freeform 112"/>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40049" name="Freeform 113"/>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sp>
          <p:nvSpPr>
            <p:cNvPr id="40050" name="Freeform 114"/>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grpSp>
      <p:grpSp>
        <p:nvGrpSpPr>
          <p:cNvPr id="6" name="Group 115"/>
          <p:cNvGrpSpPr>
            <a:grpSpLocks/>
          </p:cNvGrpSpPr>
          <p:nvPr/>
        </p:nvGrpSpPr>
        <p:grpSpPr bwMode="auto">
          <a:xfrm>
            <a:off x="979488" y="3700463"/>
            <a:ext cx="609600" cy="390525"/>
            <a:chOff x="4082" y="2179"/>
            <a:chExt cx="331" cy="207"/>
          </a:xfrm>
        </p:grpSpPr>
        <p:sp>
          <p:nvSpPr>
            <p:cNvPr id="40052" name="Freeform 116"/>
            <p:cNvSpPr>
              <a:spLocks/>
            </p:cNvSpPr>
            <p:nvPr/>
          </p:nvSpPr>
          <p:spPr bwMode="auto">
            <a:xfrm>
              <a:off x="4082" y="2237"/>
              <a:ext cx="331" cy="149"/>
            </a:xfrm>
            <a:custGeom>
              <a:avLst/>
              <a:gdLst/>
              <a:ahLst/>
              <a:cxnLst>
                <a:cxn ang="0">
                  <a:pos x="302" y="80"/>
                </a:cxn>
                <a:cxn ang="0">
                  <a:pos x="301" y="82"/>
                </a:cxn>
                <a:cxn ang="0">
                  <a:pos x="302" y="86"/>
                </a:cxn>
                <a:cxn ang="0">
                  <a:pos x="152" y="137"/>
                </a:cxn>
                <a:cxn ang="0">
                  <a:pos x="0" y="86"/>
                </a:cxn>
                <a:cxn ang="0">
                  <a:pos x="1" y="82"/>
                </a:cxn>
                <a:cxn ang="0">
                  <a:pos x="0" y="80"/>
                </a:cxn>
                <a:cxn ang="0">
                  <a:pos x="0" y="0"/>
                </a:cxn>
                <a:cxn ang="0">
                  <a:pos x="302" y="0"/>
                </a:cxn>
                <a:cxn ang="0">
                  <a:pos x="302" y="77"/>
                </a:cxn>
                <a:cxn ang="0">
                  <a:pos x="302" y="80"/>
                </a:cxn>
              </a:cxnLst>
              <a:rect l="0" t="0" r="r" b="b"/>
              <a:pathLst>
                <a:path w="303" h="137">
                  <a:moveTo>
                    <a:pt x="302" y="80"/>
                  </a:moveTo>
                  <a:cubicBezTo>
                    <a:pt x="302" y="81"/>
                    <a:pt x="302" y="81"/>
                    <a:pt x="301" y="82"/>
                  </a:cubicBezTo>
                  <a:cubicBezTo>
                    <a:pt x="302" y="83"/>
                    <a:pt x="302" y="85"/>
                    <a:pt x="302" y="86"/>
                  </a:cubicBezTo>
                  <a:cubicBezTo>
                    <a:pt x="302" y="114"/>
                    <a:pt x="234" y="137"/>
                    <a:pt x="152" y="137"/>
                  </a:cubicBezTo>
                  <a:cubicBezTo>
                    <a:pt x="68" y="137"/>
                    <a:pt x="0" y="114"/>
                    <a:pt x="0" y="86"/>
                  </a:cubicBezTo>
                  <a:cubicBezTo>
                    <a:pt x="0" y="85"/>
                    <a:pt x="0" y="83"/>
                    <a:pt x="1" y="82"/>
                  </a:cubicBezTo>
                  <a:cubicBezTo>
                    <a:pt x="0" y="81"/>
                    <a:pt x="0" y="81"/>
                    <a:pt x="0" y="80"/>
                  </a:cubicBezTo>
                  <a:lnTo>
                    <a:pt x="0" y="0"/>
                  </a:lnTo>
                  <a:lnTo>
                    <a:pt x="302" y="0"/>
                  </a:lnTo>
                  <a:lnTo>
                    <a:pt x="302" y="77"/>
                  </a:lnTo>
                  <a:cubicBezTo>
                    <a:pt x="303" y="78"/>
                    <a:pt x="302" y="79"/>
                    <a:pt x="302" y="80"/>
                  </a:cubicBezTo>
                </a:path>
              </a:pathLst>
            </a:custGeom>
            <a:solidFill>
              <a:srgbClr val="C3A229"/>
            </a:solidFill>
            <a:ln w="9525" cap="flat" cmpd="sng">
              <a:solidFill>
                <a:srgbClr val="DD8D17"/>
              </a:solidFill>
              <a:prstDash val="solid"/>
              <a:round/>
              <a:headEnd type="none" w="med" len="med"/>
              <a:tailEnd type="none" w="med" len="med"/>
            </a:ln>
            <a:effectLst/>
          </p:spPr>
          <p:txBody>
            <a:bodyPr/>
            <a:lstStyle/>
            <a:p>
              <a:endParaRPr lang="en-US"/>
            </a:p>
          </p:txBody>
        </p:sp>
        <p:sp>
          <p:nvSpPr>
            <p:cNvPr id="40053" name="Freeform 117"/>
            <p:cNvSpPr>
              <a:spLocks/>
            </p:cNvSpPr>
            <p:nvPr/>
          </p:nvSpPr>
          <p:spPr bwMode="auto">
            <a:xfrm>
              <a:off x="4082" y="2237"/>
              <a:ext cx="331" cy="1"/>
            </a:xfrm>
            <a:custGeom>
              <a:avLst/>
              <a:gdLst/>
              <a:ahLst/>
              <a:cxnLst>
                <a:cxn ang="0">
                  <a:pos x="331" y="0"/>
                </a:cxn>
                <a:cxn ang="0">
                  <a:pos x="330" y="0"/>
                </a:cxn>
                <a:cxn ang="0">
                  <a:pos x="0" y="0"/>
                </a:cxn>
                <a:cxn ang="0">
                  <a:pos x="0" y="1"/>
                </a:cxn>
                <a:cxn ang="0">
                  <a:pos x="330" y="1"/>
                </a:cxn>
                <a:cxn ang="0">
                  <a:pos x="331" y="0"/>
                </a:cxn>
                <a:cxn ang="0">
                  <a:pos x="331" y="0"/>
                </a:cxn>
                <a:cxn ang="0">
                  <a:pos x="331" y="0"/>
                </a:cxn>
                <a:cxn ang="0">
                  <a:pos x="330" y="0"/>
                </a:cxn>
                <a:cxn ang="0">
                  <a:pos x="331" y="0"/>
                </a:cxn>
              </a:cxnLst>
              <a:rect l="0" t="0" r="r" b="b"/>
              <a:pathLst>
                <a:path w="331" h="1">
                  <a:moveTo>
                    <a:pt x="331" y="0"/>
                  </a:moveTo>
                  <a:lnTo>
                    <a:pt x="330" y="0"/>
                  </a:lnTo>
                  <a:lnTo>
                    <a:pt x="0" y="0"/>
                  </a:lnTo>
                  <a:lnTo>
                    <a:pt x="0" y="1"/>
                  </a:lnTo>
                  <a:lnTo>
                    <a:pt x="330" y="1"/>
                  </a:lnTo>
                  <a:lnTo>
                    <a:pt x="331" y="0"/>
                  </a:lnTo>
                  <a:lnTo>
                    <a:pt x="331" y="0"/>
                  </a:lnTo>
                  <a:lnTo>
                    <a:pt x="331" y="0"/>
                  </a:lnTo>
                  <a:lnTo>
                    <a:pt x="330" y="0"/>
                  </a:lnTo>
                  <a:lnTo>
                    <a:pt x="331" y="0"/>
                  </a:lnTo>
                  <a:close/>
                </a:path>
              </a:pathLst>
            </a:custGeom>
            <a:solidFill>
              <a:srgbClr val="61BFF3"/>
            </a:solidFill>
            <a:ln w="9525">
              <a:noFill/>
              <a:round/>
              <a:headEnd/>
              <a:tailEnd/>
            </a:ln>
          </p:spPr>
          <p:txBody>
            <a:bodyPr/>
            <a:lstStyle/>
            <a:p>
              <a:endParaRPr lang="en-US"/>
            </a:p>
          </p:txBody>
        </p:sp>
        <p:sp>
          <p:nvSpPr>
            <p:cNvPr id="40054" name="Freeform 118"/>
            <p:cNvSpPr>
              <a:spLocks/>
            </p:cNvSpPr>
            <p:nvPr/>
          </p:nvSpPr>
          <p:spPr bwMode="auto">
            <a:xfrm>
              <a:off x="4082" y="2179"/>
              <a:ext cx="330" cy="113"/>
            </a:xfrm>
            <a:custGeom>
              <a:avLst/>
              <a:gdLst/>
              <a:ahLst/>
              <a:cxnLst>
                <a:cxn ang="0">
                  <a:pos x="302" y="53"/>
                </a:cxn>
                <a:cxn ang="0">
                  <a:pos x="152" y="104"/>
                </a:cxn>
                <a:cxn ang="0">
                  <a:pos x="0" y="53"/>
                </a:cxn>
                <a:cxn ang="0">
                  <a:pos x="152" y="0"/>
                </a:cxn>
                <a:cxn ang="0">
                  <a:pos x="302" y="53"/>
                </a:cxn>
              </a:cxnLst>
              <a:rect l="0" t="0" r="r" b="b"/>
              <a:pathLst>
                <a:path w="302" h="104">
                  <a:moveTo>
                    <a:pt x="302" y="53"/>
                  </a:moveTo>
                  <a:cubicBezTo>
                    <a:pt x="302" y="81"/>
                    <a:pt x="234" y="104"/>
                    <a:pt x="152" y="104"/>
                  </a:cubicBezTo>
                  <a:cubicBezTo>
                    <a:pt x="68" y="104"/>
                    <a:pt x="0" y="81"/>
                    <a:pt x="0" y="53"/>
                  </a:cubicBezTo>
                  <a:cubicBezTo>
                    <a:pt x="0" y="24"/>
                    <a:pt x="68" y="0"/>
                    <a:pt x="152" y="0"/>
                  </a:cubicBezTo>
                  <a:cubicBezTo>
                    <a:pt x="234" y="0"/>
                    <a:pt x="302" y="24"/>
                    <a:pt x="302" y="53"/>
                  </a:cubicBezTo>
                </a:path>
              </a:pathLst>
            </a:custGeom>
            <a:solidFill>
              <a:srgbClr val="E1C973"/>
            </a:solidFill>
            <a:ln w="9525" cap="flat" cmpd="sng">
              <a:solidFill>
                <a:srgbClr val="DD8D17"/>
              </a:solidFill>
              <a:prstDash val="solid"/>
              <a:round/>
              <a:headEnd/>
              <a:tailEnd/>
            </a:ln>
            <a:effectLst/>
          </p:spPr>
          <p:txBody>
            <a:bodyPr/>
            <a:lstStyle/>
            <a:p>
              <a:endParaRPr lang="en-US"/>
            </a:p>
          </p:txBody>
        </p:sp>
        <p:sp>
          <p:nvSpPr>
            <p:cNvPr id="40055" name="Freeform 119"/>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40056" name="Freeform 120"/>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40057" name="Freeform 121"/>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40058" name="Freeform 122"/>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40059" name="Freeform 123"/>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40060" name="Freeform 124"/>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40061" name="Freeform 125"/>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40062" name="Freeform 126"/>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40063" name="Freeform 127"/>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40064" name="Freeform 128"/>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40065" name="Freeform 129"/>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40066" name="Freeform 130"/>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40067" name="Freeform 131"/>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40068" name="Freeform 132"/>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40069" name="Freeform 133"/>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sp>
          <p:nvSpPr>
            <p:cNvPr id="40070" name="Freeform 134"/>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grpSp>
      <p:grpSp>
        <p:nvGrpSpPr>
          <p:cNvPr id="7" name="Group 135"/>
          <p:cNvGrpSpPr>
            <a:grpSpLocks/>
          </p:cNvGrpSpPr>
          <p:nvPr/>
        </p:nvGrpSpPr>
        <p:grpSpPr bwMode="auto">
          <a:xfrm>
            <a:off x="6764338" y="4852988"/>
            <a:ext cx="609600" cy="390525"/>
            <a:chOff x="4082" y="2179"/>
            <a:chExt cx="331" cy="207"/>
          </a:xfrm>
        </p:grpSpPr>
        <p:sp>
          <p:nvSpPr>
            <p:cNvPr id="40072" name="Freeform 136"/>
            <p:cNvSpPr>
              <a:spLocks/>
            </p:cNvSpPr>
            <p:nvPr/>
          </p:nvSpPr>
          <p:spPr bwMode="auto">
            <a:xfrm>
              <a:off x="4082" y="2237"/>
              <a:ext cx="331" cy="149"/>
            </a:xfrm>
            <a:custGeom>
              <a:avLst/>
              <a:gdLst/>
              <a:ahLst/>
              <a:cxnLst>
                <a:cxn ang="0">
                  <a:pos x="302" y="80"/>
                </a:cxn>
                <a:cxn ang="0">
                  <a:pos x="301" y="82"/>
                </a:cxn>
                <a:cxn ang="0">
                  <a:pos x="302" y="86"/>
                </a:cxn>
                <a:cxn ang="0">
                  <a:pos x="152" y="137"/>
                </a:cxn>
                <a:cxn ang="0">
                  <a:pos x="0" y="86"/>
                </a:cxn>
                <a:cxn ang="0">
                  <a:pos x="1" y="82"/>
                </a:cxn>
                <a:cxn ang="0">
                  <a:pos x="0" y="80"/>
                </a:cxn>
                <a:cxn ang="0">
                  <a:pos x="0" y="0"/>
                </a:cxn>
                <a:cxn ang="0">
                  <a:pos x="302" y="0"/>
                </a:cxn>
                <a:cxn ang="0">
                  <a:pos x="302" y="77"/>
                </a:cxn>
                <a:cxn ang="0">
                  <a:pos x="302" y="80"/>
                </a:cxn>
              </a:cxnLst>
              <a:rect l="0" t="0" r="r" b="b"/>
              <a:pathLst>
                <a:path w="303" h="137">
                  <a:moveTo>
                    <a:pt x="302" y="80"/>
                  </a:moveTo>
                  <a:cubicBezTo>
                    <a:pt x="302" y="81"/>
                    <a:pt x="302" y="81"/>
                    <a:pt x="301" y="82"/>
                  </a:cubicBezTo>
                  <a:cubicBezTo>
                    <a:pt x="302" y="83"/>
                    <a:pt x="302" y="85"/>
                    <a:pt x="302" y="86"/>
                  </a:cubicBezTo>
                  <a:cubicBezTo>
                    <a:pt x="302" y="114"/>
                    <a:pt x="234" y="137"/>
                    <a:pt x="152" y="137"/>
                  </a:cubicBezTo>
                  <a:cubicBezTo>
                    <a:pt x="68" y="137"/>
                    <a:pt x="0" y="114"/>
                    <a:pt x="0" y="86"/>
                  </a:cubicBezTo>
                  <a:cubicBezTo>
                    <a:pt x="0" y="85"/>
                    <a:pt x="0" y="83"/>
                    <a:pt x="1" y="82"/>
                  </a:cubicBezTo>
                  <a:cubicBezTo>
                    <a:pt x="0" y="81"/>
                    <a:pt x="0" y="81"/>
                    <a:pt x="0" y="80"/>
                  </a:cubicBezTo>
                  <a:lnTo>
                    <a:pt x="0" y="0"/>
                  </a:lnTo>
                  <a:lnTo>
                    <a:pt x="302" y="0"/>
                  </a:lnTo>
                  <a:lnTo>
                    <a:pt x="302" y="77"/>
                  </a:lnTo>
                  <a:cubicBezTo>
                    <a:pt x="303" y="78"/>
                    <a:pt x="302" y="79"/>
                    <a:pt x="302" y="80"/>
                  </a:cubicBezTo>
                </a:path>
              </a:pathLst>
            </a:custGeom>
            <a:solidFill>
              <a:srgbClr val="C3A229"/>
            </a:solidFill>
            <a:ln w="9525" cap="flat" cmpd="sng">
              <a:solidFill>
                <a:srgbClr val="DD8D17"/>
              </a:solidFill>
              <a:prstDash val="solid"/>
              <a:round/>
              <a:headEnd type="none" w="med" len="med"/>
              <a:tailEnd type="none" w="med" len="med"/>
            </a:ln>
            <a:effectLst/>
          </p:spPr>
          <p:txBody>
            <a:bodyPr/>
            <a:lstStyle/>
            <a:p>
              <a:endParaRPr lang="en-US"/>
            </a:p>
          </p:txBody>
        </p:sp>
        <p:sp>
          <p:nvSpPr>
            <p:cNvPr id="40073" name="Freeform 137"/>
            <p:cNvSpPr>
              <a:spLocks/>
            </p:cNvSpPr>
            <p:nvPr/>
          </p:nvSpPr>
          <p:spPr bwMode="auto">
            <a:xfrm>
              <a:off x="4082" y="2237"/>
              <a:ext cx="331" cy="1"/>
            </a:xfrm>
            <a:custGeom>
              <a:avLst/>
              <a:gdLst/>
              <a:ahLst/>
              <a:cxnLst>
                <a:cxn ang="0">
                  <a:pos x="331" y="0"/>
                </a:cxn>
                <a:cxn ang="0">
                  <a:pos x="330" y="0"/>
                </a:cxn>
                <a:cxn ang="0">
                  <a:pos x="0" y="0"/>
                </a:cxn>
                <a:cxn ang="0">
                  <a:pos x="0" y="1"/>
                </a:cxn>
                <a:cxn ang="0">
                  <a:pos x="330" y="1"/>
                </a:cxn>
                <a:cxn ang="0">
                  <a:pos x="331" y="0"/>
                </a:cxn>
                <a:cxn ang="0">
                  <a:pos x="331" y="0"/>
                </a:cxn>
                <a:cxn ang="0">
                  <a:pos x="331" y="0"/>
                </a:cxn>
                <a:cxn ang="0">
                  <a:pos x="330" y="0"/>
                </a:cxn>
                <a:cxn ang="0">
                  <a:pos x="331" y="0"/>
                </a:cxn>
              </a:cxnLst>
              <a:rect l="0" t="0" r="r" b="b"/>
              <a:pathLst>
                <a:path w="331" h="1">
                  <a:moveTo>
                    <a:pt x="331" y="0"/>
                  </a:moveTo>
                  <a:lnTo>
                    <a:pt x="330" y="0"/>
                  </a:lnTo>
                  <a:lnTo>
                    <a:pt x="0" y="0"/>
                  </a:lnTo>
                  <a:lnTo>
                    <a:pt x="0" y="1"/>
                  </a:lnTo>
                  <a:lnTo>
                    <a:pt x="330" y="1"/>
                  </a:lnTo>
                  <a:lnTo>
                    <a:pt x="331" y="0"/>
                  </a:lnTo>
                  <a:lnTo>
                    <a:pt x="331" y="0"/>
                  </a:lnTo>
                  <a:lnTo>
                    <a:pt x="331" y="0"/>
                  </a:lnTo>
                  <a:lnTo>
                    <a:pt x="330" y="0"/>
                  </a:lnTo>
                  <a:lnTo>
                    <a:pt x="331" y="0"/>
                  </a:lnTo>
                  <a:close/>
                </a:path>
              </a:pathLst>
            </a:custGeom>
            <a:solidFill>
              <a:srgbClr val="61BFF3"/>
            </a:solidFill>
            <a:ln w="9525">
              <a:noFill/>
              <a:round/>
              <a:headEnd/>
              <a:tailEnd/>
            </a:ln>
          </p:spPr>
          <p:txBody>
            <a:bodyPr/>
            <a:lstStyle/>
            <a:p>
              <a:endParaRPr lang="en-US"/>
            </a:p>
          </p:txBody>
        </p:sp>
        <p:sp>
          <p:nvSpPr>
            <p:cNvPr id="40074" name="Freeform 138"/>
            <p:cNvSpPr>
              <a:spLocks/>
            </p:cNvSpPr>
            <p:nvPr/>
          </p:nvSpPr>
          <p:spPr bwMode="auto">
            <a:xfrm>
              <a:off x="4082" y="2179"/>
              <a:ext cx="330" cy="113"/>
            </a:xfrm>
            <a:custGeom>
              <a:avLst/>
              <a:gdLst/>
              <a:ahLst/>
              <a:cxnLst>
                <a:cxn ang="0">
                  <a:pos x="302" y="53"/>
                </a:cxn>
                <a:cxn ang="0">
                  <a:pos x="152" y="104"/>
                </a:cxn>
                <a:cxn ang="0">
                  <a:pos x="0" y="53"/>
                </a:cxn>
                <a:cxn ang="0">
                  <a:pos x="152" y="0"/>
                </a:cxn>
                <a:cxn ang="0">
                  <a:pos x="302" y="53"/>
                </a:cxn>
              </a:cxnLst>
              <a:rect l="0" t="0" r="r" b="b"/>
              <a:pathLst>
                <a:path w="302" h="104">
                  <a:moveTo>
                    <a:pt x="302" y="53"/>
                  </a:moveTo>
                  <a:cubicBezTo>
                    <a:pt x="302" y="81"/>
                    <a:pt x="234" y="104"/>
                    <a:pt x="152" y="104"/>
                  </a:cubicBezTo>
                  <a:cubicBezTo>
                    <a:pt x="68" y="104"/>
                    <a:pt x="0" y="81"/>
                    <a:pt x="0" y="53"/>
                  </a:cubicBezTo>
                  <a:cubicBezTo>
                    <a:pt x="0" y="24"/>
                    <a:pt x="68" y="0"/>
                    <a:pt x="152" y="0"/>
                  </a:cubicBezTo>
                  <a:cubicBezTo>
                    <a:pt x="234" y="0"/>
                    <a:pt x="302" y="24"/>
                    <a:pt x="302" y="53"/>
                  </a:cubicBezTo>
                </a:path>
              </a:pathLst>
            </a:custGeom>
            <a:solidFill>
              <a:srgbClr val="E1C973"/>
            </a:solidFill>
            <a:ln w="9525" cap="flat" cmpd="sng">
              <a:solidFill>
                <a:srgbClr val="DD8D17"/>
              </a:solidFill>
              <a:prstDash val="solid"/>
              <a:round/>
              <a:headEnd/>
              <a:tailEnd/>
            </a:ln>
            <a:effectLst/>
          </p:spPr>
          <p:txBody>
            <a:bodyPr/>
            <a:lstStyle/>
            <a:p>
              <a:endParaRPr lang="en-US"/>
            </a:p>
          </p:txBody>
        </p:sp>
        <p:sp>
          <p:nvSpPr>
            <p:cNvPr id="40075" name="Freeform 139"/>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40076" name="Freeform 140"/>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40077" name="Freeform 141"/>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40078" name="Freeform 142"/>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40079" name="Freeform 143"/>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40080" name="Freeform 144"/>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40081" name="Freeform 145"/>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40082" name="Freeform 146"/>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40083" name="Freeform 147"/>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40084" name="Freeform 148"/>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40085" name="Freeform 149"/>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40086" name="Freeform 150"/>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40087" name="Freeform 151"/>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40088" name="Freeform 152"/>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40089" name="Freeform 153"/>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sp>
          <p:nvSpPr>
            <p:cNvPr id="40090" name="Freeform 154"/>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grpSp>
      <p:grpSp>
        <p:nvGrpSpPr>
          <p:cNvPr id="8" name="Group 155"/>
          <p:cNvGrpSpPr>
            <a:grpSpLocks/>
          </p:cNvGrpSpPr>
          <p:nvPr/>
        </p:nvGrpSpPr>
        <p:grpSpPr bwMode="auto">
          <a:xfrm>
            <a:off x="7067550" y="3683000"/>
            <a:ext cx="608013" cy="388938"/>
            <a:chOff x="4082" y="2179"/>
            <a:chExt cx="331" cy="207"/>
          </a:xfrm>
        </p:grpSpPr>
        <p:sp>
          <p:nvSpPr>
            <p:cNvPr id="40092" name="Freeform 156"/>
            <p:cNvSpPr>
              <a:spLocks/>
            </p:cNvSpPr>
            <p:nvPr/>
          </p:nvSpPr>
          <p:spPr bwMode="auto">
            <a:xfrm>
              <a:off x="4082" y="2237"/>
              <a:ext cx="331" cy="149"/>
            </a:xfrm>
            <a:custGeom>
              <a:avLst/>
              <a:gdLst/>
              <a:ahLst/>
              <a:cxnLst>
                <a:cxn ang="0">
                  <a:pos x="302" y="80"/>
                </a:cxn>
                <a:cxn ang="0">
                  <a:pos x="301" y="82"/>
                </a:cxn>
                <a:cxn ang="0">
                  <a:pos x="302" y="86"/>
                </a:cxn>
                <a:cxn ang="0">
                  <a:pos x="152" y="137"/>
                </a:cxn>
                <a:cxn ang="0">
                  <a:pos x="0" y="86"/>
                </a:cxn>
                <a:cxn ang="0">
                  <a:pos x="1" y="82"/>
                </a:cxn>
                <a:cxn ang="0">
                  <a:pos x="0" y="80"/>
                </a:cxn>
                <a:cxn ang="0">
                  <a:pos x="0" y="0"/>
                </a:cxn>
                <a:cxn ang="0">
                  <a:pos x="302" y="0"/>
                </a:cxn>
                <a:cxn ang="0">
                  <a:pos x="302" y="77"/>
                </a:cxn>
                <a:cxn ang="0">
                  <a:pos x="302" y="80"/>
                </a:cxn>
              </a:cxnLst>
              <a:rect l="0" t="0" r="r" b="b"/>
              <a:pathLst>
                <a:path w="303" h="137">
                  <a:moveTo>
                    <a:pt x="302" y="80"/>
                  </a:moveTo>
                  <a:cubicBezTo>
                    <a:pt x="302" y="81"/>
                    <a:pt x="302" y="81"/>
                    <a:pt x="301" y="82"/>
                  </a:cubicBezTo>
                  <a:cubicBezTo>
                    <a:pt x="302" y="83"/>
                    <a:pt x="302" y="85"/>
                    <a:pt x="302" y="86"/>
                  </a:cubicBezTo>
                  <a:cubicBezTo>
                    <a:pt x="302" y="114"/>
                    <a:pt x="234" y="137"/>
                    <a:pt x="152" y="137"/>
                  </a:cubicBezTo>
                  <a:cubicBezTo>
                    <a:pt x="68" y="137"/>
                    <a:pt x="0" y="114"/>
                    <a:pt x="0" y="86"/>
                  </a:cubicBezTo>
                  <a:cubicBezTo>
                    <a:pt x="0" y="85"/>
                    <a:pt x="0" y="83"/>
                    <a:pt x="1" y="82"/>
                  </a:cubicBezTo>
                  <a:cubicBezTo>
                    <a:pt x="0" y="81"/>
                    <a:pt x="0" y="81"/>
                    <a:pt x="0" y="80"/>
                  </a:cubicBezTo>
                  <a:lnTo>
                    <a:pt x="0" y="0"/>
                  </a:lnTo>
                  <a:lnTo>
                    <a:pt x="302" y="0"/>
                  </a:lnTo>
                  <a:lnTo>
                    <a:pt x="302" y="77"/>
                  </a:lnTo>
                  <a:cubicBezTo>
                    <a:pt x="303" y="78"/>
                    <a:pt x="302" y="79"/>
                    <a:pt x="302" y="80"/>
                  </a:cubicBezTo>
                </a:path>
              </a:pathLst>
            </a:custGeom>
            <a:solidFill>
              <a:srgbClr val="C3A229"/>
            </a:solidFill>
            <a:ln w="9525" cap="flat" cmpd="sng">
              <a:solidFill>
                <a:srgbClr val="DD8D17"/>
              </a:solidFill>
              <a:prstDash val="solid"/>
              <a:round/>
              <a:headEnd type="none" w="med" len="med"/>
              <a:tailEnd type="none" w="med" len="med"/>
            </a:ln>
            <a:effectLst/>
          </p:spPr>
          <p:txBody>
            <a:bodyPr/>
            <a:lstStyle/>
            <a:p>
              <a:endParaRPr lang="en-US"/>
            </a:p>
          </p:txBody>
        </p:sp>
        <p:sp>
          <p:nvSpPr>
            <p:cNvPr id="40093" name="Freeform 157"/>
            <p:cNvSpPr>
              <a:spLocks/>
            </p:cNvSpPr>
            <p:nvPr/>
          </p:nvSpPr>
          <p:spPr bwMode="auto">
            <a:xfrm>
              <a:off x="4082" y="2237"/>
              <a:ext cx="331" cy="1"/>
            </a:xfrm>
            <a:custGeom>
              <a:avLst/>
              <a:gdLst/>
              <a:ahLst/>
              <a:cxnLst>
                <a:cxn ang="0">
                  <a:pos x="331" y="0"/>
                </a:cxn>
                <a:cxn ang="0">
                  <a:pos x="330" y="0"/>
                </a:cxn>
                <a:cxn ang="0">
                  <a:pos x="0" y="0"/>
                </a:cxn>
                <a:cxn ang="0">
                  <a:pos x="0" y="1"/>
                </a:cxn>
                <a:cxn ang="0">
                  <a:pos x="330" y="1"/>
                </a:cxn>
                <a:cxn ang="0">
                  <a:pos x="331" y="0"/>
                </a:cxn>
                <a:cxn ang="0">
                  <a:pos x="331" y="0"/>
                </a:cxn>
                <a:cxn ang="0">
                  <a:pos x="331" y="0"/>
                </a:cxn>
                <a:cxn ang="0">
                  <a:pos x="330" y="0"/>
                </a:cxn>
                <a:cxn ang="0">
                  <a:pos x="331" y="0"/>
                </a:cxn>
              </a:cxnLst>
              <a:rect l="0" t="0" r="r" b="b"/>
              <a:pathLst>
                <a:path w="331" h="1">
                  <a:moveTo>
                    <a:pt x="331" y="0"/>
                  </a:moveTo>
                  <a:lnTo>
                    <a:pt x="330" y="0"/>
                  </a:lnTo>
                  <a:lnTo>
                    <a:pt x="0" y="0"/>
                  </a:lnTo>
                  <a:lnTo>
                    <a:pt x="0" y="1"/>
                  </a:lnTo>
                  <a:lnTo>
                    <a:pt x="330" y="1"/>
                  </a:lnTo>
                  <a:lnTo>
                    <a:pt x="331" y="0"/>
                  </a:lnTo>
                  <a:lnTo>
                    <a:pt x="331" y="0"/>
                  </a:lnTo>
                  <a:lnTo>
                    <a:pt x="331" y="0"/>
                  </a:lnTo>
                  <a:lnTo>
                    <a:pt x="330" y="0"/>
                  </a:lnTo>
                  <a:lnTo>
                    <a:pt x="331" y="0"/>
                  </a:lnTo>
                  <a:close/>
                </a:path>
              </a:pathLst>
            </a:custGeom>
            <a:solidFill>
              <a:srgbClr val="61BFF3"/>
            </a:solidFill>
            <a:ln w="9525">
              <a:noFill/>
              <a:round/>
              <a:headEnd/>
              <a:tailEnd/>
            </a:ln>
          </p:spPr>
          <p:txBody>
            <a:bodyPr/>
            <a:lstStyle/>
            <a:p>
              <a:endParaRPr lang="en-US"/>
            </a:p>
          </p:txBody>
        </p:sp>
        <p:sp>
          <p:nvSpPr>
            <p:cNvPr id="40094" name="Freeform 158"/>
            <p:cNvSpPr>
              <a:spLocks/>
            </p:cNvSpPr>
            <p:nvPr/>
          </p:nvSpPr>
          <p:spPr bwMode="auto">
            <a:xfrm>
              <a:off x="4082" y="2179"/>
              <a:ext cx="330" cy="113"/>
            </a:xfrm>
            <a:custGeom>
              <a:avLst/>
              <a:gdLst/>
              <a:ahLst/>
              <a:cxnLst>
                <a:cxn ang="0">
                  <a:pos x="302" y="53"/>
                </a:cxn>
                <a:cxn ang="0">
                  <a:pos x="152" y="104"/>
                </a:cxn>
                <a:cxn ang="0">
                  <a:pos x="0" y="53"/>
                </a:cxn>
                <a:cxn ang="0">
                  <a:pos x="152" y="0"/>
                </a:cxn>
                <a:cxn ang="0">
                  <a:pos x="302" y="53"/>
                </a:cxn>
              </a:cxnLst>
              <a:rect l="0" t="0" r="r" b="b"/>
              <a:pathLst>
                <a:path w="302" h="104">
                  <a:moveTo>
                    <a:pt x="302" y="53"/>
                  </a:moveTo>
                  <a:cubicBezTo>
                    <a:pt x="302" y="81"/>
                    <a:pt x="234" y="104"/>
                    <a:pt x="152" y="104"/>
                  </a:cubicBezTo>
                  <a:cubicBezTo>
                    <a:pt x="68" y="104"/>
                    <a:pt x="0" y="81"/>
                    <a:pt x="0" y="53"/>
                  </a:cubicBezTo>
                  <a:cubicBezTo>
                    <a:pt x="0" y="24"/>
                    <a:pt x="68" y="0"/>
                    <a:pt x="152" y="0"/>
                  </a:cubicBezTo>
                  <a:cubicBezTo>
                    <a:pt x="234" y="0"/>
                    <a:pt x="302" y="24"/>
                    <a:pt x="302" y="53"/>
                  </a:cubicBezTo>
                </a:path>
              </a:pathLst>
            </a:custGeom>
            <a:solidFill>
              <a:srgbClr val="E1C973"/>
            </a:solidFill>
            <a:ln w="9525" cap="flat" cmpd="sng">
              <a:solidFill>
                <a:srgbClr val="DD8D17"/>
              </a:solidFill>
              <a:prstDash val="solid"/>
              <a:round/>
              <a:headEnd/>
              <a:tailEnd/>
            </a:ln>
            <a:effectLst/>
          </p:spPr>
          <p:txBody>
            <a:bodyPr/>
            <a:lstStyle/>
            <a:p>
              <a:endParaRPr lang="en-US"/>
            </a:p>
          </p:txBody>
        </p:sp>
        <p:sp>
          <p:nvSpPr>
            <p:cNvPr id="40095" name="Freeform 159"/>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40096" name="Freeform 160"/>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40097" name="Freeform 161"/>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40098" name="Freeform 162"/>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40099" name="Freeform 163"/>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40100" name="Freeform 164"/>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40101" name="Freeform 165"/>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40102" name="Freeform 166"/>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40103" name="Freeform 167"/>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40104" name="Freeform 168"/>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40105" name="Freeform 169"/>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40106" name="Freeform 170"/>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40107" name="Freeform 171"/>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40108" name="Freeform 172"/>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40109" name="Freeform 173"/>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sp>
          <p:nvSpPr>
            <p:cNvPr id="40110" name="Freeform 174"/>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grpSp>
      <p:grpSp>
        <p:nvGrpSpPr>
          <p:cNvPr id="9" name="Group 175"/>
          <p:cNvGrpSpPr>
            <a:grpSpLocks/>
          </p:cNvGrpSpPr>
          <p:nvPr/>
        </p:nvGrpSpPr>
        <p:grpSpPr bwMode="auto">
          <a:xfrm>
            <a:off x="7067550" y="4318000"/>
            <a:ext cx="608013" cy="390525"/>
            <a:chOff x="4082" y="2179"/>
            <a:chExt cx="331" cy="207"/>
          </a:xfrm>
        </p:grpSpPr>
        <p:sp>
          <p:nvSpPr>
            <p:cNvPr id="40112" name="Freeform 176"/>
            <p:cNvSpPr>
              <a:spLocks/>
            </p:cNvSpPr>
            <p:nvPr/>
          </p:nvSpPr>
          <p:spPr bwMode="auto">
            <a:xfrm>
              <a:off x="4082" y="2237"/>
              <a:ext cx="331" cy="149"/>
            </a:xfrm>
            <a:custGeom>
              <a:avLst/>
              <a:gdLst/>
              <a:ahLst/>
              <a:cxnLst>
                <a:cxn ang="0">
                  <a:pos x="302" y="80"/>
                </a:cxn>
                <a:cxn ang="0">
                  <a:pos x="301" y="82"/>
                </a:cxn>
                <a:cxn ang="0">
                  <a:pos x="302" y="86"/>
                </a:cxn>
                <a:cxn ang="0">
                  <a:pos x="152" y="137"/>
                </a:cxn>
                <a:cxn ang="0">
                  <a:pos x="0" y="86"/>
                </a:cxn>
                <a:cxn ang="0">
                  <a:pos x="1" y="82"/>
                </a:cxn>
                <a:cxn ang="0">
                  <a:pos x="0" y="80"/>
                </a:cxn>
                <a:cxn ang="0">
                  <a:pos x="0" y="0"/>
                </a:cxn>
                <a:cxn ang="0">
                  <a:pos x="302" y="0"/>
                </a:cxn>
                <a:cxn ang="0">
                  <a:pos x="302" y="77"/>
                </a:cxn>
                <a:cxn ang="0">
                  <a:pos x="302" y="80"/>
                </a:cxn>
              </a:cxnLst>
              <a:rect l="0" t="0" r="r" b="b"/>
              <a:pathLst>
                <a:path w="303" h="137">
                  <a:moveTo>
                    <a:pt x="302" y="80"/>
                  </a:moveTo>
                  <a:cubicBezTo>
                    <a:pt x="302" y="81"/>
                    <a:pt x="302" y="81"/>
                    <a:pt x="301" y="82"/>
                  </a:cubicBezTo>
                  <a:cubicBezTo>
                    <a:pt x="302" y="83"/>
                    <a:pt x="302" y="85"/>
                    <a:pt x="302" y="86"/>
                  </a:cubicBezTo>
                  <a:cubicBezTo>
                    <a:pt x="302" y="114"/>
                    <a:pt x="234" y="137"/>
                    <a:pt x="152" y="137"/>
                  </a:cubicBezTo>
                  <a:cubicBezTo>
                    <a:pt x="68" y="137"/>
                    <a:pt x="0" y="114"/>
                    <a:pt x="0" y="86"/>
                  </a:cubicBezTo>
                  <a:cubicBezTo>
                    <a:pt x="0" y="85"/>
                    <a:pt x="0" y="83"/>
                    <a:pt x="1" y="82"/>
                  </a:cubicBezTo>
                  <a:cubicBezTo>
                    <a:pt x="0" y="81"/>
                    <a:pt x="0" y="81"/>
                    <a:pt x="0" y="80"/>
                  </a:cubicBezTo>
                  <a:lnTo>
                    <a:pt x="0" y="0"/>
                  </a:lnTo>
                  <a:lnTo>
                    <a:pt x="302" y="0"/>
                  </a:lnTo>
                  <a:lnTo>
                    <a:pt x="302" y="77"/>
                  </a:lnTo>
                  <a:cubicBezTo>
                    <a:pt x="303" y="78"/>
                    <a:pt x="302" y="79"/>
                    <a:pt x="302" y="80"/>
                  </a:cubicBezTo>
                </a:path>
              </a:pathLst>
            </a:custGeom>
            <a:solidFill>
              <a:srgbClr val="C3A229"/>
            </a:solidFill>
            <a:ln w="9525" cap="flat" cmpd="sng">
              <a:solidFill>
                <a:srgbClr val="DD8D17"/>
              </a:solidFill>
              <a:prstDash val="solid"/>
              <a:round/>
              <a:headEnd type="none" w="med" len="med"/>
              <a:tailEnd type="none" w="med" len="med"/>
            </a:ln>
            <a:effectLst/>
          </p:spPr>
          <p:txBody>
            <a:bodyPr/>
            <a:lstStyle/>
            <a:p>
              <a:endParaRPr lang="en-US"/>
            </a:p>
          </p:txBody>
        </p:sp>
        <p:sp>
          <p:nvSpPr>
            <p:cNvPr id="40113" name="Freeform 177"/>
            <p:cNvSpPr>
              <a:spLocks/>
            </p:cNvSpPr>
            <p:nvPr/>
          </p:nvSpPr>
          <p:spPr bwMode="auto">
            <a:xfrm>
              <a:off x="4082" y="2237"/>
              <a:ext cx="331" cy="1"/>
            </a:xfrm>
            <a:custGeom>
              <a:avLst/>
              <a:gdLst/>
              <a:ahLst/>
              <a:cxnLst>
                <a:cxn ang="0">
                  <a:pos x="331" y="0"/>
                </a:cxn>
                <a:cxn ang="0">
                  <a:pos x="330" y="0"/>
                </a:cxn>
                <a:cxn ang="0">
                  <a:pos x="0" y="0"/>
                </a:cxn>
                <a:cxn ang="0">
                  <a:pos x="0" y="1"/>
                </a:cxn>
                <a:cxn ang="0">
                  <a:pos x="330" y="1"/>
                </a:cxn>
                <a:cxn ang="0">
                  <a:pos x="331" y="0"/>
                </a:cxn>
                <a:cxn ang="0">
                  <a:pos x="331" y="0"/>
                </a:cxn>
                <a:cxn ang="0">
                  <a:pos x="331" y="0"/>
                </a:cxn>
                <a:cxn ang="0">
                  <a:pos x="330" y="0"/>
                </a:cxn>
                <a:cxn ang="0">
                  <a:pos x="331" y="0"/>
                </a:cxn>
              </a:cxnLst>
              <a:rect l="0" t="0" r="r" b="b"/>
              <a:pathLst>
                <a:path w="331" h="1">
                  <a:moveTo>
                    <a:pt x="331" y="0"/>
                  </a:moveTo>
                  <a:lnTo>
                    <a:pt x="330" y="0"/>
                  </a:lnTo>
                  <a:lnTo>
                    <a:pt x="0" y="0"/>
                  </a:lnTo>
                  <a:lnTo>
                    <a:pt x="0" y="1"/>
                  </a:lnTo>
                  <a:lnTo>
                    <a:pt x="330" y="1"/>
                  </a:lnTo>
                  <a:lnTo>
                    <a:pt x="331" y="0"/>
                  </a:lnTo>
                  <a:lnTo>
                    <a:pt x="331" y="0"/>
                  </a:lnTo>
                  <a:lnTo>
                    <a:pt x="331" y="0"/>
                  </a:lnTo>
                  <a:lnTo>
                    <a:pt x="330" y="0"/>
                  </a:lnTo>
                  <a:lnTo>
                    <a:pt x="331" y="0"/>
                  </a:lnTo>
                  <a:close/>
                </a:path>
              </a:pathLst>
            </a:custGeom>
            <a:solidFill>
              <a:srgbClr val="61BFF3"/>
            </a:solidFill>
            <a:ln w="9525">
              <a:noFill/>
              <a:round/>
              <a:headEnd/>
              <a:tailEnd/>
            </a:ln>
          </p:spPr>
          <p:txBody>
            <a:bodyPr/>
            <a:lstStyle/>
            <a:p>
              <a:endParaRPr lang="en-US"/>
            </a:p>
          </p:txBody>
        </p:sp>
        <p:sp>
          <p:nvSpPr>
            <p:cNvPr id="40114" name="Freeform 178"/>
            <p:cNvSpPr>
              <a:spLocks/>
            </p:cNvSpPr>
            <p:nvPr/>
          </p:nvSpPr>
          <p:spPr bwMode="auto">
            <a:xfrm>
              <a:off x="4082" y="2179"/>
              <a:ext cx="330" cy="113"/>
            </a:xfrm>
            <a:custGeom>
              <a:avLst/>
              <a:gdLst/>
              <a:ahLst/>
              <a:cxnLst>
                <a:cxn ang="0">
                  <a:pos x="302" y="53"/>
                </a:cxn>
                <a:cxn ang="0">
                  <a:pos x="152" y="104"/>
                </a:cxn>
                <a:cxn ang="0">
                  <a:pos x="0" y="53"/>
                </a:cxn>
                <a:cxn ang="0">
                  <a:pos x="152" y="0"/>
                </a:cxn>
                <a:cxn ang="0">
                  <a:pos x="302" y="53"/>
                </a:cxn>
              </a:cxnLst>
              <a:rect l="0" t="0" r="r" b="b"/>
              <a:pathLst>
                <a:path w="302" h="104">
                  <a:moveTo>
                    <a:pt x="302" y="53"/>
                  </a:moveTo>
                  <a:cubicBezTo>
                    <a:pt x="302" y="81"/>
                    <a:pt x="234" y="104"/>
                    <a:pt x="152" y="104"/>
                  </a:cubicBezTo>
                  <a:cubicBezTo>
                    <a:pt x="68" y="104"/>
                    <a:pt x="0" y="81"/>
                    <a:pt x="0" y="53"/>
                  </a:cubicBezTo>
                  <a:cubicBezTo>
                    <a:pt x="0" y="24"/>
                    <a:pt x="68" y="0"/>
                    <a:pt x="152" y="0"/>
                  </a:cubicBezTo>
                  <a:cubicBezTo>
                    <a:pt x="234" y="0"/>
                    <a:pt x="302" y="24"/>
                    <a:pt x="302" y="53"/>
                  </a:cubicBezTo>
                </a:path>
              </a:pathLst>
            </a:custGeom>
            <a:solidFill>
              <a:srgbClr val="E1C973"/>
            </a:solidFill>
            <a:ln w="9525" cap="flat" cmpd="sng">
              <a:solidFill>
                <a:srgbClr val="DD8D17"/>
              </a:solidFill>
              <a:prstDash val="solid"/>
              <a:round/>
              <a:headEnd/>
              <a:tailEnd/>
            </a:ln>
            <a:effectLst/>
          </p:spPr>
          <p:txBody>
            <a:bodyPr/>
            <a:lstStyle/>
            <a:p>
              <a:endParaRPr lang="en-US"/>
            </a:p>
          </p:txBody>
        </p:sp>
        <p:sp>
          <p:nvSpPr>
            <p:cNvPr id="40115" name="Freeform 179"/>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40116" name="Freeform 180"/>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40117" name="Freeform 181"/>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40118" name="Freeform 182"/>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40119" name="Freeform 183"/>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40120" name="Freeform 184"/>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40121" name="Freeform 185"/>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40122" name="Freeform 186"/>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40123" name="Freeform 187"/>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40124" name="Freeform 188"/>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40125" name="Freeform 189"/>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40126" name="Freeform 190"/>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40127" name="Freeform 191"/>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40128" name="Freeform 192"/>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40129" name="Freeform 193"/>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sp>
          <p:nvSpPr>
            <p:cNvPr id="40130" name="Freeform 194"/>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grpSp>
      <p:sp>
        <p:nvSpPr>
          <p:cNvPr id="40131" name="Line 195"/>
          <p:cNvSpPr>
            <a:spLocks noChangeShapeType="1"/>
          </p:cNvSpPr>
          <p:nvPr/>
        </p:nvSpPr>
        <p:spPr bwMode="auto">
          <a:xfrm flipV="1">
            <a:off x="7343775" y="4198938"/>
            <a:ext cx="519113" cy="223837"/>
          </a:xfrm>
          <a:prstGeom prst="line">
            <a:avLst/>
          </a:prstGeom>
          <a:noFill/>
          <a:ln w="38100">
            <a:solidFill>
              <a:schemeClr val="hlink"/>
            </a:solidFill>
            <a:round/>
            <a:headEnd/>
            <a:tailEnd/>
          </a:ln>
          <a:effectLst/>
        </p:spPr>
        <p:txBody>
          <a:bodyPr wrap="none" anchor="ctr"/>
          <a:lstStyle/>
          <a:p>
            <a:endParaRPr lang="en-US"/>
          </a:p>
        </p:txBody>
      </p:sp>
      <p:sp>
        <p:nvSpPr>
          <p:cNvPr id="40132" name="Line 196"/>
          <p:cNvSpPr>
            <a:spLocks noChangeShapeType="1"/>
          </p:cNvSpPr>
          <p:nvPr/>
        </p:nvSpPr>
        <p:spPr bwMode="auto">
          <a:xfrm>
            <a:off x="7359650" y="4498975"/>
            <a:ext cx="530225" cy="393700"/>
          </a:xfrm>
          <a:prstGeom prst="line">
            <a:avLst/>
          </a:prstGeom>
          <a:noFill/>
          <a:ln w="38100">
            <a:solidFill>
              <a:schemeClr val="hlink"/>
            </a:solidFill>
            <a:round/>
            <a:headEnd/>
            <a:tailEnd/>
          </a:ln>
          <a:effectLst/>
        </p:spPr>
        <p:txBody>
          <a:bodyPr wrap="none" anchor="ctr"/>
          <a:lstStyle/>
          <a:p>
            <a:endParaRPr lang="en-US"/>
          </a:p>
        </p:txBody>
      </p:sp>
      <p:sp>
        <p:nvSpPr>
          <p:cNvPr id="40133" name="Line 197"/>
          <p:cNvSpPr>
            <a:spLocks noChangeShapeType="1"/>
          </p:cNvSpPr>
          <p:nvPr/>
        </p:nvSpPr>
        <p:spPr bwMode="auto">
          <a:xfrm>
            <a:off x="7254875" y="4664075"/>
            <a:ext cx="635000" cy="908050"/>
          </a:xfrm>
          <a:prstGeom prst="line">
            <a:avLst/>
          </a:prstGeom>
          <a:noFill/>
          <a:ln w="38100">
            <a:solidFill>
              <a:schemeClr val="hlink"/>
            </a:solidFill>
            <a:round/>
            <a:headEnd/>
            <a:tailEnd/>
          </a:ln>
          <a:effectLst/>
        </p:spPr>
        <p:txBody>
          <a:bodyPr wrap="none" anchor="ctr"/>
          <a:lstStyle/>
          <a:p>
            <a:endParaRPr lang="en-US"/>
          </a:p>
        </p:txBody>
      </p:sp>
      <p:sp>
        <p:nvSpPr>
          <p:cNvPr id="40134" name="Text Box 198"/>
          <p:cNvSpPr txBox="1">
            <a:spLocks noChangeArrowheads="1"/>
          </p:cNvSpPr>
          <p:nvPr/>
        </p:nvSpPr>
        <p:spPr bwMode="auto">
          <a:xfrm>
            <a:off x="1589088" y="3535363"/>
            <a:ext cx="538162" cy="231775"/>
          </a:xfrm>
          <a:prstGeom prst="rect">
            <a:avLst/>
          </a:prstGeom>
          <a:noFill/>
          <a:ln w="22225" algn="ctr">
            <a:noFill/>
            <a:miter lim="800000"/>
            <a:headEnd/>
            <a:tailEnd/>
          </a:ln>
          <a:effectLst/>
        </p:spPr>
        <p:txBody>
          <a:bodyPr lIns="78346" tIns="39172" rIns="78346" bIns="39172">
            <a:spAutoFit/>
          </a:bodyPr>
          <a:lstStyle/>
          <a:p>
            <a:pPr algn="ctr" defTabSz="784225" eaLnBrk="0" hangingPunct="0">
              <a:spcBef>
                <a:spcPct val="50000"/>
              </a:spcBef>
            </a:pPr>
            <a:r>
              <a:rPr lang="en-US" altLang="zh-CN" sz="1000">
                <a:solidFill>
                  <a:schemeClr val="bg2"/>
                </a:solidFill>
                <a:latin typeface="FrutigerNext LT BlackCn" pitchFamily="34" charset="0"/>
                <a:ea typeface="ＭＳ Ｐゴシック" pitchFamily="34" charset="-128"/>
              </a:rPr>
              <a:t>PE2</a:t>
            </a:r>
          </a:p>
        </p:txBody>
      </p:sp>
      <p:sp>
        <p:nvSpPr>
          <p:cNvPr id="40135" name="Text Box 199"/>
          <p:cNvSpPr txBox="1">
            <a:spLocks noChangeArrowheads="1"/>
          </p:cNvSpPr>
          <p:nvPr/>
        </p:nvSpPr>
        <p:spPr bwMode="auto">
          <a:xfrm>
            <a:off x="1371600" y="2636838"/>
            <a:ext cx="539750" cy="231775"/>
          </a:xfrm>
          <a:prstGeom prst="rect">
            <a:avLst/>
          </a:prstGeom>
          <a:noFill/>
          <a:ln w="22225" algn="ctr">
            <a:noFill/>
            <a:miter lim="800000"/>
            <a:headEnd/>
            <a:tailEnd/>
          </a:ln>
          <a:effectLst/>
        </p:spPr>
        <p:txBody>
          <a:bodyPr lIns="78346" tIns="39172" rIns="78346" bIns="39172">
            <a:spAutoFit/>
          </a:bodyPr>
          <a:lstStyle/>
          <a:p>
            <a:pPr algn="ctr" defTabSz="784225" eaLnBrk="0" hangingPunct="0">
              <a:spcBef>
                <a:spcPct val="50000"/>
              </a:spcBef>
            </a:pPr>
            <a:r>
              <a:rPr lang="en-US" altLang="zh-CN" sz="1000" dirty="0">
                <a:solidFill>
                  <a:schemeClr val="bg2"/>
                </a:solidFill>
                <a:latin typeface="FrutigerNext LT BlackCn" pitchFamily="34" charset="0"/>
                <a:ea typeface="ＭＳ Ｐゴシック" pitchFamily="34" charset="-128"/>
              </a:rPr>
              <a:t>PE1</a:t>
            </a:r>
          </a:p>
        </p:txBody>
      </p:sp>
      <p:sp>
        <p:nvSpPr>
          <p:cNvPr id="40136" name="Text Box 200"/>
          <p:cNvSpPr txBox="1">
            <a:spLocks noChangeArrowheads="1"/>
          </p:cNvSpPr>
          <p:nvPr/>
        </p:nvSpPr>
        <p:spPr bwMode="auto">
          <a:xfrm>
            <a:off x="5292725" y="4292600"/>
            <a:ext cx="538163" cy="231775"/>
          </a:xfrm>
          <a:prstGeom prst="rect">
            <a:avLst/>
          </a:prstGeom>
          <a:noFill/>
          <a:ln w="22225" algn="ctr">
            <a:noFill/>
            <a:miter lim="800000"/>
            <a:headEnd/>
            <a:tailEnd/>
          </a:ln>
          <a:effectLst/>
        </p:spPr>
        <p:txBody>
          <a:bodyPr lIns="78346" tIns="39172" rIns="78346" bIns="39172">
            <a:spAutoFit/>
          </a:bodyPr>
          <a:lstStyle/>
          <a:p>
            <a:pPr algn="ctr" defTabSz="784225" eaLnBrk="0" hangingPunct="0">
              <a:spcBef>
                <a:spcPct val="50000"/>
              </a:spcBef>
            </a:pPr>
            <a:r>
              <a:rPr lang="en-US" altLang="zh-CN" sz="1000">
                <a:solidFill>
                  <a:schemeClr val="bg2"/>
                </a:solidFill>
                <a:latin typeface="FrutigerNext LT BlackCn" pitchFamily="34" charset="0"/>
                <a:ea typeface="ＭＳ Ｐゴシック" pitchFamily="34" charset="-128"/>
              </a:rPr>
              <a:t>PE10</a:t>
            </a:r>
          </a:p>
        </p:txBody>
      </p:sp>
      <p:sp>
        <p:nvSpPr>
          <p:cNvPr id="40137" name="Text Box 201"/>
          <p:cNvSpPr txBox="1">
            <a:spLocks noChangeArrowheads="1"/>
          </p:cNvSpPr>
          <p:nvPr/>
        </p:nvSpPr>
        <p:spPr bwMode="auto">
          <a:xfrm>
            <a:off x="5724525" y="3573463"/>
            <a:ext cx="539750" cy="231775"/>
          </a:xfrm>
          <a:prstGeom prst="rect">
            <a:avLst/>
          </a:prstGeom>
          <a:noFill/>
          <a:ln w="22225" algn="ctr">
            <a:noFill/>
            <a:miter lim="800000"/>
            <a:headEnd/>
            <a:tailEnd/>
          </a:ln>
          <a:effectLst/>
        </p:spPr>
        <p:txBody>
          <a:bodyPr lIns="78346" tIns="39172" rIns="78346" bIns="39172">
            <a:spAutoFit/>
          </a:bodyPr>
          <a:lstStyle/>
          <a:p>
            <a:pPr algn="ctr" defTabSz="784225" eaLnBrk="0" hangingPunct="0">
              <a:spcBef>
                <a:spcPct val="50000"/>
              </a:spcBef>
            </a:pPr>
            <a:r>
              <a:rPr lang="en-US" altLang="zh-CN" sz="1000">
                <a:solidFill>
                  <a:schemeClr val="bg2"/>
                </a:solidFill>
                <a:latin typeface="FrutigerNext LT BlackCn" pitchFamily="34" charset="0"/>
                <a:ea typeface="ＭＳ Ｐゴシック" pitchFamily="34" charset="-128"/>
              </a:rPr>
              <a:t>PE9</a:t>
            </a:r>
          </a:p>
        </p:txBody>
      </p:sp>
      <p:sp>
        <p:nvSpPr>
          <p:cNvPr id="40138" name="Text Box 202"/>
          <p:cNvSpPr txBox="1">
            <a:spLocks noChangeArrowheads="1"/>
          </p:cNvSpPr>
          <p:nvPr/>
        </p:nvSpPr>
        <p:spPr bwMode="auto">
          <a:xfrm>
            <a:off x="1025525" y="3533775"/>
            <a:ext cx="539750" cy="231775"/>
          </a:xfrm>
          <a:prstGeom prst="rect">
            <a:avLst/>
          </a:prstGeom>
          <a:noFill/>
          <a:ln w="22225" algn="ctr">
            <a:noFill/>
            <a:miter lim="800000"/>
            <a:headEnd/>
            <a:tailEnd/>
          </a:ln>
          <a:effectLst/>
        </p:spPr>
        <p:txBody>
          <a:bodyPr lIns="78346" tIns="39172" rIns="78346" bIns="39172">
            <a:spAutoFit/>
          </a:bodyPr>
          <a:lstStyle/>
          <a:p>
            <a:pPr algn="ctr" defTabSz="784225" eaLnBrk="0" hangingPunct="0">
              <a:spcBef>
                <a:spcPct val="50000"/>
              </a:spcBef>
            </a:pPr>
            <a:r>
              <a:rPr lang="en-US" altLang="zh-CN" sz="1000">
                <a:solidFill>
                  <a:schemeClr val="bg2"/>
                </a:solidFill>
                <a:latin typeface="FrutigerNext LT BlackCn" pitchFamily="34" charset="0"/>
                <a:ea typeface="ＭＳ Ｐゴシック" pitchFamily="34" charset="-128"/>
              </a:rPr>
              <a:t>CE2</a:t>
            </a:r>
          </a:p>
        </p:txBody>
      </p:sp>
      <p:sp>
        <p:nvSpPr>
          <p:cNvPr id="40139" name="Text Box 203"/>
          <p:cNvSpPr txBox="1">
            <a:spLocks noChangeArrowheads="1"/>
          </p:cNvSpPr>
          <p:nvPr/>
        </p:nvSpPr>
        <p:spPr bwMode="auto">
          <a:xfrm>
            <a:off x="854075" y="2673350"/>
            <a:ext cx="538163" cy="231775"/>
          </a:xfrm>
          <a:prstGeom prst="rect">
            <a:avLst/>
          </a:prstGeom>
          <a:noFill/>
          <a:ln w="22225" algn="ctr">
            <a:noFill/>
            <a:miter lim="800000"/>
            <a:headEnd/>
            <a:tailEnd/>
          </a:ln>
          <a:effectLst/>
        </p:spPr>
        <p:txBody>
          <a:bodyPr lIns="78346" tIns="39172" rIns="78346" bIns="39172">
            <a:spAutoFit/>
          </a:bodyPr>
          <a:lstStyle/>
          <a:p>
            <a:pPr algn="ctr" defTabSz="784225" eaLnBrk="0" hangingPunct="0">
              <a:spcBef>
                <a:spcPct val="50000"/>
              </a:spcBef>
            </a:pPr>
            <a:r>
              <a:rPr lang="en-US" altLang="zh-CN" sz="1000">
                <a:solidFill>
                  <a:schemeClr val="bg2"/>
                </a:solidFill>
                <a:latin typeface="FrutigerNext LT BlackCn" pitchFamily="34" charset="0"/>
                <a:ea typeface="ＭＳ Ｐゴシック" pitchFamily="34" charset="-128"/>
              </a:rPr>
              <a:t>CE1</a:t>
            </a:r>
          </a:p>
        </p:txBody>
      </p:sp>
      <p:sp>
        <p:nvSpPr>
          <p:cNvPr id="40140" name="Text Box 204"/>
          <p:cNvSpPr txBox="1">
            <a:spLocks noChangeArrowheads="1"/>
          </p:cNvSpPr>
          <p:nvPr/>
        </p:nvSpPr>
        <p:spPr bwMode="auto">
          <a:xfrm>
            <a:off x="6157913" y="4056063"/>
            <a:ext cx="539750" cy="231775"/>
          </a:xfrm>
          <a:prstGeom prst="rect">
            <a:avLst/>
          </a:prstGeom>
          <a:noFill/>
          <a:ln w="22225" algn="ctr">
            <a:noFill/>
            <a:miter lim="800000"/>
            <a:headEnd/>
            <a:tailEnd/>
          </a:ln>
          <a:effectLst/>
        </p:spPr>
        <p:txBody>
          <a:bodyPr lIns="78346" tIns="39172" rIns="78346" bIns="39172">
            <a:spAutoFit/>
          </a:bodyPr>
          <a:lstStyle/>
          <a:p>
            <a:pPr algn="ctr" defTabSz="784225" eaLnBrk="0" hangingPunct="0">
              <a:spcBef>
                <a:spcPct val="50000"/>
              </a:spcBef>
            </a:pPr>
            <a:r>
              <a:rPr lang="en-US" altLang="zh-CN" sz="1000">
                <a:solidFill>
                  <a:schemeClr val="bg2"/>
                </a:solidFill>
                <a:latin typeface="FrutigerNext LT BlackCn" pitchFamily="34" charset="0"/>
                <a:ea typeface="ＭＳ Ｐゴシック" pitchFamily="34" charset="-128"/>
              </a:rPr>
              <a:t>CE4</a:t>
            </a:r>
          </a:p>
        </p:txBody>
      </p:sp>
      <p:sp>
        <p:nvSpPr>
          <p:cNvPr id="40141" name="Text Box 205"/>
          <p:cNvSpPr txBox="1">
            <a:spLocks noChangeArrowheads="1"/>
          </p:cNvSpPr>
          <p:nvPr/>
        </p:nvSpPr>
        <p:spPr bwMode="auto">
          <a:xfrm>
            <a:off x="5929313" y="2239963"/>
            <a:ext cx="539750" cy="223837"/>
          </a:xfrm>
          <a:prstGeom prst="rect">
            <a:avLst/>
          </a:prstGeom>
          <a:noFill/>
          <a:ln w="22225" algn="ctr">
            <a:noFill/>
            <a:miter lim="800000"/>
            <a:headEnd/>
            <a:tailEnd/>
          </a:ln>
          <a:effectLst/>
        </p:spPr>
        <p:txBody>
          <a:bodyPr lIns="78346" tIns="39172" rIns="78346" bIns="39172">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rPr>
              <a:t>CE1</a:t>
            </a:r>
          </a:p>
        </p:txBody>
      </p:sp>
      <p:pic>
        <p:nvPicPr>
          <p:cNvPr id="40142" name="Picture 206" descr="电视机"/>
          <p:cNvPicPr>
            <a:picLocks noChangeAspect="1" noChangeArrowheads="1"/>
          </p:cNvPicPr>
          <p:nvPr/>
        </p:nvPicPr>
        <p:blipFill>
          <a:blip r:embed="rId10" cstate="print">
            <a:clrChange>
              <a:clrFrom>
                <a:srgbClr val="FFFFFF"/>
              </a:clrFrom>
              <a:clrTo>
                <a:srgbClr val="FFFFFF">
                  <a:alpha val="0"/>
                </a:srgbClr>
              </a:clrTo>
            </a:clrChange>
          </a:blip>
          <a:srcRect/>
          <a:stretch>
            <a:fillRect/>
          </a:stretch>
        </p:blipFill>
        <p:spPr bwMode="auto">
          <a:xfrm>
            <a:off x="8388350" y="4032250"/>
            <a:ext cx="277813" cy="266700"/>
          </a:xfrm>
          <a:prstGeom prst="rect">
            <a:avLst/>
          </a:prstGeom>
          <a:noFill/>
        </p:spPr>
      </p:pic>
      <p:pic>
        <p:nvPicPr>
          <p:cNvPr id="40143" name="Picture 207" descr="电视机"/>
          <p:cNvPicPr>
            <a:picLocks noChangeAspect="1" noChangeArrowheads="1"/>
          </p:cNvPicPr>
          <p:nvPr/>
        </p:nvPicPr>
        <p:blipFill>
          <a:blip r:embed="rId10" cstate="print">
            <a:clrChange>
              <a:clrFrom>
                <a:srgbClr val="FFFFFF"/>
              </a:clrFrom>
              <a:clrTo>
                <a:srgbClr val="FFFFFF">
                  <a:alpha val="0"/>
                </a:srgbClr>
              </a:clrTo>
            </a:clrChange>
          </a:blip>
          <a:srcRect/>
          <a:stretch>
            <a:fillRect/>
          </a:stretch>
        </p:blipFill>
        <p:spPr bwMode="auto">
          <a:xfrm>
            <a:off x="8461375" y="4768850"/>
            <a:ext cx="277813" cy="266700"/>
          </a:xfrm>
          <a:prstGeom prst="rect">
            <a:avLst/>
          </a:prstGeom>
          <a:noFill/>
        </p:spPr>
      </p:pic>
      <p:pic>
        <p:nvPicPr>
          <p:cNvPr id="40144" name="Picture 208" descr="电视机"/>
          <p:cNvPicPr>
            <a:picLocks noChangeAspect="1" noChangeArrowheads="1"/>
          </p:cNvPicPr>
          <p:nvPr/>
        </p:nvPicPr>
        <p:blipFill>
          <a:blip r:embed="rId10" cstate="print">
            <a:clrChange>
              <a:clrFrom>
                <a:srgbClr val="FFFFFF"/>
              </a:clrFrom>
              <a:clrTo>
                <a:srgbClr val="FFFFFF">
                  <a:alpha val="0"/>
                </a:srgbClr>
              </a:clrTo>
            </a:clrChange>
          </a:blip>
          <a:srcRect/>
          <a:stretch>
            <a:fillRect/>
          </a:stretch>
        </p:blipFill>
        <p:spPr bwMode="auto">
          <a:xfrm>
            <a:off x="8423275" y="5422900"/>
            <a:ext cx="279400" cy="266700"/>
          </a:xfrm>
          <a:prstGeom prst="rect">
            <a:avLst/>
          </a:prstGeom>
          <a:noFill/>
        </p:spPr>
      </p:pic>
      <p:sp>
        <p:nvSpPr>
          <p:cNvPr id="40145" name="Line 209"/>
          <p:cNvSpPr>
            <a:spLocks noChangeShapeType="1"/>
          </p:cNvSpPr>
          <p:nvPr/>
        </p:nvSpPr>
        <p:spPr bwMode="auto">
          <a:xfrm>
            <a:off x="285750" y="5475288"/>
            <a:ext cx="685800" cy="0"/>
          </a:xfrm>
          <a:prstGeom prst="line">
            <a:avLst/>
          </a:prstGeom>
          <a:noFill/>
          <a:ln w="38100">
            <a:solidFill>
              <a:srgbClr val="00FF00"/>
            </a:solidFill>
            <a:round/>
            <a:headEnd/>
            <a:tailEnd type="triangle" w="med" len="med"/>
          </a:ln>
          <a:effectLst/>
        </p:spPr>
        <p:txBody>
          <a:bodyPr wrap="none" anchor="ctr"/>
          <a:lstStyle/>
          <a:p>
            <a:endParaRPr lang="en-US"/>
          </a:p>
        </p:txBody>
      </p:sp>
      <p:sp>
        <p:nvSpPr>
          <p:cNvPr id="40146" name="Line 210"/>
          <p:cNvSpPr>
            <a:spLocks noChangeShapeType="1"/>
          </p:cNvSpPr>
          <p:nvPr/>
        </p:nvSpPr>
        <p:spPr bwMode="auto">
          <a:xfrm>
            <a:off x="285750" y="5168900"/>
            <a:ext cx="685800" cy="0"/>
          </a:xfrm>
          <a:prstGeom prst="line">
            <a:avLst/>
          </a:prstGeom>
          <a:noFill/>
          <a:ln w="38100">
            <a:solidFill>
              <a:srgbClr val="FF0000"/>
            </a:solidFill>
            <a:round/>
            <a:headEnd/>
            <a:tailEnd type="triangle" w="med" len="med"/>
          </a:ln>
          <a:effectLst/>
        </p:spPr>
        <p:txBody>
          <a:bodyPr wrap="none" anchor="ctr"/>
          <a:lstStyle/>
          <a:p>
            <a:endParaRPr lang="en-US"/>
          </a:p>
        </p:txBody>
      </p:sp>
      <p:sp>
        <p:nvSpPr>
          <p:cNvPr id="40147" name="Text Box 211"/>
          <p:cNvSpPr txBox="1">
            <a:spLocks noChangeArrowheads="1"/>
          </p:cNvSpPr>
          <p:nvPr/>
        </p:nvSpPr>
        <p:spPr bwMode="auto">
          <a:xfrm>
            <a:off x="971550" y="4941888"/>
            <a:ext cx="2257425" cy="366712"/>
          </a:xfrm>
          <a:prstGeom prst="rect">
            <a:avLst/>
          </a:prstGeom>
          <a:noFill/>
          <a:ln w="9525">
            <a:noFill/>
            <a:miter lim="800000"/>
            <a:headEnd/>
            <a:tailEnd/>
          </a:ln>
          <a:effectLst/>
        </p:spPr>
        <p:txBody>
          <a:bodyPr lIns="91429" tIns="45714" rIns="91429" bIns="45714">
            <a:spAutoFit/>
          </a:bodyPr>
          <a:lstStyle/>
          <a:p>
            <a:pPr>
              <a:spcBef>
                <a:spcPct val="50000"/>
              </a:spcBef>
            </a:pPr>
            <a:r>
              <a:rPr lang="en-US" altLang="zh-CN" dirty="0">
                <a:solidFill>
                  <a:schemeClr val="bg2"/>
                </a:solidFill>
              </a:rPr>
              <a:t>Primary P2MP LSP</a:t>
            </a:r>
          </a:p>
        </p:txBody>
      </p:sp>
      <p:sp>
        <p:nvSpPr>
          <p:cNvPr id="40148" name="Text Box 212"/>
          <p:cNvSpPr txBox="1">
            <a:spLocks noChangeArrowheads="1"/>
          </p:cNvSpPr>
          <p:nvPr/>
        </p:nvSpPr>
        <p:spPr bwMode="auto">
          <a:xfrm>
            <a:off x="971550" y="5322888"/>
            <a:ext cx="2127250" cy="366712"/>
          </a:xfrm>
          <a:prstGeom prst="rect">
            <a:avLst/>
          </a:prstGeom>
          <a:noFill/>
          <a:ln w="9525">
            <a:noFill/>
            <a:miter lim="800000"/>
            <a:headEnd/>
            <a:tailEnd/>
          </a:ln>
          <a:effectLst/>
        </p:spPr>
        <p:txBody>
          <a:bodyPr wrap="none" lIns="91429" tIns="45714" rIns="91429" bIns="45714">
            <a:spAutoFit/>
          </a:bodyPr>
          <a:lstStyle/>
          <a:p>
            <a:r>
              <a:rPr lang="en-US" altLang="zh-CN">
                <a:solidFill>
                  <a:schemeClr val="bg2"/>
                </a:solidFill>
              </a:rPr>
              <a:t>Backup P2MP LSP</a:t>
            </a:r>
          </a:p>
        </p:txBody>
      </p:sp>
      <p:grpSp>
        <p:nvGrpSpPr>
          <p:cNvPr id="10" name="Group 213"/>
          <p:cNvGrpSpPr>
            <a:grpSpLocks/>
          </p:cNvGrpSpPr>
          <p:nvPr/>
        </p:nvGrpSpPr>
        <p:grpSpPr bwMode="auto">
          <a:xfrm>
            <a:off x="6011863" y="2276475"/>
            <a:ext cx="554037" cy="342900"/>
            <a:chOff x="4082" y="2179"/>
            <a:chExt cx="331" cy="207"/>
          </a:xfrm>
        </p:grpSpPr>
        <p:sp>
          <p:nvSpPr>
            <p:cNvPr id="40150" name="Freeform 214"/>
            <p:cNvSpPr>
              <a:spLocks/>
            </p:cNvSpPr>
            <p:nvPr/>
          </p:nvSpPr>
          <p:spPr bwMode="auto">
            <a:xfrm>
              <a:off x="4082" y="2237"/>
              <a:ext cx="331" cy="149"/>
            </a:xfrm>
            <a:custGeom>
              <a:avLst/>
              <a:gdLst/>
              <a:ahLst/>
              <a:cxnLst>
                <a:cxn ang="0">
                  <a:pos x="302" y="80"/>
                </a:cxn>
                <a:cxn ang="0">
                  <a:pos x="301" y="82"/>
                </a:cxn>
                <a:cxn ang="0">
                  <a:pos x="302" y="86"/>
                </a:cxn>
                <a:cxn ang="0">
                  <a:pos x="152" y="137"/>
                </a:cxn>
                <a:cxn ang="0">
                  <a:pos x="0" y="86"/>
                </a:cxn>
                <a:cxn ang="0">
                  <a:pos x="1" y="82"/>
                </a:cxn>
                <a:cxn ang="0">
                  <a:pos x="0" y="80"/>
                </a:cxn>
                <a:cxn ang="0">
                  <a:pos x="0" y="0"/>
                </a:cxn>
                <a:cxn ang="0">
                  <a:pos x="302" y="0"/>
                </a:cxn>
                <a:cxn ang="0">
                  <a:pos x="302" y="77"/>
                </a:cxn>
                <a:cxn ang="0">
                  <a:pos x="302" y="80"/>
                </a:cxn>
              </a:cxnLst>
              <a:rect l="0" t="0" r="r" b="b"/>
              <a:pathLst>
                <a:path w="303" h="137">
                  <a:moveTo>
                    <a:pt x="302" y="80"/>
                  </a:moveTo>
                  <a:cubicBezTo>
                    <a:pt x="302" y="81"/>
                    <a:pt x="302" y="81"/>
                    <a:pt x="301" y="82"/>
                  </a:cubicBezTo>
                  <a:cubicBezTo>
                    <a:pt x="302" y="83"/>
                    <a:pt x="302" y="85"/>
                    <a:pt x="302" y="86"/>
                  </a:cubicBezTo>
                  <a:cubicBezTo>
                    <a:pt x="302" y="114"/>
                    <a:pt x="234" y="137"/>
                    <a:pt x="152" y="137"/>
                  </a:cubicBezTo>
                  <a:cubicBezTo>
                    <a:pt x="68" y="137"/>
                    <a:pt x="0" y="114"/>
                    <a:pt x="0" y="86"/>
                  </a:cubicBezTo>
                  <a:cubicBezTo>
                    <a:pt x="0" y="85"/>
                    <a:pt x="0" y="83"/>
                    <a:pt x="1" y="82"/>
                  </a:cubicBezTo>
                  <a:cubicBezTo>
                    <a:pt x="0" y="81"/>
                    <a:pt x="0" y="81"/>
                    <a:pt x="0" y="80"/>
                  </a:cubicBezTo>
                  <a:lnTo>
                    <a:pt x="0" y="0"/>
                  </a:lnTo>
                  <a:lnTo>
                    <a:pt x="302" y="0"/>
                  </a:lnTo>
                  <a:lnTo>
                    <a:pt x="302" y="77"/>
                  </a:lnTo>
                  <a:cubicBezTo>
                    <a:pt x="303" y="78"/>
                    <a:pt x="302" y="79"/>
                    <a:pt x="302" y="80"/>
                  </a:cubicBezTo>
                </a:path>
              </a:pathLst>
            </a:custGeom>
            <a:solidFill>
              <a:srgbClr val="C3A229"/>
            </a:solidFill>
            <a:ln w="9525" cap="flat" cmpd="sng">
              <a:solidFill>
                <a:srgbClr val="DD8D17"/>
              </a:solidFill>
              <a:prstDash val="solid"/>
              <a:round/>
              <a:headEnd type="none" w="med" len="med"/>
              <a:tailEnd type="none" w="med" len="med"/>
            </a:ln>
            <a:effectLst/>
          </p:spPr>
          <p:txBody>
            <a:bodyPr/>
            <a:lstStyle/>
            <a:p>
              <a:endParaRPr lang="en-US"/>
            </a:p>
          </p:txBody>
        </p:sp>
        <p:sp>
          <p:nvSpPr>
            <p:cNvPr id="40151" name="Freeform 215"/>
            <p:cNvSpPr>
              <a:spLocks/>
            </p:cNvSpPr>
            <p:nvPr/>
          </p:nvSpPr>
          <p:spPr bwMode="auto">
            <a:xfrm>
              <a:off x="4082" y="2237"/>
              <a:ext cx="331" cy="1"/>
            </a:xfrm>
            <a:custGeom>
              <a:avLst/>
              <a:gdLst/>
              <a:ahLst/>
              <a:cxnLst>
                <a:cxn ang="0">
                  <a:pos x="331" y="0"/>
                </a:cxn>
                <a:cxn ang="0">
                  <a:pos x="330" y="0"/>
                </a:cxn>
                <a:cxn ang="0">
                  <a:pos x="0" y="0"/>
                </a:cxn>
                <a:cxn ang="0">
                  <a:pos x="0" y="1"/>
                </a:cxn>
                <a:cxn ang="0">
                  <a:pos x="330" y="1"/>
                </a:cxn>
                <a:cxn ang="0">
                  <a:pos x="331" y="0"/>
                </a:cxn>
                <a:cxn ang="0">
                  <a:pos x="331" y="0"/>
                </a:cxn>
                <a:cxn ang="0">
                  <a:pos x="331" y="0"/>
                </a:cxn>
                <a:cxn ang="0">
                  <a:pos x="330" y="0"/>
                </a:cxn>
                <a:cxn ang="0">
                  <a:pos x="331" y="0"/>
                </a:cxn>
              </a:cxnLst>
              <a:rect l="0" t="0" r="r" b="b"/>
              <a:pathLst>
                <a:path w="331" h="1">
                  <a:moveTo>
                    <a:pt x="331" y="0"/>
                  </a:moveTo>
                  <a:lnTo>
                    <a:pt x="330" y="0"/>
                  </a:lnTo>
                  <a:lnTo>
                    <a:pt x="0" y="0"/>
                  </a:lnTo>
                  <a:lnTo>
                    <a:pt x="0" y="1"/>
                  </a:lnTo>
                  <a:lnTo>
                    <a:pt x="330" y="1"/>
                  </a:lnTo>
                  <a:lnTo>
                    <a:pt x="331" y="0"/>
                  </a:lnTo>
                  <a:lnTo>
                    <a:pt x="331" y="0"/>
                  </a:lnTo>
                  <a:lnTo>
                    <a:pt x="331" y="0"/>
                  </a:lnTo>
                  <a:lnTo>
                    <a:pt x="330" y="0"/>
                  </a:lnTo>
                  <a:lnTo>
                    <a:pt x="331" y="0"/>
                  </a:lnTo>
                  <a:close/>
                </a:path>
              </a:pathLst>
            </a:custGeom>
            <a:solidFill>
              <a:srgbClr val="61BFF3"/>
            </a:solidFill>
            <a:ln w="9525">
              <a:noFill/>
              <a:round/>
              <a:headEnd/>
              <a:tailEnd/>
            </a:ln>
          </p:spPr>
          <p:txBody>
            <a:bodyPr/>
            <a:lstStyle/>
            <a:p>
              <a:endParaRPr lang="en-US"/>
            </a:p>
          </p:txBody>
        </p:sp>
        <p:sp>
          <p:nvSpPr>
            <p:cNvPr id="40152" name="Freeform 216"/>
            <p:cNvSpPr>
              <a:spLocks/>
            </p:cNvSpPr>
            <p:nvPr/>
          </p:nvSpPr>
          <p:spPr bwMode="auto">
            <a:xfrm>
              <a:off x="4082" y="2179"/>
              <a:ext cx="330" cy="113"/>
            </a:xfrm>
            <a:custGeom>
              <a:avLst/>
              <a:gdLst/>
              <a:ahLst/>
              <a:cxnLst>
                <a:cxn ang="0">
                  <a:pos x="302" y="53"/>
                </a:cxn>
                <a:cxn ang="0">
                  <a:pos x="152" y="104"/>
                </a:cxn>
                <a:cxn ang="0">
                  <a:pos x="0" y="53"/>
                </a:cxn>
                <a:cxn ang="0">
                  <a:pos x="152" y="0"/>
                </a:cxn>
                <a:cxn ang="0">
                  <a:pos x="302" y="53"/>
                </a:cxn>
              </a:cxnLst>
              <a:rect l="0" t="0" r="r" b="b"/>
              <a:pathLst>
                <a:path w="302" h="104">
                  <a:moveTo>
                    <a:pt x="302" y="53"/>
                  </a:moveTo>
                  <a:cubicBezTo>
                    <a:pt x="302" y="81"/>
                    <a:pt x="234" y="104"/>
                    <a:pt x="152" y="104"/>
                  </a:cubicBezTo>
                  <a:cubicBezTo>
                    <a:pt x="68" y="104"/>
                    <a:pt x="0" y="81"/>
                    <a:pt x="0" y="53"/>
                  </a:cubicBezTo>
                  <a:cubicBezTo>
                    <a:pt x="0" y="24"/>
                    <a:pt x="68" y="0"/>
                    <a:pt x="152" y="0"/>
                  </a:cubicBezTo>
                  <a:cubicBezTo>
                    <a:pt x="234" y="0"/>
                    <a:pt x="302" y="24"/>
                    <a:pt x="302" y="53"/>
                  </a:cubicBezTo>
                </a:path>
              </a:pathLst>
            </a:custGeom>
            <a:solidFill>
              <a:srgbClr val="E1C973"/>
            </a:solidFill>
            <a:ln w="9525" cap="flat" cmpd="sng">
              <a:solidFill>
                <a:srgbClr val="DD8D17"/>
              </a:solidFill>
              <a:prstDash val="solid"/>
              <a:round/>
              <a:headEnd/>
              <a:tailEnd/>
            </a:ln>
            <a:effectLst/>
          </p:spPr>
          <p:txBody>
            <a:bodyPr/>
            <a:lstStyle/>
            <a:p>
              <a:endParaRPr lang="en-US"/>
            </a:p>
          </p:txBody>
        </p:sp>
        <p:sp>
          <p:nvSpPr>
            <p:cNvPr id="40153" name="Freeform 217"/>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40154" name="Freeform 218"/>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40155" name="Freeform 219"/>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40156" name="Freeform 220"/>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40157" name="Freeform 221"/>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40158" name="Freeform 222"/>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40159" name="Freeform 223"/>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40160" name="Freeform 224"/>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40161" name="Freeform 225"/>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40162" name="Freeform 226"/>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40163" name="Freeform 227"/>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40164" name="Freeform 228"/>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40165" name="Freeform 229"/>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40166" name="Freeform 230"/>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40167" name="Freeform 231"/>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sp>
          <p:nvSpPr>
            <p:cNvPr id="40168" name="Freeform 232"/>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grpSp>
      <p:sp>
        <p:nvSpPr>
          <p:cNvPr id="40169" name="Line 233"/>
          <p:cNvSpPr>
            <a:spLocks noChangeShapeType="1"/>
          </p:cNvSpPr>
          <p:nvPr/>
        </p:nvSpPr>
        <p:spPr bwMode="auto">
          <a:xfrm flipV="1">
            <a:off x="5867400" y="2565400"/>
            <a:ext cx="360363" cy="431800"/>
          </a:xfrm>
          <a:prstGeom prst="line">
            <a:avLst/>
          </a:prstGeom>
          <a:noFill/>
          <a:ln w="12700">
            <a:solidFill>
              <a:schemeClr val="tx1"/>
            </a:solidFill>
            <a:round/>
            <a:headEnd/>
            <a:tailEnd/>
          </a:ln>
          <a:effectLst/>
        </p:spPr>
        <p:txBody>
          <a:bodyPr wrap="none" anchor="ctr"/>
          <a:lstStyle/>
          <a:p>
            <a:endParaRPr lang="en-US"/>
          </a:p>
        </p:txBody>
      </p:sp>
      <p:sp>
        <p:nvSpPr>
          <p:cNvPr id="40170" name="Line 234"/>
          <p:cNvSpPr>
            <a:spLocks noChangeShapeType="1"/>
          </p:cNvSpPr>
          <p:nvPr/>
        </p:nvSpPr>
        <p:spPr bwMode="auto">
          <a:xfrm>
            <a:off x="5422900" y="2171700"/>
            <a:ext cx="782638" cy="234950"/>
          </a:xfrm>
          <a:prstGeom prst="line">
            <a:avLst/>
          </a:prstGeom>
          <a:noFill/>
          <a:ln w="38100">
            <a:solidFill>
              <a:schemeClr val="folHlink"/>
            </a:solidFill>
            <a:round/>
            <a:headEnd/>
            <a:tailEnd type="triangle" w="med" len="med"/>
          </a:ln>
          <a:effectLst/>
        </p:spPr>
        <p:txBody>
          <a:bodyPr wrap="none" anchor="ctr"/>
          <a:lstStyle/>
          <a:p>
            <a:endParaRPr lang="en-US"/>
          </a:p>
        </p:txBody>
      </p:sp>
      <p:sp>
        <p:nvSpPr>
          <p:cNvPr id="40171" name="Line 235"/>
          <p:cNvSpPr>
            <a:spLocks noChangeShapeType="1"/>
          </p:cNvSpPr>
          <p:nvPr/>
        </p:nvSpPr>
        <p:spPr bwMode="auto">
          <a:xfrm>
            <a:off x="5518150" y="2279650"/>
            <a:ext cx="74613" cy="227013"/>
          </a:xfrm>
          <a:prstGeom prst="line">
            <a:avLst/>
          </a:prstGeom>
          <a:noFill/>
          <a:ln w="12700">
            <a:solidFill>
              <a:schemeClr val="tx1"/>
            </a:solidFill>
            <a:round/>
            <a:headEnd type="triangle" w="med" len="med"/>
            <a:tailEnd/>
          </a:ln>
          <a:effectLst/>
        </p:spPr>
        <p:txBody>
          <a:bodyPr wrap="none" anchor="ctr"/>
          <a:lstStyle/>
          <a:p>
            <a:endParaRPr lang="en-US"/>
          </a:p>
        </p:txBody>
      </p:sp>
      <p:sp>
        <p:nvSpPr>
          <p:cNvPr id="40172" name="Text Box 236"/>
          <p:cNvSpPr txBox="1">
            <a:spLocks noChangeArrowheads="1"/>
          </p:cNvSpPr>
          <p:nvPr/>
        </p:nvSpPr>
        <p:spPr bwMode="auto">
          <a:xfrm rot="967290">
            <a:off x="5592763" y="2106613"/>
            <a:ext cx="463550" cy="190500"/>
          </a:xfrm>
          <a:prstGeom prst="rect">
            <a:avLst/>
          </a:prstGeom>
          <a:noFill/>
          <a:ln w="22225" algn="ctr">
            <a:noFill/>
            <a:miter lim="800000"/>
            <a:headEnd/>
            <a:tailEnd/>
          </a:ln>
          <a:effectLst/>
        </p:spPr>
        <p:txBody>
          <a:bodyPr lIns="70316" tIns="35157" rIns="70316" bIns="35157">
            <a:spAutoFit/>
          </a:bodyPr>
          <a:lstStyle/>
          <a:p>
            <a:pPr algn="ctr" defTabSz="703263" eaLnBrk="0" hangingPunct="0">
              <a:spcBef>
                <a:spcPct val="50000"/>
              </a:spcBef>
            </a:pPr>
            <a:r>
              <a:rPr lang="en-US" altLang="zh-CN" sz="800">
                <a:latin typeface="FrutigerNext LT BlackCn" pitchFamily="34" charset="0"/>
                <a:ea typeface="ＭＳ Ｐゴシック" pitchFamily="34" charset="-128"/>
              </a:rPr>
              <a:t>Data</a:t>
            </a:r>
          </a:p>
        </p:txBody>
      </p:sp>
      <p:sp>
        <p:nvSpPr>
          <p:cNvPr id="40173" name="Text Box 237"/>
          <p:cNvSpPr txBox="1">
            <a:spLocks noChangeArrowheads="1"/>
          </p:cNvSpPr>
          <p:nvPr/>
        </p:nvSpPr>
        <p:spPr bwMode="auto">
          <a:xfrm>
            <a:off x="4973638" y="1930400"/>
            <a:ext cx="488950" cy="204788"/>
          </a:xfrm>
          <a:prstGeom prst="rect">
            <a:avLst/>
          </a:prstGeom>
          <a:noFill/>
          <a:ln w="22225" algn="ctr">
            <a:noFill/>
            <a:miter lim="800000"/>
            <a:headEnd/>
            <a:tailEnd/>
          </a:ln>
          <a:effectLst/>
        </p:spPr>
        <p:txBody>
          <a:bodyPr lIns="70316" tIns="35157" rIns="70316" bIns="35157">
            <a:spAutoFit/>
          </a:bodyPr>
          <a:lstStyle/>
          <a:p>
            <a:pPr algn="ctr" defTabSz="703263" eaLnBrk="0" hangingPunct="0">
              <a:spcBef>
                <a:spcPct val="50000"/>
              </a:spcBef>
            </a:pPr>
            <a:r>
              <a:rPr lang="en-US" altLang="zh-CN" sz="900">
                <a:solidFill>
                  <a:schemeClr val="bg2"/>
                </a:solidFill>
                <a:latin typeface="FrutigerNext LT BlackCn" pitchFamily="34" charset="0"/>
                <a:ea typeface="ＭＳ Ｐゴシック" pitchFamily="34" charset="-128"/>
              </a:rPr>
              <a:t>PE7</a:t>
            </a:r>
          </a:p>
        </p:txBody>
      </p:sp>
      <p:sp>
        <p:nvSpPr>
          <p:cNvPr id="40174" name="Text Box 238"/>
          <p:cNvSpPr txBox="1">
            <a:spLocks noChangeArrowheads="1"/>
          </p:cNvSpPr>
          <p:nvPr/>
        </p:nvSpPr>
        <p:spPr bwMode="auto">
          <a:xfrm>
            <a:off x="5219700" y="2708275"/>
            <a:ext cx="488950" cy="204788"/>
          </a:xfrm>
          <a:prstGeom prst="rect">
            <a:avLst/>
          </a:prstGeom>
          <a:noFill/>
          <a:ln w="22225" algn="ctr">
            <a:noFill/>
            <a:miter lim="800000"/>
            <a:headEnd/>
            <a:tailEnd/>
          </a:ln>
          <a:effectLst/>
        </p:spPr>
        <p:txBody>
          <a:bodyPr lIns="70316" tIns="35157" rIns="70316" bIns="35157">
            <a:spAutoFit/>
          </a:bodyPr>
          <a:lstStyle/>
          <a:p>
            <a:pPr algn="ctr" defTabSz="703263" eaLnBrk="0" hangingPunct="0">
              <a:spcBef>
                <a:spcPct val="50000"/>
              </a:spcBef>
            </a:pPr>
            <a:r>
              <a:rPr lang="en-US" altLang="zh-CN" sz="900">
                <a:solidFill>
                  <a:schemeClr val="bg2"/>
                </a:solidFill>
                <a:latin typeface="FrutigerNext LT BlackCn" pitchFamily="34" charset="0"/>
                <a:ea typeface="ＭＳ Ｐゴシック" pitchFamily="34" charset="-128"/>
              </a:rPr>
              <a:t>PE8</a:t>
            </a:r>
          </a:p>
        </p:txBody>
      </p:sp>
      <p:sp>
        <p:nvSpPr>
          <p:cNvPr id="40175" name="Text Box 239"/>
          <p:cNvSpPr txBox="1">
            <a:spLocks noChangeArrowheads="1"/>
          </p:cNvSpPr>
          <p:nvPr/>
        </p:nvSpPr>
        <p:spPr bwMode="auto">
          <a:xfrm>
            <a:off x="6156325" y="2133600"/>
            <a:ext cx="490538" cy="206375"/>
          </a:xfrm>
          <a:prstGeom prst="rect">
            <a:avLst/>
          </a:prstGeom>
          <a:noFill/>
          <a:ln w="22225" algn="ctr">
            <a:noFill/>
            <a:miter lim="800000"/>
            <a:headEnd/>
            <a:tailEnd/>
          </a:ln>
          <a:effectLst/>
        </p:spPr>
        <p:txBody>
          <a:bodyPr lIns="70316" tIns="35157" rIns="70316" bIns="35157">
            <a:spAutoFit/>
          </a:bodyPr>
          <a:lstStyle/>
          <a:p>
            <a:pPr algn="ctr" defTabSz="703263" eaLnBrk="0" hangingPunct="0">
              <a:spcBef>
                <a:spcPct val="50000"/>
              </a:spcBef>
            </a:pPr>
            <a:r>
              <a:rPr lang="en-US" altLang="zh-CN" sz="900">
                <a:solidFill>
                  <a:schemeClr val="bg2"/>
                </a:solidFill>
                <a:latin typeface="FrutigerNext LT BlackCn" pitchFamily="34" charset="0"/>
                <a:ea typeface="ＭＳ Ｐゴシック" pitchFamily="34" charset="-128"/>
              </a:rPr>
              <a:t>CE3</a:t>
            </a:r>
          </a:p>
        </p:txBody>
      </p:sp>
      <p:sp>
        <p:nvSpPr>
          <p:cNvPr id="40176" name="Line 240"/>
          <p:cNvSpPr>
            <a:spLocks noChangeShapeType="1"/>
          </p:cNvSpPr>
          <p:nvPr/>
        </p:nvSpPr>
        <p:spPr bwMode="auto">
          <a:xfrm>
            <a:off x="5422900" y="2279650"/>
            <a:ext cx="762000" cy="227013"/>
          </a:xfrm>
          <a:prstGeom prst="line">
            <a:avLst/>
          </a:prstGeom>
          <a:noFill/>
          <a:ln w="12700">
            <a:solidFill>
              <a:schemeClr val="tx1"/>
            </a:solidFill>
            <a:round/>
            <a:headEnd/>
            <a:tailEnd/>
          </a:ln>
          <a:effectLst/>
        </p:spPr>
        <p:txBody>
          <a:bodyPr wrap="none" anchor="ctr"/>
          <a:lstStyle/>
          <a:p>
            <a:endParaRPr lang="en-US"/>
          </a:p>
        </p:txBody>
      </p:sp>
      <p:sp>
        <p:nvSpPr>
          <p:cNvPr id="40178" name="Text Box 242"/>
          <p:cNvSpPr txBox="1">
            <a:spLocks noChangeArrowheads="1"/>
          </p:cNvSpPr>
          <p:nvPr/>
        </p:nvSpPr>
        <p:spPr bwMode="auto">
          <a:xfrm>
            <a:off x="4505325" y="1835150"/>
            <a:ext cx="168275" cy="403225"/>
          </a:xfrm>
          <a:prstGeom prst="rect">
            <a:avLst/>
          </a:prstGeom>
          <a:noFill/>
          <a:ln w="9525" algn="ctr">
            <a:noFill/>
            <a:miter lim="800000"/>
            <a:headEnd/>
            <a:tailEnd/>
          </a:ln>
          <a:effectLst/>
        </p:spPr>
        <p:txBody>
          <a:bodyPr wrap="none" lIns="82053" tIns="41026" rIns="82053" bIns="41026">
            <a:spAutoFit/>
          </a:bodyPr>
          <a:lstStyle/>
          <a:p>
            <a:pPr defTabSz="820738"/>
            <a:endParaRPr lang="en-US" sz="2200">
              <a:latin typeface="Times New Roman" pitchFamily="18" charset="0"/>
            </a:endParaRPr>
          </a:p>
        </p:txBody>
      </p:sp>
      <p:grpSp>
        <p:nvGrpSpPr>
          <p:cNvPr id="11" name="Group 243"/>
          <p:cNvGrpSpPr>
            <a:grpSpLocks noChangeAspect="1"/>
          </p:cNvGrpSpPr>
          <p:nvPr/>
        </p:nvGrpSpPr>
        <p:grpSpPr bwMode="auto">
          <a:xfrm>
            <a:off x="5580063" y="3716338"/>
            <a:ext cx="555625" cy="490537"/>
            <a:chOff x="3810" y="540"/>
            <a:chExt cx="506" cy="480"/>
          </a:xfrm>
        </p:grpSpPr>
        <p:sp>
          <p:nvSpPr>
            <p:cNvPr id="40180" name="Freeform 244"/>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181" name="Oval 245"/>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182" name="Freeform 246"/>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183" name="Freeform 247"/>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184" name="Freeform 248"/>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185" name="Oval 249"/>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186" name="Freeform 250"/>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187" name="Freeform 251"/>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188" name="Freeform 252"/>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189" name="Freeform 253"/>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12" name="Group 254"/>
          <p:cNvGrpSpPr>
            <a:grpSpLocks noChangeAspect="1"/>
          </p:cNvGrpSpPr>
          <p:nvPr/>
        </p:nvGrpSpPr>
        <p:grpSpPr bwMode="auto">
          <a:xfrm>
            <a:off x="2843213" y="4365625"/>
            <a:ext cx="555625" cy="490538"/>
            <a:chOff x="3810" y="540"/>
            <a:chExt cx="506" cy="480"/>
          </a:xfrm>
        </p:grpSpPr>
        <p:sp>
          <p:nvSpPr>
            <p:cNvPr id="40191" name="Freeform 255"/>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192" name="Oval 256"/>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193" name="Freeform 257"/>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194" name="Freeform 258"/>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195" name="Freeform 259"/>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196" name="Oval 260"/>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197" name="Freeform 261"/>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198" name="Freeform 262"/>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199" name="Freeform 263"/>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200" name="Freeform 264"/>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13" name="Group 265"/>
          <p:cNvGrpSpPr>
            <a:grpSpLocks noChangeAspect="1"/>
          </p:cNvGrpSpPr>
          <p:nvPr/>
        </p:nvGrpSpPr>
        <p:grpSpPr bwMode="auto">
          <a:xfrm>
            <a:off x="2916238" y="2781300"/>
            <a:ext cx="555625" cy="490538"/>
            <a:chOff x="3810" y="540"/>
            <a:chExt cx="506" cy="480"/>
          </a:xfrm>
        </p:grpSpPr>
        <p:sp>
          <p:nvSpPr>
            <p:cNvPr id="40202" name="Freeform 266"/>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03" name="Oval 267"/>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204" name="Freeform 268"/>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205" name="Freeform 269"/>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206" name="Freeform 270"/>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07" name="Oval 271"/>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208" name="Freeform 272"/>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209" name="Freeform 273"/>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210" name="Freeform 274"/>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211" name="Freeform 275"/>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14" name="Group 276"/>
          <p:cNvGrpSpPr>
            <a:grpSpLocks noChangeAspect="1"/>
          </p:cNvGrpSpPr>
          <p:nvPr/>
        </p:nvGrpSpPr>
        <p:grpSpPr bwMode="auto">
          <a:xfrm>
            <a:off x="3492500" y="1773238"/>
            <a:ext cx="555625" cy="490537"/>
            <a:chOff x="3810" y="540"/>
            <a:chExt cx="506" cy="480"/>
          </a:xfrm>
        </p:grpSpPr>
        <p:sp>
          <p:nvSpPr>
            <p:cNvPr id="40213" name="Freeform 277"/>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14" name="Oval 278"/>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215" name="Freeform 279"/>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216" name="Freeform 280"/>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217" name="Freeform 281"/>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18" name="Oval 282"/>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219" name="Freeform 283"/>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220" name="Freeform 284"/>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221" name="Freeform 285"/>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222" name="Freeform 286"/>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15" name="Group 287"/>
          <p:cNvGrpSpPr>
            <a:grpSpLocks noChangeAspect="1"/>
          </p:cNvGrpSpPr>
          <p:nvPr/>
        </p:nvGrpSpPr>
        <p:grpSpPr bwMode="auto">
          <a:xfrm>
            <a:off x="3708400" y="4437063"/>
            <a:ext cx="555625" cy="490537"/>
            <a:chOff x="3810" y="540"/>
            <a:chExt cx="506" cy="480"/>
          </a:xfrm>
        </p:grpSpPr>
        <p:sp>
          <p:nvSpPr>
            <p:cNvPr id="40224" name="Freeform 288"/>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25" name="Oval 289"/>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226" name="Freeform 290"/>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227" name="Freeform 291"/>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228" name="Freeform 292"/>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29" name="Oval 293"/>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230" name="Freeform 294"/>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231" name="Freeform 295"/>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232" name="Freeform 296"/>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233" name="Freeform 297"/>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16" name="Group 298"/>
          <p:cNvGrpSpPr>
            <a:grpSpLocks noChangeAspect="1"/>
          </p:cNvGrpSpPr>
          <p:nvPr/>
        </p:nvGrpSpPr>
        <p:grpSpPr bwMode="auto">
          <a:xfrm>
            <a:off x="5219700" y="4508500"/>
            <a:ext cx="555625" cy="490538"/>
            <a:chOff x="3810" y="540"/>
            <a:chExt cx="506" cy="480"/>
          </a:xfrm>
        </p:grpSpPr>
        <p:sp>
          <p:nvSpPr>
            <p:cNvPr id="40235" name="Freeform 299"/>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36" name="Oval 300"/>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237" name="Freeform 301"/>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238" name="Freeform 302"/>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239" name="Freeform 303"/>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40" name="Oval 304"/>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241" name="Freeform 305"/>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242" name="Freeform 306"/>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243" name="Freeform 307"/>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244" name="Freeform 308"/>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sp>
        <p:nvSpPr>
          <p:cNvPr id="40245" name="Line 309"/>
          <p:cNvSpPr>
            <a:spLocks noChangeShapeType="1"/>
          </p:cNvSpPr>
          <p:nvPr/>
        </p:nvSpPr>
        <p:spPr bwMode="auto">
          <a:xfrm flipV="1">
            <a:off x="5651500" y="4492625"/>
            <a:ext cx="609600" cy="231775"/>
          </a:xfrm>
          <a:prstGeom prst="line">
            <a:avLst/>
          </a:prstGeom>
          <a:noFill/>
          <a:ln w="12700">
            <a:solidFill>
              <a:schemeClr val="tx2"/>
            </a:solidFill>
            <a:round/>
            <a:headEnd/>
            <a:tailEnd/>
          </a:ln>
          <a:effectLst/>
        </p:spPr>
        <p:txBody>
          <a:bodyPr wrap="none" anchor="ctr"/>
          <a:lstStyle/>
          <a:p>
            <a:endParaRPr lang="en-US"/>
          </a:p>
        </p:txBody>
      </p:sp>
      <p:sp>
        <p:nvSpPr>
          <p:cNvPr id="40246" name="Line 310"/>
          <p:cNvSpPr>
            <a:spLocks noChangeShapeType="1"/>
          </p:cNvSpPr>
          <p:nvPr/>
        </p:nvSpPr>
        <p:spPr bwMode="auto">
          <a:xfrm>
            <a:off x="5867400" y="3860800"/>
            <a:ext cx="504825" cy="504825"/>
          </a:xfrm>
          <a:prstGeom prst="line">
            <a:avLst/>
          </a:prstGeom>
          <a:noFill/>
          <a:ln w="38100">
            <a:solidFill>
              <a:schemeClr val="folHlink"/>
            </a:solidFill>
            <a:round/>
            <a:headEnd/>
            <a:tailEnd type="triangle" w="med" len="med"/>
          </a:ln>
          <a:effectLst/>
        </p:spPr>
        <p:txBody>
          <a:bodyPr wrap="none" anchor="ctr"/>
          <a:lstStyle/>
          <a:p>
            <a:endParaRPr lang="en-US"/>
          </a:p>
        </p:txBody>
      </p:sp>
      <p:grpSp>
        <p:nvGrpSpPr>
          <p:cNvPr id="17" name="Group 311"/>
          <p:cNvGrpSpPr>
            <a:grpSpLocks noChangeAspect="1"/>
          </p:cNvGrpSpPr>
          <p:nvPr/>
        </p:nvGrpSpPr>
        <p:grpSpPr bwMode="auto">
          <a:xfrm>
            <a:off x="5076825" y="2133600"/>
            <a:ext cx="555625" cy="490538"/>
            <a:chOff x="3810" y="540"/>
            <a:chExt cx="506" cy="480"/>
          </a:xfrm>
        </p:grpSpPr>
        <p:sp>
          <p:nvSpPr>
            <p:cNvPr id="40248" name="Freeform 312"/>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49" name="Oval 313"/>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250" name="Freeform 314"/>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251" name="Freeform 315"/>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252" name="Freeform 316"/>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53" name="Oval 317"/>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254" name="Freeform 318"/>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255" name="Freeform 319"/>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256" name="Freeform 320"/>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257" name="Freeform 321"/>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18" name="Group 322"/>
          <p:cNvGrpSpPr>
            <a:grpSpLocks noChangeAspect="1"/>
          </p:cNvGrpSpPr>
          <p:nvPr/>
        </p:nvGrpSpPr>
        <p:grpSpPr bwMode="auto">
          <a:xfrm>
            <a:off x="5508625" y="2781300"/>
            <a:ext cx="555625" cy="490538"/>
            <a:chOff x="3810" y="540"/>
            <a:chExt cx="506" cy="480"/>
          </a:xfrm>
        </p:grpSpPr>
        <p:sp>
          <p:nvSpPr>
            <p:cNvPr id="40259" name="Freeform 323"/>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60" name="Oval 324"/>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261" name="Freeform 325"/>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262" name="Freeform 326"/>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263" name="Freeform 327"/>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64" name="Oval 328"/>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265" name="Freeform 329"/>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266" name="Freeform 330"/>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267" name="Freeform 331"/>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268" name="Freeform 332"/>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sp>
        <p:nvSpPr>
          <p:cNvPr id="40269" name="Line 333"/>
          <p:cNvSpPr>
            <a:spLocks noChangeShapeType="1"/>
          </p:cNvSpPr>
          <p:nvPr/>
        </p:nvSpPr>
        <p:spPr bwMode="auto">
          <a:xfrm flipV="1">
            <a:off x="5795963" y="2540000"/>
            <a:ext cx="355600" cy="384175"/>
          </a:xfrm>
          <a:prstGeom prst="line">
            <a:avLst/>
          </a:prstGeom>
          <a:noFill/>
          <a:ln w="38100">
            <a:solidFill>
              <a:schemeClr val="folHlink"/>
            </a:solidFill>
            <a:prstDash val="dash"/>
            <a:round/>
            <a:headEnd/>
            <a:tailEnd type="triangle" w="med" len="med"/>
          </a:ln>
          <a:effectLst/>
        </p:spPr>
        <p:txBody>
          <a:bodyPr wrap="none" anchor="ctr"/>
          <a:lstStyle/>
          <a:p>
            <a:endParaRPr lang="en-US"/>
          </a:p>
        </p:txBody>
      </p:sp>
      <p:grpSp>
        <p:nvGrpSpPr>
          <p:cNvPr id="19" name="Group 334"/>
          <p:cNvGrpSpPr>
            <a:grpSpLocks noChangeAspect="1"/>
          </p:cNvGrpSpPr>
          <p:nvPr/>
        </p:nvGrpSpPr>
        <p:grpSpPr bwMode="auto">
          <a:xfrm>
            <a:off x="1692275" y="2852738"/>
            <a:ext cx="555625" cy="490537"/>
            <a:chOff x="3810" y="540"/>
            <a:chExt cx="506" cy="480"/>
          </a:xfrm>
        </p:grpSpPr>
        <p:sp>
          <p:nvSpPr>
            <p:cNvPr id="40271" name="Freeform 335"/>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72" name="Oval 336"/>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273" name="Freeform 337"/>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274" name="Freeform 338"/>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275" name="Freeform 339"/>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76" name="Oval 340"/>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277" name="Freeform 341"/>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278" name="Freeform 342"/>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279" name="Freeform 343"/>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280" name="Freeform 344"/>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0" name="Group 345"/>
          <p:cNvGrpSpPr>
            <a:grpSpLocks noChangeAspect="1"/>
          </p:cNvGrpSpPr>
          <p:nvPr/>
        </p:nvGrpSpPr>
        <p:grpSpPr bwMode="auto">
          <a:xfrm>
            <a:off x="1763713" y="3716338"/>
            <a:ext cx="555625" cy="490537"/>
            <a:chOff x="3810" y="540"/>
            <a:chExt cx="506" cy="480"/>
          </a:xfrm>
        </p:grpSpPr>
        <p:sp>
          <p:nvSpPr>
            <p:cNvPr id="40282" name="Freeform 346"/>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83" name="Oval 347"/>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284" name="Freeform 348"/>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285" name="Freeform 349"/>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286" name="Freeform 350"/>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87" name="Oval 351"/>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288" name="Freeform 352"/>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289" name="Freeform 353"/>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290" name="Freeform 354"/>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291" name="Freeform 355"/>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sp>
        <p:nvSpPr>
          <p:cNvPr id="40292" name="Line 356"/>
          <p:cNvSpPr>
            <a:spLocks noChangeShapeType="1"/>
          </p:cNvSpPr>
          <p:nvPr/>
        </p:nvSpPr>
        <p:spPr bwMode="auto">
          <a:xfrm flipH="1">
            <a:off x="3132138" y="2924175"/>
            <a:ext cx="71437" cy="1657350"/>
          </a:xfrm>
          <a:prstGeom prst="line">
            <a:avLst/>
          </a:prstGeom>
          <a:noFill/>
          <a:ln w="38100">
            <a:solidFill>
              <a:srgbClr val="FF0000"/>
            </a:solidFill>
            <a:round/>
            <a:headEnd/>
            <a:tailEnd type="triangle" w="med" len="med"/>
          </a:ln>
          <a:effectLst/>
        </p:spPr>
        <p:txBody>
          <a:bodyPr wrap="none" anchor="ctr"/>
          <a:lstStyle/>
          <a:p>
            <a:endParaRPr lang="en-US"/>
          </a:p>
        </p:txBody>
      </p:sp>
      <p:sp>
        <p:nvSpPr>
          <p:cNvPr id="40293" name="Line 357"/>
          <p:cNvSpPr>
            <a:spLocks noChangeShapeType="1"/>
          </p:cNvSpPr>
          <p:nvPr/>
        </p:nvSpPr>
        <p:spPr bwMode="auto">
          <a:xfrm flipV="1">
            <a:off x="2195513" y="2924175"/>
            <a:ext cx="1008062" cy="144463"/>
          </a:xfrm>
          <a:prstGeom prst="line">
            <a:avLst/>
          </a:prstGeom>
          <a:noFill/>
          <a:ln w="38100">
            <a:solidFill>
              <a:srgbClr val="FF0000"/>
            </a:solidFill>
            <a:round/>
            <a:headEnd/>
            <a:tailEnd type="triangle" w="med" len="med"/>
          </a:ln>
          <a:effectLst/>
        </p:spPr>
        <p:txBody>
          <a:bodyPr wrap="none" anchor="ctr"/>
          <a:lstStyle/>
          <a:p>
            <a:endParaRPr lang="en-US"/>
          </a:p>
        </p:txBody>
      </p:sp>
      <p:sp>
        <p:nvSpPr>
          <p:cNvPr id="40294" name="Line 358"/>
          <p:cNvSpPr>
            <a:spLocks noChangeShapeType="1"/>
          </p:cNvSpPr>
          <p:nvPr/>
        </p:nvSpPr>
        <p:spPr bwMode="auto">
          <a:xfrm>
            <a:off x="1277938" y="3938588"/>
            <a:ext cx="635000" cy="0"/>
          </a:xfrm>
          <a:prstGeom prst="line">
            <a:avLst/>
          </a:prstGeom>
          <a:noFill/>
          <a:ln w="57150">
            <a:solidFill>
              <a:schemeClr val="folHlink"/>
            </a:solidFill>
            <a:round/>
            <a:headEnd/>
            <a:tailEnd type="triangle" w="med" len="med"/>
          </a:ln>
          <a:effectLst/>
        </p:spPr>
        <p:txBody>
          <a:bodyPr wrap="none" anchor="ctr"/>
          <a:lstStyle/>
          <a:p>
            <a:endParaRPr lang="en-US"/>
          </a:p>
        </p:txBody>
      </p:sp>
      <p:sp>
        <p:nvSpPr>
          <p:cNvPr id="40295" name="Line 359"/>
          <p:cNvSpPr>
            <a:spLocks noChangeShapeType="1"/>
          </p:cNvSpPr>
          <p:nvPr/>
        </p:nvSpPr>
        <p:spPr bwMode="auto">
          <a:xfrm>
            <a:off x="969963" y="3059113"/>
            <a:ext cx="782637" cy="0"/>
          </a:xfrm>
          <a:prstGeom prst="line">
            <a:avLst/>
          </a:prstGeom>
          <a:noFill/>
          <a:ln w="57150">
            <a:solidFill>
              <a:schemeClr val="folHlink"/>
            </a:solidFill>
            <a:round/>
            <a:headEnd/>
            <a:tailEnd type="triangle" w="med" len="med"/>
          </a:ln>
          <a:effectLst/>
        </p:spPr>
        <p:txBody>
          <a:bodyPr wrap="none" anchor="ctr"/>
          <a:lstStyle/>
          <a:p>
            <a:endParaRPr lang="en-US"/>
          </a:p>
        </p:txBody>
      </p:sp>
      <p:grpSp>
        <p:nvGrpSpPr>
          <p:cNvPr id="21" name="Group 360"/>
          <p:cNvGrpSpPr>
            <a:grpSpLocks noChangeAspect="1"/>
          </p:cNvGrpSpPr>
          <p:nvPr/>
        </p:nvGrpSpPr>
        <p:grpSpPr bwMode="auto">
          <a:xfrm>
            <a:off x="2555875" y="1989138"/>
            <a:ext cx="555625" cy="490537"/>
            <a:chOff x="3810" y="540"/>
            <a:chExt cx="506" cy="480"/>
          </a:xfrm>
        </p:grpSpPr>
        <p:sp>
          <p:nvSpPr>
            <p:cNvPr id="40297" name="Freeform 361"/>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98" name="Oval 362"/>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299" name="Freeform 363"/>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300" name="Freeform 364"/>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301" name="Freeform 365"/>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302" name="Oval 366"/>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303" name="Freeform 367"/>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304" name="Freeform 368"/>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305" name="Freeform 369"/>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306" name="Freeform 370"/>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sp>
        <p:nvSpPr>
          <p:cNvPr id="40307" name="Line 371"/>
          <p:cNvSpPr>
            <a:spLocks noChangeShapeType="1"/>
          </p:cNvSpPr>
          <p:nvPr/>
        </p:nvSpPr>
        <p:spPr bwMode="auto">
          <a:xfrm flipH="1" flipV="1">
            <a:off x="2916238" y="2133600"/>
            <a:ext cx="287337" cy="790575"/>
          </a:xfrm>
          <a:prstGeom prst="line">
            <a:avLst/>
          </a:prstGeom>
          <a:noFill/>
          <a:ln w="38100">
            <a:solidFill>
              <a:srgbClr val="FF0000"/>
            </a:solidFill>
            <a:round/>
            <a:headEnd/>
            <a:tailEnd type="triangle" w="med" len="med"/>
          </a:ln>
          <a:effectLst/>
        </p:spPr>
        <p:txBody>
          <a:bodyPr wrap="none" anchor="ctr"/>
          <a:lstStyle/>
          <a:p>
            <a:endParaRPr lang="en-US"/>
          </a:p>
        </p:txBody>
      </p:sp>
      <p:grpSp>
        <p:nvGrpSpPr>
          <p:cNvPr id="22" name="Group 372"/>
          <p:cNvGrpSpPr>
            <a:grpSpLocks noChangeAspect="1"/>
          </p:cNvGrpSpPr>
          <p:nvPr/>
        </p:nvGrpSpPr>
        <p:grpSpPr bwMode="auto">
          <a:xfrm>
            <a:off x="4284663" y="2420938"/>
            <a:ext cx="555625" cy="490537"/>
            <a:chOff x="3810" y="540"/>
            <a:chExt cx="506" cy="480"/>
          </a:xfrm>
        </p:grpSpPr>
        <p:sp>
          <p:nvSpPr>
            <p:cNvPr id="40309" name="Freeform 373"/>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310" name="Oval 374"/>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311" name="Freeform 375"/>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312" name="Freeform 376"/>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313" name="Freeform 377"/>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314" name="Oval 378"/>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315" name="Freeform 379"/>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316" name="Freeform 380"/>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317" name="Freeform 381"/>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318" name="Freeform 382"/>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 name="Group 383"/>
          <p:cNvGrpSpPr>
            <a:grpSpLocks noChangeAspect="1"/>
          </p:cNvGrpSpPr>
          <p:nvPr/>
        </p:nvGrpSpPr>
        <p:grpSpPr bwMode="auto">
          <a:xfrm>
            <a:off x="3492500" y="3429000"/>
            <a:ext cx="555625" cy="490538"/>
            <a:chOff x="3810" y="540"/>
            <a:chExt cx="506" cy="480"/>
          </a:xfrm>
        </p:grpSpPr>
        <p:sp>
          <p:nvSpPr>
            <p:cNvPr id="40320" name="Freeform 384"/>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321" name="Oval 385"/>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322" name="Freeform 386"/>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323" name="Freeform 387"/>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324" name="Freeform 388"/>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325" name="Oval 389"/>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326" name="Freeform 390"/>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327" name="Freeform 391"/>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328" name="Freeform 392"/>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329" name="Freeform 393"/>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4" name="Group 394"/>
          <p:cNvGrpSpPr>
            <a:grpSpLocks noChangeAspect="1"/>
          </p:cNvGrpSpPr>
          <p:nvPr/>
        </p:nvGrpSpPr>
        <p:grpSpPr bwMode="auto">
          <a:xfrm>
            <a:off x="4427538" y="3500438"/>
            <a:ext cx="555625" cy="490537"/>
            <a:chOff x="3810" y="540"/>
            <a:chExt cx="506" cy="480"/>
          </a:xfrm>
        </p:grpSpPr>
        <p:sp>
          <p:nvSpPr>
            <p:cNvPr id="40331" name="Freeform 395"/>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332" name="Oval 396"/>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333" name="Freeform 397"/>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334" name="Freeform 398"/>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335" name="Freeform 399"/>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336" name="Oval 400"/>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337" name="Freeform 401"/>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338" name="Freeform 402"/>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339" name="Freeform 403"/>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340" name="Freeform 404"/>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sp>
        <p:nvSpPr>
          <p:cNvPr id="40341" name="Line 405"/>
          <p:cNvSpPr>
            <a:spLocks noChangeShapeType="1"/>
          </p:cNvSpPr>
          <p:nvPr/>
        </p:nvSpPr>
        <p:spPr bwMode="auto">
          <a:xfrm flipV="1">
            <a:off x="3203575" y="2636838"/>
            <a:ext cx="1296988" cy="287337"/>
          </a:xfrm>
          <a:prstGeom prst="line">
            <a:avLst/>
          </a:prstGeom>
          <a:noFill/>
          <a:ln w="38100">
            <a:solidFill>
              <a:srgbClr val="FF0000"/>
            </a:solidFill>
            <a:round/>
            <a:headEnd/>
            <a:tailEnd type="triangle" w="med" len="med"/>
          </a:ln>
          <a:effectLst/>
        </p:spPr>
        <p:txBody>
          <a:bodyPr wrap="none" anchor="ctr"/>
          <a:lstStyle/>
          <a:p>
            <a:endParaRPr lang="en-US"/>
          </a:p>
        </p:txBody>
      </p:sp>
      <p:sp>
        <p:nvSpPr>
          <p:cNvPr id="40342" name="Line 406"/>
          <p:cNvSpPr>
            <a:spLocks noChangeShapeType="1"/>
          </p:cNvSpPr>
          <p:nvPr/>
        </p:nvSpPr>
        <p:spPr bwMode="auto">
          <a:xfrm flipV="1">
            <a:off x="4500563" y="2276475"/>
            <a:ext cx="863600" cy="360363"/>
          </a:xfrm>
          <a:prstGeom prst="line">
            <a:avLst/>
          </a:prstGeom>
          <a:noFill/>
          <a:ln w="38100">
            <a:solidFill>
              <a:srgbClr val="FF0000"/>
            </a:solidFill>
            <a:round/>
            <a:headEnd/>
            <a:tailEnd type="triangle" w="med" len="med"/>
          </a:ln>
          <a:effectLst/>
        </p:spPr>
        <p:txBody>
          <a:bodyPr wrap="none" anchor="ctr"/>
          <a:lstStyle/>
          <a:p>
            <a:endParaRPr lang="en-US"/>
          </a:p>
        </p:txBody>
      </p:sp>
      <p:sp>
        <p:nvSpPr>
          <p:cNvPr id="40343" name="Line 407"/>
          <p:cNvSpPr>
            <a:spLocks noChangeShapeType="1"/>
          </p:cNvSpPr>
          <p:nvPr/>
        </p:nvSpPr>
        <p:spPr bwMode="auto">
          <a:xfrm>
            <a:off x="4500563" y="2636838"/>
            <a:ext cx="1223962" cy="1152525"/>
          </a:xfrm>
          <a:prstGeom prst="line">
            <a:avLst/>
          </a:prstGeom>
          <a:noFill/>
          <a:ln w="38100">
            <a:solidFill>
              <a:srgbClr val="FF0000"/>
            </a:solidFill>
            <a:round/>
            <a:headEnd/>
            <a:tailEnd type="triangle" w="med" len="med"/>
          </a:ln>
          <a:effectLst/>
        </p:spPr>
        <p:txBody>
          <a:bodyPr wrap="none" anchor="ctr"/>
          <a:lstStyle/>
          <a:p>
            <a:endParaRPr lang="en-US"/>
          </a:p>
        </p:txBody>
      </p:sp>
      <p:sp>
        <p:nvSpPr>
          <p:cNvPr id="40344" name="Line 408"/>
          <p:cNvSpPr>
            <a:spLocks noChangeShapeType="1"/>
          </p:cNvSpPr>
          <p:nvPr/>
        </p:nvSpPr>
        <p:spPr bwMode="auto">
          <a:xfrm flipV="1">
            <a:off x="2268538" y="3644900"/>
            <a:ext cx="1439862" cy="215900"/>
          </a:xfrm>
          <a:prstGeom prst="line">
            <a:avLst/>
          </a:prstGeom>
          <a:noFill/>
          <a:ln w="38100">
            <a:solidFill>
              <a:srgbClr val="33CC33"/>
            </a:solidFill>
            <a:round/>
            <a:headEnd/>
            <a:tailEnd type="triangle" w="med" len="med"/>
          </a:ln>
          <a:effectLst/>
        </p:spPr>
        <p:txBody>
          <a:bodyPr wrap="none" anchor="ctr"/>
          <a:lstStyle/>
          <a:p>
            <a:endParaRPr lang="en-US"/>
          </a:p>
        </p:txBody>
      </p:sp>
      <p:sp>
        <p:nvSpPr>
          <p:cNvPr id="40345" name="Line 409"/>
          <p:cNvSpPr>
            <a:spLocks noChangeShapeType="1"/>
          </p:cNvSpPr>
          <p:nvPr/>
        </p:nvSpPr>
        <p:spPr bwMode="auto">
          <a:xfrm>
            <a:off x="3708400" y="3644900"/>
            <a:ext cx="287338" cy="936625"/>
          </a:xfrm>
          <a:prstGeom prst="line">
            <a:avLst/>
          </a:prstGeom>
          <a:noFill/>
          <a:ln w="38100">
            <a:solidFill>
              <a:srgbClr val="33CC33"/>
            </a:solidFill>
            <a:round/>
            <a:headEnd/>
            <a:tailEnd type="triangle" w="med" len="med"/>
          </a:ln>
          <a:effectLst/>
        </p:spPr>
        <p:txBody>
          <a:bodyPr wrap="none" anchor="ctr"/>
          <a:lstStyle/>
          <a:p>
            <a:endParaRPr lang="en-US"/>
          </a:p>
        </p:txBody>
      </p:sp>
      <p:sp>
        <p:nvSpPr>
          <p:cNvPr id="40346" name="Line 410"/>
          <p:cNvSpPr>
            <a:spLocks noChangeShapeType="1"/>
          </p:cNvSpPr>
          <p:nvPr/>
        </p:nvSpPr>
        <p:spPr bwMode="auto">
          <a:xfrm flipV="1">
            <a:off x="3708400" y="1989138"/>
            <a:ext cx="71438" cy="1655762"/>
          </a:xfrm>
          <a:prstGeom prst="line">
            <a:avLst/>
          </a:prstGeom>
          <a:noFill/>
          <a:ln w="38100">
            <a:solidFill>
              <a:srgbClr val="33CC33"/>
            </a:solidFill>
            <a:round/>
            <a:headEnd/>
            <a:tailEnd type="triangle" w="med" len="med"/>
          </a:ln>
          <a:effectLst/>
        </p:spPr>
        <p:txBody>
          <a:bodyPr wrap="none" anchor="ctr"/>
          <a:lstStyle/>
          <a:p>
            <a:endParaRPr lang="en-US"/>
          </a:p>
        </p:txBody>
      </p:sp>
      <p:sp>
        <p:nvSpPr>
          <p:cNvPr id="40347" name="Line 411"/>
          <p:cNvSpPr>
            <a:spLocks noChangeShapeType="1"/>
          </p:cNvSpPr>
          <p:nvPr/>
        </p:nvSpPr>
        <p:spPr bwMode="auto">
          <a:xfrm>
            <a:off x="4716463" y="3644900"/>
            <a:ext cx="792162" cy="1079500"/>
          </a:xfrm>
          <a:prstGeom prst="line">
            <a:avLst/>
          </a:prstGeom>
          <a:noFill/>
          <a:ln w="38100">
            <a:solidFill>
              <a:srgbClr val="33CC33"/>
            </a:solidFill>
            <a:round/>
            <a:headEnd/>
            <a:tailEnd type="triangle" w="med" len="med"/>
          </a:ln>
          <a:effectLst/>
        </p:spPr>
        <p:txBody>
          <a:bodyPr wrap="none" anchor="ctr"/>
          <a:lstStyle/>
          <a:p>
            <a:endParaRPr lang="en-US"/>
          </a:p>
        </p:txBody>
      </p:sp>
      <p:sp>
        <p:nvSpPr>
          <p:cNvPr id="40348" name="Line 412"/>
          <p:cNvSpPr>
            <a:spLocks noChangeShapeType="1"/>
          </p:cNvSpPr>
          <p:nvPr/>
        </p:nvSpPr>
        <p:spPr bwMode="auto">
          <a:xfrm flipV="1">
            <a:off x="4716463" y="2997200"/>
            <a:ext cx="1008062" cy="647700"/>
          </a:xfrm>
          <a:prstGeom prst="line">
            <a:avLst/>
          </a:prstGeom>
          <a:noFill/>
          <a:ln w="38100">
            <a:solidFill>
              <a:srgbClr val="33CC33"/>
            </a:solidFill>
            <a:round/>
            <a:headEnd/>
            <a:tailEnd type="triangle" w="med" len="med"/>
          </a:ln>
          <a:effectLst/>
        </p:spPr>
        <p:txBody>
          <a:bodyPr wrap="none" anchor="ctr"/>
          <a:lstStyle/>
          <a:p>
            <a:endParaRPr lang="en-US"/>
          </a:p>
        </p:txBody>
      </p:sp>
      <p:sp>
        <p:nvSpPr>
          <p:cNvPr id="40349" name="Line 413"/>
          <p:cNvSpPr>
            <a:spLocks noChangeShapeType="1"/>
          </p:cNvSpPr>
          <p:nvPr/>
        </p:nvSpPr>
        <p:spPr bwMode="auto">
          <a:xfrm>
            <a:off x="3708400" y="3644900"/>
            <a:ext cx="1008063" cy="0"/>
          </a:xfrm>
          <a:prstGeom prst="line">
            <a:avLst/>
          </a:prstGeom>
          <a:noFill/>
          <a:ln w="38100">
            <a:solidFill>
              <a:srgbClr val="33CC33"/>
            </a:solidFill>
            <a:round/>
            <a:headEnd/>
            <a:tailEnd type="triangle" w="med" len="med"/>
          </a:ln>
          <a:effectLst/>
        </p:spPr>
        <p:txBody>
          <a:bodyPr wrap="none" anchor="ctr"/>
          <a:lstStyle/>
          <a:p>
            <a:endParaRPr lang="en-US"/>
          </a:p>
        </p:txBody>
      </p:sp>
      <p:sp>
        <p:nvSpPr>
          <p:cNvPr id="40350" name="Text Box 414"/>
          <p:cNvSpPr txBox="1">
            <a:spLocks noChangeArrowheads="1"/>
          </p:cNvSpPr>
          <p:nvPr/>
        </p:nvSpPr>
        <p:spPr bwMode="auto">
          <a:xfrm>
            <a:off x="2484438" y="1844675"/>
            <a:ext cx="488950" cy="204788"/>
          </a:xfrm>
          <a:prstGeom prst="rect">
            <a:avLst/>
          </a:prstGeom>
          <a:noFill/>
          <a:ln w="22225" algn="ctr">
            <a:noFill/>
            <a:miter lim="800000"/>
            <a:headEnd/>
            <a:tailEnd/>
          </a:ln>
          <a:effectLst/>
        </p:spPr>
        <p:txBody>
          <a:bodyPr lIns="70316" tIns="35157" rIns="70316" bIns="35157">
            <a:spAutoFit/>
          </a:bodyPr>
          <a:lstStyle/>
          <a:p>
            <a:pPr algn="ctr" defTabSz="703263" eaLnBrk="0" hangingPunct="0">
              <a:spcBef>
                <a:spcPct val="50000"/>
              </a:spcBef>
            </a:pPr>
            <a:r>
              <a:rPr lang="en-US" altLang="zh-CN" sz="900">
                <a:solidFill>
                  <a:schemeClr val="bg2"/>
                </a:solidFill>
                <a:latin typeface="FrutigerNext LT BlackCn" pitchFamily="34" charset="0"/>
                <a:ea typeface="ＭＳ Ｐゴシック" pitchFamily="34" charset="-128"/>
              </a:rPr>
              <a:t>PE3</a:t>
            </a:r>
          </a:p>
        </p:txBody>
      </p:sp>
      <p:sp>
        <p:nvSpPr>
          <p:cNvPr id="40351" name="Text Box 415"/>
          <p:cNvSpPr txBox="1">
            <a:spLocks noChangeArrowheads="1"/>
          </p:cNvSpPr>
          <p:nvPr/>
        </p:nvSpPr>
        <p:spPr bwMode="auto">
          <a:xfrm>
            <a:off x="3492500" y="1628775"/>
            <a:ext cx="488950" cy="204788"/>
          </a:xfrm>
          <a:prstGeom prst="rect">
            <a:avLst/>
          </a:prstGeom>
          <a:noFill/>
          <a:ln w="22225" algn="ctr">
            <a:noFill/>
            <a:miter lim="800000"/>
            <a:headEnd/>
            <a:tailEnd/>
          </a:ln>
          <a:effectLst/>
        </p:spPr>
        <p:txBody>
          <a:bodyPr lIns="70316" tIns="35157" rIns="70316" bIns="35157">
            <a:spAutoFit/>
          </a:bodyPr>
          <a:lstStyle/>
          <a:p>
            <a:pPr algn="ctr" defTabSz="703263" eaLnBrk="0" hangingPunct="0">
              <a:spcBef>
                <a:spcPct val="50000"/>
              </a:spcBef>
            </a:pPr>
            <a:r>
              <a:rPr lang="en-US" altLang="zh-CN" sz="900">
                <a:solidFill>
                  <a:schemeClr val="bg2"/>
                </a:solidFill>
                <a:latin typeface="FrutigerNext LT BlackCn" pitchFamily="34" charset="0"/>
                <a:ea typeface="ＭＳ Ｐゴシック" pitchFamily="34" charset="-128"/>
              </a:rPr>
              <a:t>PE4</a:t>
            </a:r>
          </a:p>
        </p:txBody>
      </p:sp>
      <p:sp>
        <p:nvSpPr>
          <p:cNvPr id="40352" name="Text Box 416"/>
          <p:cNvSpPr txBox="1">
            <a:spLocks noChangeArrowheads="1"/>
          </p:cNvSpPr>
          <p:nvPr/>
        </p:nvSpPr>
        <p:spPr bwMode="auto">
          <a:xfrm>
            <a:off x="3059113" y="4797425"/>
            <a:ext cx="488950" cy="204788"/>
          </a:xfrm>
          <a:prstGeom prst="rect">
            <a:avLst/>
          </a:prstGeom>
          <a:noFill/>
          <a:ln w="22225" algn="ctr">
            <a:noFill/>
            <a:miter lim="800000"/>
            <a:headEnd/>
            <a:tailEnd/>
          </a:ln>
          <a:effectLst/>
        </p:spPr>
        <p:txBody>
          <a:bodyPr lIns="70316" tIns="35157" rIns="70316" bIns="35157">
            <a:spAutoFit/>
          </a:bodyPr>
          <a:lstStyle/>
          <a:p>
            <a:pPr algn="ctr" defTabSz="703263" eaLnBrk="0" hangingPunct="0">
              <a:spcBef>
                <a:spcPct val="50000"/>
              </a:spcBef>
            </a:pPr>
            <a:r>
              <a:rPr lang="en-US" altLang="zh-CN" sz="900">
                <a:solidFill>
                  <a:schemeClr val="bg2"/>
                </a:solidFill>
                <a:latin typeface="FrutigerNext LT BlackCn" pitchFamily="34" charset="0"/>
                <a:ea typeface="ＭＳ Ｐゴシック" pitchFamily="34" charset="-128"/>
              </a:rPr>
              <a:t>PE5</a:t>
            </a:r>
          </a:p>
        </p:txBody>
      </p:sp>
      <p:sp>
        <p:nvSpPr>
          <p:cNvPr id="40353" name="Text Box 417"/>
          <p:cNvSpPr txBox="1">
            <a:spLocks noChangeArrowheads="1"/>
          </p:cNvSpPr>
          <p:nvPr/>
        </p:nvSpPr>
        <p:spPr bwMode="auto">
          <a:xfrm>
            <a:off x="3995738" y="4868863"/>
            <a:ext cx="488950" cy="204787"/>
          </a:xfrm>
          <a:prstGeom prst="rect">
            <a:avLst/>
          </a:prstGeom>
          <a:noFill/>
          <a:ln w="22225" algn="ctr">
            <a:noFill/>
            <a:miter lim="800000"/>
            <a:headEnd/>
            <a:tailEnd/>
          </a:ln>
          <a:effectLst/>
        </p:spPr>
        <p:txBody>
          <a:bodyPr lIns="70316" tIns="35157" rIns="70316" bIns="35157">
            <a:spAutoFit/>
          </a:bodyPr>
          <a:lstStyle/>
          <a:p>
            <a:pPr algn="ctr" defTabSz="703263" eaLnBrk="0" hangingPunct="0">
              <a:spcBef>
                <a:spcPct val="50000"/>
              </a:spcBef>
            </a:pPr>
            <a:r>
              <a:rPr lang="en-US" altLang="zh-CN" sz="900">
                <a:solidFill>
                  <a:schemeClr val="bg2"/>
                </a:solidFill>
                <a:latin typeface="FrutigerNext LT BlackCn" pitchFamily="34" charset="0"/>
                <a:ea typeface="ＭＳ Ｐゴシック" pitchFamily="34" charset="-128"/>
              </a:rPr>
              <a:t>PE6</a:t>
            </a:r>
          </a:p>
        </p:txBody>
      </p:sp>
      <p:sp>
        <p:nvSpPr>
          <p:cNvPr id="40356" name="AutoShape 420"/>
          <p:cNvSpPr>
            <a:spLocks noChangeArrowheads="1"/>
          </p:cNvSpPr>
          <p:nvPr/>
        </p:nvSpPr>
        <p:spPr bwMode="auto">
          <a:xfrm>
            <a:off x="1219200" y="914400"/>
            <a:ext cx="1619250" cy="576262"/>
          </a:xfrm>
          <a:prstGeom prst="wedgeRoundRectCallout">
            <a:avLst>
              <a:gd name="adj1" fmla="val 40185"/>
              <a:gd name="adj2" fmla="val 308519"/>
              <a:gd name="adj3" fmla="val 16667"/>
            </a:avLst>
          </a:prstGeom>
          <a:noFill/>
          <a:ln w="9525" algn="ctr">
            <a:solidFill>
              <a:srgbClr val="0033CC"/>
            </a:solidFill>
            <a:miter lim="800000"/>
            <a:headEnd/>
            <a:tailEnd/>
          </a:ln>
          <a:effectLst/>
        </p:spPr>
        <p:txBody>
          <a:bodyPr lIns="91425" tIns="45712" rIns="91425" bIns="45712"/>
          <a:lstStyle/>
          <a:p>
            <a:pPr algn="ctr" defTabSz="877888" eaLnBrk="0" hangingPunct="0"/>
            <a:r>
              <a:rPr lang="en-US" altLang="zh-CN" sz="1500" dirty="0">
                <a:latin typeface="FrutigerNext LT Regular" pitchFamily="34" charset="0"/>
              </a:rPr>
              <a:t>1</a:t>
            </a:r>
            <a:r>
              <a:rPr lang="en-US" altLang="zh-CN" sz="1500" dirty="0" smtClean="0">
                <a:latin typeface="FrutigerNext LT Regular" pitchFamily="34" charset="0"/>
              </a:rPr>
              <a:t>. </a:t>
            </a:r>
            <a:r>
              <a:rPr lang="en-US" altLang="zh-CN" sz="1500" dirty="0">
                <a:latin typeface="FrutigerNext LT Regular" pitchFamily="34" charset="0"/>
              </a:rPr>
              <a:t>Two P2MP LSP carry data</a:t>
            </a:r>
            <a:endParaRPr lang="en-US" altLang="zh-CN" sz="1500" dirty="0">
              <a:latin typeface="FrutigerNext LT Regular" pitchFamily="34" charset="0"/>
              <a:ea typeface="ＭＳ Ｐゴシック" pitchFamily="34" charset="-128"/>
            </a:endParaRPr>
          </a:p>
        </p:txBody>
      </p:sp>
      <p:sp>
        <p:nvSpPr>
          <p:cNvPr id="40357" name="AutoShape 421"/>
          <p:cNvSpPr>
            <a:spLocks noChangeArrowheads="1"/>
          </p:cNvSpPr>
          <p:nvPr/>
        </p:nvSpPr>
        <p:spPr bwMode="auto">
          <a:xfrm>
            <a:off x="3863975" y="947738"/>
            <a:ext cx="2232025" cy="576262"/>
          </a:xfrm>
          <a:prstGeom prst="wedgeRoundRectCallout">
            <a:avLst>
              <a:gd name="adj1" fmla="val -5159"/>
              <a:gd name="adj2" fmla="val 205962"/>
              <a:gd name="adj3" fmla="val 16667"/>
            </a:avLst>
          </a:prstGeom>
          <a:noFill/>
          <a:ln w="9525" algn="ctr">
            <a:solidFill>
              <a:srgbClr val="0033CC"/>
            </a:solidFill>
            <a:miter lim="800000"/>
            <a:headEnd/>
            <a:tailEnd/>
          </a:ln>
          <a:effectLst/>
        </p:spPr>
        <p:txBody>
          <a:bodyPr lIns="91425" tIns="45712" rIns="91425" bIns="45712"/>
          <a:lstStyle/>
          <a:p>
            <a:pPr defTabSz="877888" eaLnBrk="0" hangingPunct="0"/>
            <a:r>
              <a:rPr lang="en-US" altLang="zh-CN" sz="1500" dirty="0">
                <a:latin typeface="FrutigerNext LT Regular" pitchFamily="34" charset="0"/>
              </a:rPr>
              <a:t>2</a:t>
            </a:r>
            <a:r>
              <a:rPr lang="en-US" altLang="zh-CN" sz="1500" dirty="0" smtClean="0">
                <a:latin typeface="FrutigerNext LT Regular" pitchFamily="34" charset="0"/>
              </a:rPr>
              <a:t>. </a:t>
            </a:r>
            <a:r>
              <a:rPr lang="en-US" altLang="zh-CN" sz="1500" dirty="0">
                <a:latin typeface="FrutigerNext LT Regular" pitchFamily="34" charset="0"/>
              </a:rPr>
              <a:t>P2P LSP (</a:t>
            </a:r>
            <a:r>
              <a:rPr lang="en-US" altLang="zh-CN" sz="1500" dirty="0" err="1">
                <a:latin typeface="FrutigerNext LT Regular" pitchFamily="34" charset="0"/>
              </a:rPr>
              <a:t>leaf</a:t>
            </a:r>
            <a:r>
              <a:rPr lang="en-US" altLang="zh-CN" sz="1500" dirty="0" err="1">
                <a:latin typeface="FrutigerNext LT Regular" pitchFamily="34" charset="0"/>
                <a:sym typeface="Wingdings" pitchFamily="2" charset="2"/>
              </a:rPr>
              <a:t>root</a:t>
            </a:r>
            <a:r>
              <a:rPr lang="en-US" altLang="zh-CN" sz="1500" dirty="0">
                <a:latin typeface="FrutigerNext LT Regular" pitchFamily="34" charset="0"/>
              </a:rPr>
              <a:t>) with BFD</a:t>
            </a:r>
          </a:p>
        </p:txBody>
      </p:sp>
      <p:sp>
        <p:nvSpPr>
          <p:cNvPr id="40358" name="Line 422"/>
          <p:cNvSpPr>
            <a:spLocks noChangeShapeType="1"/>
          </p:cNvSpPr>
          <p:nvPr/>
        </p:nvSpPr>
        <p:spPr bwMode="auto">
          <a:xfrm flipH="1" flipV="1">
            <a:off x="4643438" y="3716338"/>
            <a:ext cx="720725" cy="1008062"/>
          </a:xfrm>
          <a:prstGeom prst="line">
            <a:avLst/>
          </a:prstGeom>
          <a:noFill/>
          <a:ln w="12700">
            <a:solidFill>
              <a:schemeClr val="tx2"/>
            </a:solidFill>
            <a:round/>
            <a:headEnd/>
            <a:tailEnd type="triangle" w="med" len="med"/>
          </a:ln>
          <a:effectLst/>
        </p:spPr>
        <p:txBody>
          <a:bodyPr/>
          <a:lstStyle/>
          <a:p>
            <a:endParaRPr lang="en-US"/>
          </a:p>
        </p:txBody>
      </p:sp>
      <p:sp>
        <p:nvSpPr>
          <p:cNvPr id="40359" name="Line 423"/>
          <p:cNvSpPr>
            <a:spLocks noChangeShapeType="1"/>
          </p:cNvSpPr>
          <p:nvPr/>
        </p:nvSpPr>
        <p:spPr bwMode="auto">
          <a:xfrm flipH="1" flipV="1">
            <a:off x="3779838" y="3716338"/>
            <a:ext cx="936625" cy="0"/>
          </a:xfrm>
          <a:prstGeom prst="line">
            <a:avLst/>
          </a:prstGeom>
          <a:noFill/>
          <a:ln w="12700">
            <a:solidFill>
              <a:schemeClr val="tx2"/>
            </a:solidFill>
            <a:round/>
            <a:headEnd/>
            <a:tailEnd type="triangle" w="med" len="med"/>
          </a:ln>
          <a:effectLst/>
        </p:spPr>
        <p:txBody>
          <a:bodyPr/>
          <a:lstStyle/>
          <a:p>
            <a:endParaRPr lang="en-US"/>
          </a:p>
        </p:txBody>
      </p:sp>
      <p:sp>
        <p:nvSpPr>
          <p:cNvPr id="40360" name="Line 424"/>
          <p:cNvSpPr>
            <a:spLocks noChangeShapeType="1"/>
          </p:cNvSpPr>
          <p:nvPr/>
        </p:nvSpPr>
        <p:spPr bwMode="auto">
          <a:xfrm flipH="1">
            <a:off x="2268538" y="3716338"/>
            <a:ext cx="1511300" cy="215900"/>
          </a:xfrm>
          <a:prstGeom prst="line">
            <a:avLst/>
          </a:prstGeom>
          <a:noFill/>
          <a:ln w="12700">
            <a:solidFill>
              <a:schemeClr val="tx2"/>
            </a:solidFill>
            <a:round/>
            <a:headEnd/>
            <a:tailEnd type="triangle" w="med" len="med"/>
          </a:ln>
          <a:effectLst/>
        </p:spPr>
        <p:txBody>
          <a:bodyPr/>
          <a:lstStyle/>
          <a:p>
            <a:endParaRPr lang="en-US"/>
          </a:p>
        </p:txBody>
      </p:sp>
      <p:sp>
        <p:nvSpPr>
          <p:cNvPr id="40361" name="Line 425"/>
          <p:cNvSpPr>
            <a:spLocks noChangeShapeType="1"/>
          </p:cNvSpPr>
          <p:nvPr/>
        </p:nvSpPr>
        <p:spPr bwMode="auto">
          <a:xfrm flipH="1" flipV="1">
            <a:off x="3635375" y="3789363"/>
            <a:ext cx="215900" cy="792162"/>
          </a:xfrm>
          <a:prstGeom prst="line">
            <a:avLst/>
          </a:prstGeom>
          <a:noFill/>
          <a:ln w="12700">
            <a:solidFill>
              <a:schemeClr val="tx2"/>
            </a:solidFill>
            <a:round/>
            <a:headEnd/>
            <a:tailEnd type="triangle" w="med" len="med"/>
          </a:ln>
          <a:effectLst/>
        </p:spPr>
        <p:txBody>
          <a:bodyPr/>
          <a:lstStyle/>
          <a:p>
            <a:endParaRPr lang="en-US"/>
          </a:p>
        </p:txBody>
      </p:sp>
      <p:sp>
        <p:nvSpPr>
          <p:cNvPr id="40362" name="Line 426"/>
          <p:cNvSpPr>
            <a:spLocks noChangeShapeType="1"/>
          </p:cNvSpPr>
          <p:nvPr/>
        </p:nvSpPr>
        <p:spPr bwMode="auto">
          <a:xfrm flipH="1">
            <a:off x="2268538" y="3789363"/>
            <a:ext cx="1439862" cy="215900"/>
          </a:xfrm>
          <a:prstGeom prst="line">
            <a:avLst/>
          </a:prstGeom>
          <a:noFill/>
          <a:ln w="12700">
            <a:solidFill>
              <a:schemeClr val="tx2"/>
            </a:solidFill>
            <a:round/>
            <a:headEnd/>
            <a:tailEnd type="triangle" w="med" len="med"/>
          </a:ln>
          <a:effectLst/>
        </p:spPr>
        <p:txBody>
          <a:bodyPr/>
          <a:lstStyle/>
          <a:p>
            <a:endParaRPr lang="en-US"/>
          </a:p>
        </p:txBody>
      </p:sp>
      <p:sp>
        <p:nvSpPr>
          <p:cNvPr id="40363" name="Line 427"/>
          <p:cNvSpPr>
            <a:spLocks noChangeShapeType="1"/>
          </p:cNvSpPr>
          <p:nvPr/>
        </p:nvSpPr>
        <p:spPr bwMode="auto">
          <a:xfrm flipH="1">
            <a:off x="4859338" y="3141663"/>
            <a:ext cx="865187" cy="503237"/>
          </a:xfrm>
          <a:prstGeom prst="line">
            <a:avLst/>
          </a:prstGeom>
          <a:noFill/>
          <a:ln w="12700">
            <a:solidFill>
              <a:schemeClr val="tx2"/>
            </a:solidFill>
            <a:round/>
            <a:headEnd/>
            <a:tailEnd type="triangle" w="med" len="med"/>
          </a:ln>
          <a:effectLst/>
        </p:spPr>
        <p:txBody>
          <a:bodyPr/>
          <a:lstStyle/>
          <a:p>
            <a:endParaRPr lang="en-US"/>
          </a:p>
        </p:txBody>
      </p:sp>
      <p:sp>
        <p:nvSpPr>
          <p:cNvPr id="40364" name="Line 428"/>
          <p:cNvSpPr>
            <a:spLocks noChangeShapeType="1"/>
          </p:cNvSpPr>
          <p:nvPr/>
        </p:nvSpPr>
        <p:spPr bwMode="auto">
          <a:xfrm flipH="1" flipV="1">
            <a:off x="3851275" y="3573463"/>
            <a:ext cx="1009650" cy="0"/>
          </a:xfrm>
          <a:prstGeom prst="line">
            <a:avLst/>
          </a:prstGeom>
          <a:noFill/>
          <a:ln w="12700">
            <a:solidFill>
              <a:schemeClr val="tx2"/>
            </a:solidFill>
            <a:round/>
            <a:headEnd/>
            <a:tailEnd type="triangle" w="med" len="med"/>
          </a:ln>
          <a:effectLst/>
        </p:spPr>
        <p:txBody>
          <a:bodyPr/>
          <a:lstStyle/>
          <a:p>
            <a:endParaRPr lang="en-US"/>
          </a:p>
        </p:txBody>
      </p:sp>
      <p:sp>
        <p:nvSpPr>
          <p:cNvPr id="40365" name="Line 429"/>
          <p:cNvSpPr>
            <a:spLocks noChangeShapeType="1"/>
          </p:cNvSpPr>
          <p:nvPr/>
        </p:nvSpPr>
        <p:spPr bwMode="auto">
          <a:xfrm flipH="1">
            <a:off x="2268538" y="3573463"/>
            <a:ext cx="1582737" cy="215900"/>
          </a:xfrm>
          <a:prstGeom prst="line">
            <a:avLst/>
          </a:prstGeom>
          <a:noFill/>
          <a:ln w="12700">
            <a:solidFill>
              <a:schemeClr val="tx2"/>
            </a:solidFill>
            <a:round/>
            <a:headEnd/>
            <a:tailEnd type="triangle" w="med" len="med"/>
          </a:ln>
          <a:effectLst/>
        </p:spPr>
        <p:txBody>
          <a:bodyPr/>
          <a:lstStyle/>
          <a:p>
            <a:endParaRPr lang="en-US"/>
          </a:p>
        </p:txBody>
      </p:sp>
      <p:sp>
        <p:nvSpPr>
          <p:cNvPr id="40366" name="Line 430"/>
          <p:cNvSpPr>
            <a:spLocks noChangeShapeType="1"/>
          </p:cNvSpPr>
          <p:nvPr/>
        </p:nvSpPr>
        <p:spPr bwMode="auto">
          <a:xfrm flipV="1">
            <a:off x="2987675" y="3141663"/>
            <a:ext cx="71438" cy="1366837"/>
          </a:xfrm>
          <a:prstGeom prst="line">
            <a:avLst/>
          </a:prstGeom>
          <a:noFill/>
          <a:ln w="12700">
            <a:solidFill>
              <a:schemeClr val="tx2"/>
            </a:solidFill>
            <a:round/>
            <a:headEnd/>
            <a:tailEnd type="triangle" w="med" len="med"/>
          </a:ln>
          <a:effectLst/>
        </p:spPr>
        <p:txBody>
          <a:bodyPr/>
          <a:lstStyle/>
          <a:p>
            <a:endParaRPr lang="en-US"/>
          </a:p>
        </p:txBody>
      </p:sp>
      <p:sp>
        <p:nvSpPr>
          <p:cNvPr id="40367" name="Line 431"/>
          <p:cNvSpPr>
            <a:spLocks noChangeShapeType="1"/>
          </p:cNvSpPr>
          <p:nvPr/>
        </p:nvSpPr>
        <p:spPr bwMode="auto">
          <a:xfrm flipH="1">
            <a:off x="2124075" y="3141663"/>
            <a:ext cx="935038" cy="142875"/>
          </a:xfrm>
          <a:prstGeom prst="line">
            <a:avLst/>
          </a:prstGeom>
          <a:noFill/>
          <a:ln w="12700">
            <a:solidFill>
              <a:schemeClr val="tx2"/>
            </a:solidFill>
            <a:round/>
            <a:headEnd/>
            <a:tailEnd type="triangle" w="med" len="med"/>
          </a:ln>
          <a:effectLst/>
        </p:spPr>
        <p:txBody>
          <a:bodyPr/>
          <a:lstStyle/>
          <a:p>
            <a:endParaRPr lang="en-US"/>
          </a:p>
        </p:txBody>
      </p:sp>
      <p:sp>
        <p:nvSpPr>
          <p:cNvPr id="40368" name="Line 432"/>
          <p:cNvSpPr>
            <a:spLocks noChangeShapeType="1"/>
          </p:cNvSpPr>
          <p:nvPr/>
        </p:nvSpPr>
        <p:spPr bwMode="auto">
          <a:xfrm flipH="1">
            <a:off x="4427538" y="2276475"/>
            <a:ext cx="720725" cy="288925"/>
          </a:xfrm>
          <a:prstGeom prst="line">
            <a:avLst/>
          </a:prstGeom>
          <a:noFill/>
          <a:ln w="12700">
            <a:solidFill>
              <a:schemeClr val="tx2"/>
            </a:solidFill>
            <a:round/>
            <a:headEnd/>
            <a:tailEnd type="triangle" w="med" len="med"/>
          </a:ln>
          <a:effectLst/>
        </p:spPr>
        <p:txBody>
          <a:bodyPr/>
          <a:lstStyle/>
          <a:p>
            <a:endParaRPr lang="en-US"/>
          </a:p>
        </p:txBody>
      </p:sp>
      <p:sp>
        <p:nvSpPr>
          <p:cNvPr id="40369" name="Line 433"/>
          <p:cNvSpPr>
            <a:spLocks noChangeShapeType="1"/>
          </p:cNvSpPr>
          <p:nvPr/>
        </p:nvSpPr>
        <p:spPr bwMode="auto">
          <a:xfrm flipH="1">
            <a:off x="3203575" y="2565400"/>
            <a:ext cx="1223963" cy="287338"/>
          </a:xfrm>
          <a:prstGeom prst="line">
            <a:avLst/>
          </a:prstGeom>
          <a:noFill/>
          <a:ln w="12700">
            <a:solidFill>
              <a:schemeClr val="tx2"/>
            </a:solidFill>
            <a:round/>
            <a:headEnd/>
            <a:tailEnd type="triangle" w="med" len="med"/>
          </a:ln>
          <a:effectLst/>
        </p:spPr>
        <p:txBody>
          <a:bodyPr/>
          <a:lstStyle/>
          <a:p>
            <a:endParaRPr lang="en-US"/>
          </a:p>
        </p:txBody>
      </p:sp>
      <p:sp>
        <p:nvSpPr>
          <p:cNvPr id="40370" name="Line 434"/>
          <p:cNvSpPr>
            <a:spLocks noChangeShapeType="1"/>
          </p:cNvSpPr>
          <p:nvPr/>
        </p:nvSpPr>
        <p:spPr bwMode="auto">
          <a:xfrm flipH="1">
            <a:off x="2195513" y="2852738"/>
            <a:ext cx="1009650" cy="144462"/>
          </a:xfrm>
          <a:prstGeom prst="line">
            <a:avLst/>
          </a:prstGeom>
          <a:noFill/>
          <a:ln w="12700">
            <a:solidFill>
              <a:schemeClr val="tx2"/>
            </a:solidFill>
            <a:round/>
            <a:headEnd/>
            <a:tailEnd type="triangle" w="med" len="med"/>
          </a:ln>
          <a:effectLst/>
        </p:spPr>
        <p:txBody>
          <a:bodyPr/>
          <a:lstStyle/>
          <a:p>
            <a:endParaRPr lang="en-US"/>
          </a:p>
        </p:txBody>
      </p:sp>
      <p:sp>
        <p:nvSpPr>
          <p:cNvPr id="40371" name="Line 435"/>
          <p:cNvSpPr>
            <a:spLocks noChangeShapeType="1"/>
          </p:cNvSpPr>
          <p:nvPr/>
        </p:nvSpPr>
        <p:spPr bwMode="auto">
          <a:xfrm flipH="1" flipV="1">
            <a:off x="4427538" y="2708275"/>
            <a:ext cx="1225550" cy="1152525"/>
          </a:xfrm>
          <a:prstGeom prst="line">
            <a:avLst/>
          </a:prstGeom>
          <a:noFill/>
          <a:ln w="12700">
            <a:solidFill>
              <a:schemeClr val="tx2"/>
            </a:solidFill>
            <a:round/>
            <a:headEnd/>
            <a:tailEnd type="triangle" w="med" len="med"/>
          </a:ln>
          <a:effectLst/>
        </p:spPr>
        <p:txBody>
          <a:bodyPr/>
          <a:lstStyle/>
          <a:p>
            <a:endParaRPr lang="en-US"/>
          </a:p>
        </p:txBody>
      </p:sp>
      <p:sp>
        <p:nvSpPr>
          <p:cNvPr id="40372" name="Line 436"/>
          <p:cNvSpPr>
            <a:spLocks noChangeShapeType="1"/>
          </p:cNvSpPr>
          <p:nvPr/>
        </p:nvSpPr>
        <p:spPr bwMode="auto">
          <a:xfrm flipH="1">
            <a:off x="3276600" y="2708275"/>
            <a:ext cx="1223963" cy="288925"/>
          </a:xfrm>
          <a:prstGeom prst="line">
            <a:avLst/>
          </a:prstGeom>
          <a:noFill/>
          <a:ln w="12700">
            <a:solidFill>
              <a:schemeClr val="tx2"/>
            </a:solidFill>
            <a:round/>
            <a:headEnd/>
            <a:tailEnd type="triangle" w="med" len="med"/>
          </a:ln>
          <a:effectLst/>
        </p:spPr>
        <p:txBody>
          <a:bodyPr/>
          <a:lstStyle/>
          <a:p>
            <a:endParaRPr lang="en-US"/>
          </a:p>
        </p:txBody>
      </p:sp>
      <p:sp>
        <p:nvSpPr>
          <p:cNvPr id="40373" name="Line 437"/>
          <p:cNvSpPr>
            <a:spLocks noChangeShapeType="1"/>
          </p:cNvSpPr>
          <p:nvPr/>
        </p:nvSpPr>
        <p:spPr bwMode="auto">
          <a:xfrm flipH="1">
            <a:off x="2195513" y="2997200"/>
            <a:ext cx="1081087" cy="144463"/>
          </a:xfrm>
          <a:prstGeom prst="line">
            <a:avLst/>
          </a:prstGeom>
          <a:noFill/>
          <a:ln w="12700">
            <a:solidFill>
              <a:schemeClr val="tx2"/>
            </a:solidFill>
            <a:round/>
            <a:headEnd/>
            <a:tailEnd type="triangle" w="med" len="med"/>
          </a:ln>
          <a:effectLst/>
        </p:spPr>
        <p:txBody>
          <a:bodyPr/>
          <a:lstStyle/>
          <a:p>
            <a:endParaRPr lang="en-US"/>
          </a:p>
        </p:txBody>
      </p:sp>
      <p:sp>
        <p:nvSpPr>
          <p:cNvPr id="40374" name="Line 438"/>
          <p:cNvSpPr>
            <a:spLocks noChangeShapeType="1"/>
          </p:cNvSpPr>
          <p:nvPr/>
        </p:nvSpPr>
        <p:spPr bwMode="auto">
          <a:xfrm flipH="1">
            <a:off x="2124075" y="2781300"/>
            <a:ext cx="1008063" cy="142875"/>
          </a:xfrm>
          <a:prstGeom prst="line">
            <a:avLst/>
          </a:prstGeom>
          <a:noFill/>
          <a:ln w="12700">
            <a:solidFill>
              <a:schemeClr val="tx2"/>
            </a:solidFill>
            <a:round/>
            <a:headEnd/>
            <a:tailEnd type="triangle" w="med" len="med"/>
          </a:ln>
          <a:effectLst/>
        </p:spPr>
        <p:txBody>
          <a:bodyPr/>
          <a:lstStyle/>
          <a:p>
            <a:endParaRPr lang="en-US"/>
          </a:p>
        </p:txBody>
      </p:sp>
      <p:sp>
        <p:nvSpPr>
          <p:cNvPr id="40375" name="Line 439"/>
          <p:cNvSpPr>
            <a:spLocks noChangeShapeType="1"/>
          </p:cNvSpPr>
          <p:nvPr/>
        </p:nvSpPr>
        <p:spPr bwMode="auto">
          <a:xfrm>
            <a:off x="2843213" y="2205038"/>
            <a:ext cx="215900" cy="576262"/>
          </a:xfrm>
          <a:prstGeom prst="line">
            <a:avLst/>
          </a:prstGeom>
          <a:noFill/>
          <a:ln w="12700">
            <a:solidFill>
              <a:schemeClr val="tx2"/>
            </a:solidFill>
            <a:round/>
            <a:headEnd/>
            <a:tailEnd type="triangle" w="med" len="med"/>
          </a:ln>
          <a:effectLst/>
        </p:spPr>
        <p:txBody>
          <a:bodyPr/>
          <a:lstStyle/>
          <a:p>
            <a:endParaRPr lang="en-US"/>
          </a:p>
        </p:txBody>
      </p:sp>
      <p:sp>
        <p:nvSpPr>
          <p:cNvPr id="40376" name="Line 440"/>
          <p:cNvSpPr>
            <a:spLocks noChangeShapeType="1"/>
          </p:cNvSpPr>
          <p:nvPr/>
        </p:nvSpPr>
        <p:spPr bwMode="auto">
          <a:xfrm flipH="1">
            <a:off x="3635375" y="2060575"/>
            <a:ext cx="73025" cy="1439863"/>
          </a:xfrm>
          <a:prstGeom prst="line">
            <a:avLst/>
          </a:prstGeom>
          <a:noFill/>
          <a:ln w="12700">
            <a:solidFill>
              <a:schemeClr val="tx2"/>
            </a:solidFill>
            <a:round/>
            <a:headEnd/>
            <a:tailEnd type="triangle" w="med" len="med"/>
          </a:ln>
          <a:effectLst/>
        </p:spPr>
        <p:txBody>
          <a:bodyPr/>
          <a:lstStyle/>
          <a:p>
            <a:endParaRPr lang="en-US"/>
          </a:p>
        </p:txBody>
      </p:sp>
      <p:sp>
        <p:nvSpPr>
          <p:cNvPr id="40377" name="Line 441"/>
          <p:cNvSpPr>
            <a:spLocks noChangeShapeType="1"/>
          </p:cNvSpPr>
          <p:nvPr/>
        </p:nvSpPr>
        <p:spPr bwMode="auto">
          <a:xfrm flipH="1">
            <a:off x="2051050" y="3500438"/>
            <a:ext cx="1585913" cy="215900"/>
          </a:xfrm>
          <a:prstGeom prst="line">
            <a:avLst/>
          </a:prstGeom>
          <a:noFill/>
          <a:ln w="12700">
            <a:solidFill>
              <a:schemeClr val="tx2"/>
            </a:solidFill>
            <a:round/>
            <a:headEnd/>
            <a:tailEnd type="triangle" w="med" len="med"/>
          </a:ln>
          <a:effectLst/>
        </p:spPr>
        <p:txBody>
          <a:bodyPr/>
          <a:lstStyle/>
          <a:p>
            <a:endParaRPr lang="en-US"/>
          </a:p>
        </p:txBody>
      </p:sp>
      <p:sp>
        <p:nvSpPr>
          <p:cNvPr id="40378" name="AutoShape 442"/>
          <p:cNvSpPr>
            <a:spLocks noChangeArrowheads="1"/>
          </p:cNvSpPr>
          <p:nvPr/>
        </p:nvSpPr>
        <p:spPr bwMode="auto">
          <a:xfrm>
            <a:off x="3276601" y="5373688"/>
            <a:ext cx="2285999" cy="950912"/>
          </a:xfrm>
          <a:prstGeom prst="wedgeRoundRectCallout">
            <a:avLst>
              <a:gd name="adj1" fmla="val 43483"/>
              <a:gd name="adj2" fmla="val -354220"/>
              <a:gd name="adj3" fmla="val 16667"/>
            </a:avLst>
          </a:prstGeom>
          <a:noFill/>
          <a:ln w="9525" algn="ctr">
            <a:solidFill>
              <a:srgbClr val="0033CC"/>
            </a:solidFill>
            <a:miter lim="800000"/>
            <a:headEnd/>
            <a:tailEnd/>
          </a:ln>
          <a:effectLst/>
        </p:spPr>
        <p:txBody>
          <a:bodyPr lIns="91425" tIns="45712" rIns="91425" bIns="45712"/>
          <a:lstStyle/>
          <a:p>
            <a:pPr defTabSz="877888" eaLnBrk="0" hangingPunct="0"/>
            <a:r>
              <a:rPr lang="en-US" altLang="zh-CN" sz="1500" dirty="0">
                <a:latin typeface="FrutigerNext LT Regular" pitchFamily="34" charset="0"/>
              </a:rPr>
              <a:t>3</a:t>
            </a:r>
            <a:r>
              <a:rPr lang="en-US" altLang="zh-CN" sz="1500" dirty="0" smtClean="0">
                <a:latin typeface="FrutigerNext LT Regular" pitchFamily="34" charset="0"/>
              </a:rPr>
              <a:t>. </a:t>
            </a:r>
            <a:r>
              <a:rPr lang="en-US" altLang="zh-CN" sz="1500" dirty="0">
                <a:latin typeface="FrutigerNext LT Regular" pitchFamily="34" charset="0"/>
              </a:rPr>
              <a:t>P2P LSP as NH to SA, export route for SA </a:t>
            </a:r>
            <a:r>
              <a:rPr lang="en-US" altLang="zh-CN" sz="1500" i="1" dirty="0">
                <a:latin typeface="FrutigerNext LT Regular" pitchFamily="34" charset="0"/>
              </a:rPr>
              <a:t>to</a:t>
            </a:r>
            <a:r>
              <a:rPr lang="en-US" altLang="zh-CN" sz="1500" dirty="0">
                <a:latin typeface="FrutigerNext LT Regular" pitchFamily="34" charset="0"/>
              </a:rPr>
              <a:t> </a:t>
            </a:r>
            <a:r>
              <a:rPr lang="en-US" altLang="zh-CN" sz="1500" dirty="0" smtClean="0">
                <a:latin typeface="FrutigerNext LT Regular" pitchFamily="34" charset="0"/>
              </a:rPr>
              <a:t>receiver (</a:t>
            </a:r>
            <a:r>
              <a:rPr lang="en-US" altLang="zh-CN" sz="1500" dirty="0" smtClean="0">
                <a:solidFill>
                  <a:srgbClr val="0000CC"/>
                </a:solidFill>
                <a:latin typeface="FrutigerNext LT Regular" pitchFamily="34" charset="0"/>
              </a:rPr>
              <a:t>when PE1 fails, route withdrawn)</a:t>
            </a:r>
            <a:endParaRPr lang="en-US" altLang="zh-CN" sz="1500" dirty="0">
              <a:solidFill>
                <a:srgbClr val="0000CC"/>
              </a:solidFill>
              <a:latin typeface="FrutigerNext LT Regular" pitchFamily="34" charset="0"/>
            </a:endParaRPr>
          </a:p>
        </p:txBody>
      </p:sp>
      <p:sp>
        <p:nvSpPr>
          <p:cNvPr id="40379" name="AutoShape 443"/>
          <p:cNvSpPr>
            <a:spLocks noChangeArrowheads="1"/>
          </p:cNvSpPr>
          <p:nvPr/>
        </p:nvSpPr>
        <p:spPr bwMode="auto">
          <a:xfrm>
            <a:off x="5614987" y="5373688"/>
            <a:ext cx="1547813" cy="792162"/>
          </a:xfrm>
          <a:prstGeom prst="wedgeRoundRectCallout">
            <a:avLst>
              <a:gd name="adj1" fmla="val -726"/>
              <a:gd name="adj2" fmla="val -414959"/>
              <a:gd name="adj3" fmla="val 16667"/>
            </a:avLst>
          </a:prstGeom>
          <a:noFill/>
          <a:ln w="9525" algn="ctr">
            <a:solidFill>
              <a:srgbClr val="0033CC"/>
            </a:solidFill>
            <a:miter lim="800000"/>
            <a:headEnd/>
            <a:tailEnd/>
          </a:ln>
          <a:effectLst/>
        </p:spPr>
        <p:txBody>
          <a:bodyPr lIns="91425" tIns="45712" rIns="91425" bIns="45712"/>
          <a:lstStyle/>
          <a:p>
            <a:pPr defTabSz="877888" eaLnBrk="0" hangingPunct="0"/>
            <a:r>
              <a:rPr lang="en-US" altLang="zh-CN" sz="1500" dirty="0">
                <a:latin typeface="FrutigerNext LT Regular" pitchFamily="34" charset="0"/>
              </a:rPr>
              <a:t>4</a:t>
            </a:r>
            <a:r>
              <a:rPr lang="en-US" altLang="zh-CN" sz="1500" dirty="0" smtClean="0">
                <a:latin typeface="FrutigerNext LT Regular" pitchFamily="34" charset="0"/>
              </a:rPr>
              <a:t>. CE3 </a:t>
            </a:r>
            <a:r>
              <a:rPr lang="en-US" altLang="zh-CN" sz="1500" dirty="0">
                <a:latin typeface="FrutigerNext LT Regular" pitchFamily="34" charset="0"/>
              </a:rPr>
              <a:t>selects </a:t>
            </a:r>
            <a:r>
              <a:rPr lang="en-US" altLang="zh-CN" sz="1500" dirty="0" smtClean="0">
                <a:latin typeface="FrutigerNext LT Regular" pitchFamily="34" charset="0"/>
              </a:rPr>
              <a:t>leaf according to route to SA</a:t>
            </a:r>
            <a:endParaRPr lang="en-US" altLang="zh-CN" sz="1500" dirty="0">
              <a:latin typeface="FrutigerNext LT Regular" pitchFamily="34" charset="0"/>
            </a:endParaRPr>
          </a:p>
        </p:txBody>
      </p:sp>
      <p:sp>
        <p:nvSpPr>
          <p:cNvPr id="40380" name="Line 444"/>
          <p:cNvSpPr>
            <a:spLocks noChangeShapeType="1"/>
          </p:cNvSpPr>
          <p:nvPr/>
        </p:nvSpPr>
        <p:spPr bwMode="auto">
          <a:xfrm flipV="1">
            <a:off x="323850" y="5805488"/>
            <a:ext cx="611188" cy="0"/>
          </a:xfrm>
          <a:prstGeom prst="line">
            <a:avLst/>
          </a:prstGeom>
          <a:noFill/>
          <a:ln w="12700">
            <a:solidFill>
              <a:schemeClr val="tx2"/>
            </a:solidFill>
            <a:round/>
            <a:headEnd/>
            <a:tailEnd type="triangle" w="med" len="med"/>
          </a:ln>
          <a:effectLst/>
        </p:spPr>
        <p:txBody>
          <a:bodyPr/>
          <a:lstStyle/>
          <a:p>
            <a:endParaRPr lang="en-US"/>
          </a:p>
        </p:txBody>
      </p:sp>
      <p:sp>
        <p:nvSpPr>
          <p:cNvPr id="40381" name="Text Box 445"/>
          <p:cNvSpPr txBox="1">
            <a:spLocks noChangeArrowheads="1"/>
          </p:cNvSpPr>
          <p:nvPr/>
        </p:nvSpPr>
        <p:spPr bwMode="auto">
          <a:xfrm>
            <a:off x="971550" y="5661025"/>
            <a:ext cx="1111250" cy="366713"/>
          </a:xfrm>
          <a:prstGeom prst="rect">
            <a:avLst/>
          </a:prstGeom>
          <a:noFill/>
          <a:ln w="9525">
            <a:noFill/>
            <a:miter lim="800000"/>
            <a:headEnd/>
            <a:tailEnd/>
          </a:ln>
          <a:effectLst/>
        </p:spPr>
        <p:txBody>
          <a:bodyPr wrap="none" lIns="91429" tIns="45714" rIns="91429" bIns="45714">
            <a:spAutoFit/>
          </a:bodyPr>
          <a:lstStyle/>
          <a:p>
            <a:r>
              <a:rPr lang="en-US" altLang="zh-CN" dirty="0">
                <a:solidFill>
                  <a:schemeClr val="bg2"/>
                </a:solidFill>
              </a:rPr>
              <a:t>P2P LSP</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692275" y="1844675"/>
            <a:ext cx="4573588" cy="3052763"/>
          </a:xfrm>
          <a:prstGeom prst="rect">
            <a:avLst/>
          </a:prstGeom>
          <a:noFill/>
        </p:spPr>
      </p:pic>
      <p:pic>
        <p:nvPicPr>
          <p:cNvPr id="39940" name="Picture 4" descr="图形1"/>
          <p:cNvPicPr>
            <a:picLocks noChangeAspect="1" noChangeArrowheads="1"/>
          </p:cNvPicPr>
          <p:nvPr/>
        </p:nvPicPr>
        <p:blipFill>
          <a:blip r:embed="rId4" cstate="print"/>
          <a:srcRect/>
          <a:stretch>
            <a:fillRect/>
          </a:stretch>
        </p:blipFill>
        <p:spPr bwMode="auto">
          <a:xfrm>
            <a:off x="304800" y="2819400"/>
            <a:ext cx="1271587" cy="1219200"/>
          </a:xfrm>
          <a:prstGeom prst="rect">
            <a:avLst/>
          </a:prstGeom>
          <a:noFill/>
        </p:spPr>
      </p:pic>
      <p:pic>
        <p:nvPicPr>
          <p:cNvPr id="39941" name="Picture 5" descr="图形1"/>
          <p:cNvPicPr>
            <a:picLocks noChangeAspect="1" noChangeArrowheads="1"/>
          </p:cNvPicPr>
          <p:nvPr/>
        </p:nvPicPr>
        <p:blipFill>
          <a:blip r:embed="rId5" cstate="print"/>
          <a:srcRect/>
          <a:stretch>
            <a:fillRect/>
          </a:stretch>
        </p:blipFill>
        <p:spPr bwMode="auto">
          <a:xfrm>
            <a:off x="6156325" y="1916113"/>
            <a:ext cx="1395413" cy="1219200"/>
          </a:xfrm>
          <a:prstGeom prst="rect">
            <a:avLst/>
          </a:prstGeom>
          <a:noFill/>
        </p:spPr>
      </p:pic>
      <p:sp>
        <p:nvSpPr>
          <p:cNvPr id="39942" name="Rectangle 6"/>
          <p:cNvSpPr>
            <a:spLocks noGrp="1" noChangeArrowheads="1"/>
          </p:cNvSpPr>
          <p:nvPr>
            <p:ph type="title"/>
          </p:nvPr>
        </p:nvSpPr>
        <p:spPr>
          <a:xfrm>
            <a:off x="0" y="0"/>
            <a:ext cx="8991600" cy="762000"/>
          </a:xfrm>
        </p:spPr>
        <p:txBody>
          <a:bodyPr/>
          <a:lstStyle/>
          <a:p>
            <a:r>
              <a:rPr lang="en-US" altLang="zh-CN" sz="2800" dirty="0" smtClean="0">
                <a:solidFill>
                  <a:srgbClr val="CC3300"/>
                </a:solidFill>
              </a:rPr>
              <a:t>P2P </a:t>
            </a:r>
            <a:r>
              <a:rPr lang="en-US" altLang="zh-CN" sz="2800" dirty="0">
                <a:solidFill>
                  <a:srgbClr val="CC3300"/>
                </a:solidFill>
              </a:rPr>
              <a:t>LSP </a:t>
            </a:r>
            <a:r>
              <a:rPr lang="en-US" altLang="zh-CN" sz="2800" u="sng" dirty="0">
                <a:solidFill>
                  <a:srgbClr val="CC3300"/>
                </a:solidFill>
              </a:rPr>
              <a:t>Ingress</a:t>
            </a:r>
            <a:r>
              <a:rPr lang="en-US" altLang="zh-CN" sz="2800" dirty="0">
                <a:solidFill>
                  <a:srgbClr val="CC3300"/>
                </a:solidFill>
              </a:rPr>
              <a:t> &amp; Egress </a:t>
            </a:r>
            <a:r>
              <a:rPr lang="en-US" altLang="zh-CN" sz="2800" dirty="0" smtClean="0">
                <a:solidFill>
                  <a:srgbClr val="CC3300"/>
                </a:solidFill>
              </a:rPr>
              <a:t>Protections</a:t>
            </a:r>
            <a:endParaRPr lang="en-US" altLang="zh-CN" sz="2800" dirty="0">
              <a:solidFill>
                <a:srgbClr val="CC3300"/>
              </a:solidFill>
            </a:endParaRPr>
          </a:p>
        </p:txBody>
      </p:sp>
      <p:sp>
        <p:nvSpPr>
          <p:cNvPr id="40029" name="Rectangle 93"/>
          <p:cNvSpPr>
            <a:spLocks noChangeArrowheads="1"/>
          </p:cNvSpPr>
          <p:nvPr/>
        </p:nvSpPr>
        <p:spPr bwMode="auto">
          <a:xfrm>
            <a:off x="1276350" y="2782888"/>
            <a:ext cx="158750" cy="385762"/>
          </a:xfrm>
          <a:prstGeom prst="rect">
            <a:avLst/>
          </a:prstGeom>
          <a:noFill/>
          <a:ln w="22225" algn="ctr">
            <a:noFill/>
            <a:miter lim="800000"/>
            <a:headEnd/>
            <a:tailEnd/>
          </a:ln>
          <a:effectLst/>
        </p:spPr>
        <p:txBody>
          <a:bodyPr wrap="none" lIns="78346" tIns="39172" rIns="78346" bIns="39172">
            <a:spAutoFit/>
          </a:bodyPr>
          <a:lstStyle/>
          <a:p>
            <a:pPr algn="ctr" defTabSz="784225"/>
            <a:endParaRPr lang="en-US" sz="2100" b="1">
              <a:solidFill>
                <a:srgbClr val="0000FF"/>
              </a:solidFill>
            </a:endParaRPr>
          </a:p>
        </p:txBody>
      </p:sp>
      <p:grpSp>
        <p:nvGrpSpPr>
          <p:cNvPr id="5" name="Group 95"/>
          <p:cNvGrpSpPr>
            <a:grpSpLocks/>
          </p:cNvGrpSpPr>
          <p:nvPr/>
        </p:nvGrpSpPr>
        <p:grpSpPr bwMode="auto">
          <a:xfrm>
            <a:off x="685800" y="3268663"/>
            <a:ext cx="608012" cy="388937"/>
            <a:chOff x="4082" y="2179"/>
            <a:chExt cx="331" cy="207"/>
          </a:xfrm>
        </p:grpSpPr>
        <p:sp>
          <p:nvSpPr>
            <p:cNvPr id="40032" name="Freeform 96"/>
            <p:cNvSpPr>
              <a:spLocks/>
            </p:cNvSpPr>
            <p:nvPr/>
          </p:nvSpPr>
          <p:spPr bwMode="auto">
            <a:xfrm>
              <a:off x="4082" y="2237"/>
              <a:ext cx="331" cy="149"/>
            </a:xfrm>
            <a:custGeom>
              <a:avLst/>
              <a:gdLst/>
              <a:ahLst/>
              <a:cxnLst>
                <a:cxn ang="0">
                  <a:pos x="302" y="80"/>
                </a:cxn>
                <a:cxn ang="0">
                  <a:pos x="301" y="82"/>
                </a:cxn>
                <a:cxn ang="0">
                  <a:pos x="302" y="86"/>
                </a:cxn>
                <a:cxn ang="0">
                  <a:pos x="152" y="137"/>
                </a:cxn>
                <a:cxn ang="0">
                  <a:pos x="0" y="86"/>
                </a:cxn>
                <a:cxn ang="0">
                  <a:pos x="1" y="82"/>
                </a:cxn>
                <a:cxn ang="0">
                  <a:pos x="0" y="80"/>
                </a:cxn>
                <a:cxn ang="0">
                  <a:pos x="0" y="0"/>
                </a:cxn>
                <a:cxn ang="0">
                  <a:pos x="302" y="0"/>
                </a:cxn>
                <a:cxn ang="0">
                  <a:pos x="302" y="77"/>
                </a:cxn>
                <a:cxn ang="0">
                  <a:pos x="302" y="80"/>
                </a:cxn>
              </a:cxnLst>
              <a:rect l="0" t="0" r="r" b="b"/>
              <a:pathLst>
                <a:path w="303" h="137">
                  <a:moveTo>
                    <a:pt x="302" y="80"/>
                  </a:moveTo>
                  <a:cubicBezTo>
                    <a:pt x="302" y="81"/>
                    <a:pt x="302" y="81"/>
                    <a:pt x="301" y="82"/>
                  </a:cubicBezTo>
                  <a:cubicBezTo>
                    <a:pt x="302" y="83"/>
                    <a:pt x="302" y="85"/>
                    <a:pt x="302" y="86"/>
                  </a:cubicBezTo>
                  <a:cubicBezTo>
                    <a:pt x="302" y="114"/>
                    <a:pt x="234" y="137"/>
                    <a:pt x="152" y="137"/>
                  </a:cubicBezTo>
                  <a:cubicBezTo>
                    <a:pt x="68" y="137"/>
                    <a:pt x="0" y="114"/>
                    <a:pt x="0" y="86"/>
                  </a:cubicBezTo>
                  <a:cubicBezTo>
                    <a:pt x="0" y="85"/>
                    <a:pt x="0" y="83"/>
                    <a:pt x="1" y="82"/>
                  </a:cubicBezTo>
                  <a:cubicBezTo>
                    <a:pt x="0" y="81"/>
                    <a:pt x="0" y="81"/>
                    <a:pt x="0" y="80"/>
                  </a:cubicBezTo>
                  <a:lnTo>
                    <a:pt x="0" y="0"/>
                  </a:lnTo>
                  <a:lnTo>
                    <a:pt x="302" y="0"/>
                  </a:lnTo>
                  <a:lnTo>
                    <a:pt x="302" y="77"/>
                  </a:lnTo>
                  <a:cubicBezTo>
                    <a:pt x="303" y="78"/>
                    <a:pt x="302" y="79"/>
                    <a:pt x="302" y="80"/>
                  </a:cubicBezTo>
                </a:path>
              </a:pathLst>
            </a:custGeom>
            <a:solidFill>
              <a:srgbClr val="C3A229"/>
            </a:solidFill>
            <a:ln w="9525" cap="flat" cmpd="sng">
              <a:solidFill>
                <a:srgbClr val="DD8D17"/>
              </a:solidFill>
              <a:prstDash val="solid"/>
              <a:round/>
              <a:headEnd type="none" w="med" len="med"/>
              <a:tailEnd type="none" w="med" len="med"/>
            </a:ln>
            <a:effectLst/>
          </p:spPr>
          <p:txBody>
            <a:bodyPr/>
            <a:lstStyle/>
            <a:p>
              <a:endParaRPr lang="en-US"/>
            </a:p>
          </p:txBody>
        </p:sp>
        <p:sp>
          <p:nvSpPr>
            <p:cNvPr id="40033" name="Freeform 97"/>
            <p:cNvSpPr>
              <a:spLocks/>
            </p:cNvSpPr>
            <p:nvPr/>
          </p:nvSpPr>
          <p:spPr bwMode="auto">
            <a:xfrm>
              <a:off x="4082" y="2237"/>
              <a:ext cx="331" cy="1"/>
            </a:xfrm>
            <a:custGeom>
              <a:avLst/>
              <a:gdLst/>
              <a:ahLst/>
              <a:cxnLst>
                <a:cxn ang="0">
                  <a:pos x="331" y="0"/>
                </a:cxn>
                <a:cxn ang="0">
                  <a:pos x="330" y="0"/>
                </a:cxn>
                <a:cxn ang="0">
                  <a:pos x="0" y="0"/>
                </a:cxn>
                <a:cxn ang="0">
                  <a:pos x="0" y="1"/>
                </a:cxn>
                <a:cxn ang="0">
                  <a:pos x="330" y="1"/>
                </a:cxn>
                <a:cxn ang="0">
                  <a:pos x="331" y="0"/>
                </a:cxn>
                <a:cxn ang="0">
                  <a:pos x="331" y="0"/>
                </a:cxn>
                <a:cxn ang="0">
                  <a:pos x="331" y="0"/>
                </a:cxn>
                <a:cxn ang="0">
                  <a:pos x="330" y="0"/>
                </a:cxn>
                <a:cxn ang="0">
                  <a:pos x="331" y="0"/>
                </a:cxn>
              </a:cxnLst>
              <a:rect l="0" t="0" r="r" b="b"/>
              <a:pathLst>
                <a:path w="331" h="1">
                  <a:moveTo>
                    <a:pt x="331" y="0"/>
                  </a:moveTo>
                  <a:lnTo>
                    <a:pt x="330" y="0"/>
                  </a:lnTo>
                  <a:lnTo>
                    <a:pt x="0" y="0"/>
                  </a:lnTo>
                  <a:lnTo>
                    <a:pt x="0" y="1"/>
                  </a:lnTo>
                  <a:lnTo>
                    <a:pt x="330" y="1"/>
                  </a:lnTo>
                  <a:lnTo>
                    <a:pt x="331" y="0"/>
                  </a:lnTo>
                  <a:lnTo>
                    <a:pt x="331" y="0"/>
                  </a:lnTo>
                  <a:lnTo>
                    <a:pt x="331" y="0"/>
                  </a:lnTo>
                  <a:lnTo>
                    <a:pt x="330" y="0"/>
                  </a:lnTo>
                  <a:lnTo>
                    <a:pt x="331" y="0"/>
                  </a:lnTo>
                  <a:close/>
                </a:path>
              </a:pathLst>
            </a:custGeom>
            <a:solidFill>
              <a:srgbClr val="61BFF3"/>
            </a:solidFill>
            <a:ln w="9525">
              <a:noFill/>
              <a:round/>
              <a:headEnd/>
              <a:tailEnd/>
            </a:ln>
          </p:spPr>
          <p:txBody>
            <a:bodyPr/>
            <a:lstStyle/>
            <a:p>
              <a:endParaRPr lang="en-US"/>
            </a:p>
          </p:txBody>
        </p:sp>
        <p:sp>
          <p:nvSpPr>
            <p:cNvPr id="40034" name="Freeform 98"/>
            <p:cNvSpPr>
              <a:spLocks/>
            </p:cNvSpPr>
            <p:nvPr/>
          </p:nvSpPr>
          <p:spPr bwMode="auto">
            <a:xfrm>
              <a:off x="4082" y="2179"/>
              <a:ext cx="330" cy="113"/>
            </a:xfrm>
            <a:custGeom>
              <a:avLst/>
              <a:gdLst/>
              <a:ahLst/>
              <a:cxnLst>
                <a:cxn ang="0">
                  <a:pos x="302" y="53"/>
                </a:cxn>
                <a:cxn ang="0">
                  <a:pos x="152" y="104"/>
                </a:cxn>
                <a:cxn ang="0">
                  <a:pos x="0" y="53"/>
                </a:cxn>
                <a:cxn ang="0">
                  <a:pos x="152" y="0"/>
                </a:cxn>
                <a:cxn ang="0">
                  <a:pos x="302" y="53"/>
                </a:cxn>
              </a:cxnLst>
              <a:rect l="0" t="0" r="r" b="b"/>
              <a:pathLst>
                <a:path w="302" h="104">
                  <a:moveTo>
                    <a:pt x="302" y="53"/>
                  </a:moveTo>
                  <a:cubicBezTo>
                    <a:pt x="302" y="81"/>
                    <a:pt x="234" y="104"/>
                    <a:pt x="152" y="104"/>
                  </a:cubicBezTo>
                  <a:cubicBezTo>
                    <a:pt x="68" y="104"/>
                    <a:pt x="0" y="81"/>
                    <a:pt x="0" y="53"/>
                  </a:cubicBezTo>
                  <a:cubicBezTo>
                    <a:pt x="0" y="24"/>
                    <a:pt x="68" y="0"/>
                    <a:pt x="152" y="0"/>
                  </a:cubicBezTo>
                  <a:cubicBezTo>
                    <a:pt x="234" y="0"/>
                    <a:pt x="302" y="24"/>
                    <a:pt x="302" y="53"/>
                  </a:cubicBezTo>
                </a:path>
              </a:pathLst>
            </a:custGeom>
            <a:solidFill>
              <a:srgbClr val="E1C973"/>
            </a:solidFill>
            <a:ln w="9525" cap="flat" cmpd="sng">
              <a:solidFill>
                <a:srgbClr val="DD8D17"/>
              </a:solidFill>
              <a:prstDash val="solid"/>
              <a:round/>
              <a:headEnd/>
              <a:tailEnd/>
            </a:ln>
            <a:effectLst/>
          </p:spPr>
          <p:txBody>
            <a:bodyPr/>
            <a:lstStyle/>
            <a:p>
              <a:endParaRPr lang="en-US"/>
            </a:p>
          </p:txBody>
        </p:sp>
        <p:sp>
          <p:nvSpPr>
            <p:cNvPr id="40035" name="Freeform 99"/>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40036" name="Freeform 100"/>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40037" name="Freeform 101"/>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40038" name="Freeform 102"/>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40039" name="Freeform 103"/>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40040" name="Freeform 104"/>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40041" name="Freeform 105"/>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40042" name="Freeform 106"/>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40043" name="Freeform 107"/>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40044" name="Freeform 108"/>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40045" name="Freeform 109"/>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40046" name="Freeform 110"/>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40047" name="Freeform 111"/>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40048" name="Freeform 112"/>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40049" name="Freeform 113"/>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sp>
          <p:nvSpPr>
            <p:cNvPr id="40050" name="Freeform 114"/>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grpSp>
      <p:sp>
        <p:nvSpPr>
          <p:cNvPr id="40134" name="Text Box 198"/>
          <p:cNvSpPr txBox="1">
            <a:spLocks noChangeArrowheads="1"/>
          </p:cNvSpPr>
          <p:nvPr/>
        </p:nvSpPr>
        <p:spPr bwMode="auto">
          <a:xfrm>
            <a:off x="1589088" y="3535363"/>
            <a:ext cx="538162" cy="231775"/>
          </a:xfrm>
          <a:prstGeom prst="rect">
            <a:avLst/>
          </a:prstGeom>
          <a:noFill/>
          <a:ln w="22225" algn="ctr">
            <a:noFill/>
            <a:miter lim="800000"/>
            <a:headEnd/>
            <a:tailEnd/>
          </a:ln>
          <a:effectLst/>
        </p:spPr>
        <p:txBody>
          <a:bodyPr lIns="78346" tIns="39172" rIns="78346" bIns="39172">
            <a:spAutoFit/>
          </a:bodyPr>
          <a:lstStyle/>
          <a:p>
            <a:pPr algn="ctr" defTabSz="784225" eaLnBrk="0" hangingPunct="0">
              <a:spcBef>
                <a:spcPct val="50000"/>
              </a:spcBef>
            </a:pPr>
            <a:r>
              <a:rPr lang="en-US" altLang="zh-CN" sz="1000">
                <a:solidFill>
                  <a:schemeClr val="bg2"/>
                </a:solidFill>
                <a:latin typeface="FrutigerNext LT BlackCn" pitchFamily="34" charset="0"/>
                <a:ea typeface="ＭＳ Ｐゴシック" pitchFamily="34" charset="-128"/>
              </a:rPr>
              <a:t>PE2</a:t>
            </a:r>
          </a:p>
        </p:txBody>
      </p:sp>
      <p:sp>
        <p:nvSpPr>
          <p:cNvPr id="40135" name="Text Box 199"/>
          <p:cNvSpPr txBox="1">
            <a:spLocks noChangeArrowheads="1"/>
          </p:cNvSpPr>
          <p:nvPr/>
        </p:nvSpPr>
        <p:spPr bwMode="auto">
          <a:xfrm>
            <a:off x="1371600" y="2636838"/>
            <a:ext cx="539750" cy="231775"/>
          </a:xfrm>
          <a:prstGeom prst="rect">
            <a:avLst/>
          </a:prstGeom>
          <a:noFill/>
          <a:ln w="22225" algn="ctr">
            <a:noFill/>
            <a:miter lim="800000"/>
            <a:headEnd/>
            <a:tailEnd/>
          </a:ln>
          <a:effectLst/>
        </p:spPr>
        <p:txBody>
          <a:bodyPr lIns="78346" tIns="39172" rIns="78346" bIns="39172">
            <a:spAutoFit/>
          </a:bodyPr>
          <a:lstStyle/>
          <a:p>
            <a:pPr algn="ctr" defTabSz="784225" eaLnBrk="0" hangingPunct="0">
              <a:spcBef>
                <a:spcPct val="50000"/>
              </a:spcBef>
            </a:pPr>
            <a:r>
              <a:rPr lang="en-US" altLang="zh-CN" sz="1000" dirty="0">
                <a:solidFill>
                  <a:schemeClr val="bg2"/>
                </a:solidFill>
                <a:latin typeface="FrutigerNext LT BlackCn" pitchFamily="34" charset="0"/>
                <a:ea typeface="ＭＳ Ｐゴシック" pitchFamily="34" charset="-128"/>
              </a:rPr>
              <a:t>PE1</a:t>
            </a:r>
          </a:p>
        </p:txBody>
      </p:sp>
      <p:sp>
        <p:nvSpPr>
          <p:cNvPr id="40139" name="Text Box 203"/>
          <p:cNvSpPr txBox="1">
            <a:spLocks noChangeArrowheads="1"/>
          </p:cNvSpPr>
          <p:nvPr/>
        </p:nvSpPr>
        <p:spPr bwMode="auto">
          <a:xfrm>
            <a:off x="762000" y="2971800"/>
            <a:ext cx="538163" cy="231775"/>
          </a:xfrm>
          <a:prstGeom prst="rect">
            <a:avLst/>
          </a:prstGeom>
          <a:noFill/>
          <a:ln w="22225" algn="ctr">
            <a:noFill/>
            <a:miter lim="800000"/>
            <a:headEnd/>
            <a:tailEnd/>
          </a:ln>
          <a:effectLst/>
        </p:spPr>
        <p:txBody>
          <a:bodyPr lIns="78346" tIns="39172" rIns="78346" bIns="39172">
            <a:spAutoFit/>
          </a:bodyPr>
          <a:lstStyle/>
          <a:p>
            <a:pPr algn="ctr" defTabSz="784225" eaLnBrk="0" hangingPunct="0">
              <a:spcBef>
                <a:spcPct val="50000"/>
              </a:spcBef>
            </a:pPr>
            <a:r>
              <a:rPr lang="en-US" altLang="zh-CN" sz="1000" dirty="0">
                <a:solidFill>
                  <a:schemeClr val="bg2"/>
                </a:solidFill>
                <a:latin typeface="FrutigerNext LT BlackCn" pitchFamily="34" charset="0"/>
                <a:ea typeface="ＭＳ Ｐゴシック" pitchFamily="34" charset="-128"/>
              </a:rPr>
              <a:t>CE1</a:t>
            </a:r>
          </a:p>
        </p:txBody>
      </p:sp>
      <p:sp>
        <p:nvSpPr>
          <p:cNvPr id="40141" name="Text Box 205"/>
          <p:cNvSpPr txBox="1">
            <a:spLocks noChangeArrowheads="1"/>
          </p:cNvSpPr>
          <p:nvPr/>
        </p:nvSpPr>
        <p:spPr bwMode="auto">
          <a:xfrm>
            <a:off x="5929313" y="2239963"/>
            <a:ext cx="539750" cy="223837"/>
          </a:xfrm>
          <a:prstGeom prst="rect">
            <a:avLst/>
          </a:prstGeom>
          <a:noFill/>
          <a:ln w="22225" algn="ctr">
            <a:noFill/>
            <a:miter lim="800000"/>
            <a:headEnd/>
            <a:tailEnd/>
          </a:ln>
          <a:effectLst/>
        </p:spPr>
        <p:txBody>
          <a:bodyPr lIns="78346" tIns="39172" rIns="78346" bIns="39172">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rPr>
              <a:t>CE1</a:t>
            </a:r>
          </a:p>
        </p:txBody>
      </p:sp>
      <p:sp>
        <p:nvSpPr>
          <p:cNvPr id="40145" name="Line 209"/>
          <p:cNvSpPr>
            <a:spLocks noChangeShapeType="1"/>
          </p:cNvSpPr>
          <p:nvPr/>
        </p:nvSpPr>
        <p:spPr bwMode="auto">
          <a:xfrm>
            <a:off x="561975" y="5181600"/>
            <a:ext cx="685800" cy="0"/>
          </a:xfrm>
          <a:prstGeom prst="line">
            <a:avLst/>
          </a:prstGeom>
          <a:noFill/>
          <a:ln w="38100">
            <a:solidFill>
              <a:srgbClr val="00FF00"/>
            </a:solidFill>
            <a:round/>
            <a:headEnd/>
            <a:tailEnd type="triangle" w="med" len="med"/>
          </a:ln>
          <a:effectLst/>
        </p:spPr>
        <p:txBody>
          <a:bodyPr wrap="none" anchor="ctr"/>
          <a:lstStyle/>
          <a:p>
            <a:endParaRPr lang="en-US"/>
          </a:p>
        </p:txBody>
      </p:sp>
      <p:sp>
        <p:nvSpPr>
          <p:cNvPr id="40146" name="Line 210"/>
          <p:cNvSpPr>
            <a:spLocks noChangeShapeType="1"/>
          </p:cNvSpPr>
          <p:nvPr/>
        </p:nvSpPr>
        <p:spPr bwMode="auto">
          <a:xfrm>
            <a:off x="561975" y="4875212"/>
            <a:ext cx="685800" cy="0"/>
          </a:xfrm>
          <a:prstGeom prst="line">
            <a:avLst/>
          </a:prstGeom>
          <a:noFill/>
          <a:ln w="38100">
            <a:solidFill>
              <a:srgbClr val="FF0000"/>
            </a:solidFill>
            <a:round/>
            <a:headEnd/>
            <a:tailEnd type="triangle" w="med" len="med"/>
          </a:ln>
          <a:effectLst/>
        </p:spPr>
        <p:txBody>
          <a:bodyPr wrap="none" anchor="ctr"/>
          <a:lstStyle/>
          <a:p>
            <a:endParaRPr lang="en-US"/>
          </a:p>
        </p:txBody>
      </p:sp>
      <p:sp>
        <p:nvSpPr>
          <p:cNvPr id="40147" name="Text Box 211"/>
          <p:cNvSpPr txBox="1">
            <a:spLocks noChangeArrowheads="1"/>
          </p:cNvSpPr>
          <p:nvPr/>
        </p:nvSpPr>
        <p:spPr bwMode="auto">
          <a:xfrm>
            <a:off x="1247775" y="4648200"/>
            <a:ext cx="2257425" cy="366712"/>
          </a:xfrm>
          <a:prstGeom prst="rect">
            <a:avLst/>
          </a:prstGeom>
          <a:noFill/>
          <a:ln w="9525">
            <a:noFill/>
            <a:miter lim="800000"/>
            <a:headEnd/>
            <a:tailEnd/>
          </a:ln>
          <a:effectLst/>
        </p:spPr>
        <p:txBody>
          <a:bodyPr lIns="91429" tIns="45714" rIns="91429" bIns="45714">
            <a:spAutoFit/>
          </a:bodyPr>
          <a:lstStyle/>
          <a:p>
            <a:pPr>
              <a:spcBef>
                <a:spcPct val="50000"/>
              </a:spcBef>
            </a:pPr>
            <a:r>
              <a:rPr lang="en-US" altLang="zh-CN" dirty="0">
                <a:solidFill>
                  <a:schemeClr val="bg2"/>
                </a:solidFill>
              </a:rPr>
              <a:t>Primary </a:t>
            </a:r>
            <a:r>
              <a:rPr lang="en-US" altLang="zh-CN" dirty="0" smtClean="0">
                <a:solidFill>
                  <a:schemeClr val="bg2"/>
                </a:solidFill>
              </a:rPr>
              <a:t>P2P </a:t>
            </a:r>
            <a:r>
              <a:rPr lang="en-US" altLang="zh-CN" dirty="0">
                <a:solidFill>
                  <a:schemeClr val="bg2"/>
                </a:solidFill>
              </a:rPr>
              <a:t>LSP</a:t>
            </a:r>
          </a:p>
        </p:txBody>
      </p:sp>
      <p:sp>
        <p:nvSpPr>
          <p:cNvPr id="40148" name="Text Box 212"/>
          <p:cNvSpPr txBox="1">
            <a:spLocks noChangeArrowheads="1"/>
          </p:cNvSpPr>
          <p:nvPr/>
        </p:nvSpPr>
        <p:spPr bwMode="auto">
          <a:xfrm>
            <a:off x="1247775" y="5029200"/>
            <a:ext cx="1950192" cy="369320"/>
          </a:xfrm>
          <a:prstGeom prst="rect">
            <a:avLst/>
          </a:prstGeom>
          <a:noFill/>
          <a:ln w="9525">
            <a:noFill/>
            <a:miter lim="800000"/>
            <a:headEnd/>
            <a:tailEnd/>
          </a:ln>
          <a:effectLst/>
        </p:spPr>
        <p:txBody>
          <a:bodyPr wrap="none" lIns="91429" tIns="45714" rIns="91429" bIns="45714">
            <a:spAutoFit/>
          </a:bodyPr>
          <a:lstStyle/>
          <a:p>
            <a:r>
              <a:rPr lang="en-US" altLang="zh-CN" dirty="0">
                <a:solidFill>
                  <a:schemeClr val="bg2"/>
                </a:solidFill>
              </a:rPr>
              <a:t>Backup </a:t>
            </a:r>
            <a:r>
              <a:rPr lang="en-US" altLang="zh-CN" dirty="0" smtClean="0">
                <a:solidFill>
                  <a:schemeClr val="bg2"/>
                </a:solidFill>
              </a:rPr>
              <a:t>P2P </a:t>
            </a:r>
            <a:r>
              <a:rPr lang="en-US" altLang="zh-CN" dirty="0">
                <a:solidFill>
                  <a:schemeClr val="bg2"/>
                </a:solidFill>
              </a:rPr>
              <a:t>LSP</a:t>
            </a:r>
          </a:p>
        </p:txBody>
      </p:sp>
      <p:grpSp>
        <p:nvGrpSpPr>
          <p:cNvPr id="10" name="Group 213"/>
          <p:cNvGrpSpPr>
            <a:grpSpLocks/>
          </p:cNvGrpSpPr>
          <p:nvPr/>
        </p:nvGrpSpPr>
        <p:grpSpPr bwMode="auto">
          <a:xfrm>
            <a:off x="6011863" y="2276475"/>
            <a:ext cx="554037" cy="342900"/>
            <a:chOff x="4082" y="2179"/>
            <a:chExt cx="331" cy="207"/>
          </a:xfrm>
        </p:grpSpPr>
        <p:sp>
          <p:nvSpPr>
            <p:cNvPr id="40150" name="Freeform 214"/>
            <p:cNvSpPr>
              <a:spLocks/>
            </p:cNvSpPr>
            <p:nvPr/>
          </p:nvSpPr>
          <p:spPr bwMode="auto">
            <a:xfrm>
              <a:off x="4082" y="2237"/>
              <a:ext cx="331" cy="149"/>
            </a:xfrm>
            <a:custGeom>
              <a:avLst/>
              <a:gdLst/>
              <a:ahLst/>
              <a:cxnLst>
                <a:cxn ang="0">
                  <a:pos x="302" y="80"/>
                </a:cxn>
                <a:cxn ang="0">
                  <a:pos x="301" y="82"/>
                </a:cxn>
                <a:cxn ang="0">
                  <a:pos x="302" y="86"/>
                </a:cxn>
                <a:cxn ang="0">
                  <a:pos x="152" y="137"/>
                </a:cxn>
                <a:cxn ang="0">
                  <a:pos x="0" y="86"/>
                </a:cxn>
                <a:cxn ang="0">
                  <a:pos x="1" y="82"/>
                </a:cxn>
                <a:cxn ang="0">
                  <a:pos x="0" y="80"/>
                </a:cxn>
                <a:cxn ang="0">
                  <a:pos x="0" y="0"/>
                </a:cxn>
                <a:cxn ang="0">
                  <a:pos x="302" y="0"/>
                </a:cxn>
                <a:cxn ang="0">
                  <a:pos x="302" y="77"/>
                </a:cxn>
                <a:cxn ang="0">
                  <a:pos x="302" y="80"/>
                </a:cxn>
              </a:cxnLst>
              <a:rect l="0" t="0" r="r" b="b"/>
              <a:pathLst>
                <a:path w="303" h="137">
                  <a:moveTo>
                    <a:pt x="302" y="80"/>
                  </a:moveTo>
                  <a:cubicBezTo>
                    <a:pt x="302" y="81"/>
                    <a:pt x="302" y="81"/>
                    <a:pt x="301" y="82"/>
                  </a:cubicBezTo>
                  <a:cubicBezTo>
                    <a:pt x="302" y="83"/>
                    <a:pt x="302" y="85"/>
                    <a:pt x="302" y="86"/>
                  </a:cubicBezTo>
                  <a:cubicBezTo>
                    <a:pt x="302" y="114"/>
                    <a:pt x="234" y="137"/>
                    <a:pt x="152" y="137"/>
                  </a:cubicBezTo>
                  <a:cubicBezTo>
                    <a:pt x="68" y="137"/>
                    <a:pt x="0" y="114"/>
                    <a:pt x="0" y="86"/>
                  </a:cubicBezTo>
                  <a:cubicBezTo>
                    <a:pt x="0" y="85"/>
                    <a:pt x="0" y="83"/>
                    <a:pt x="1" y="82"/>
                  </a:cubicBezTo>
                  <a:cubicBezTo>
                    <a:pt x="0" y="81"/>
                    <a:pt x="0" y="81"/>
                    <a:pt x="0" y="80"/>
                  </a:cubicBezTo>
                  <a:lnTo>
                    <a:pt x="0" y="0"/>
                  </a:lnTo>
                  <a:lnTo>
                    <a:pt x="302" y="0"/>
                  </a:lnTo>
                  <a:lnTo>
                    <a:pt x="302" y="77"/>
                  </a:lnTo>
                  <a:cubicBezTo>
                    <a:pt x="303" y="78"/>
                    <a:pt x="302" y="79"/>
                    <a:pt x="302" y="80"/>
                  </a:cubicBezTo>
                </a:path>
              </a:pathLst>
            </a:custGeom>
            <a:solidFill>
              <a:srgbClr val="C3A229"/>
            </a:solidFill>
            <a:ln w="9525" cap="flat" cmpd="sng">
              <a:solidFill>
                <a:srgbClr val="DD8D17"/>
              </a:solidFill>
              <a:prstDash val="solid"/>
              <a:round/>
              <a:headEnd type="none" w="med" len="med"/>
              <a:tailEnd type="none" w="med" len="med"/>
            </a:ln>
            <a:effectLst/>
          </p:spPr>
          <p:txBody>
            <a:bodyPr/>
            <a:lstStyle/>
            <a:p>
              <a:endParaRPr lang="en-US"/>
            </a:p>
          </p:txBody>
        </p:sp>
        <p:sp>
          <p:nvSpPr>
            <p:cNvPr id="40151" name="Freeform 215"/>
            <p:cNvSpPr>
              <a:spLocks/>
            </p:cNvSpPr>
            <p:nvPr/>
          </p:nvSpPr>
          <p:spPr bwMode="auto">
            <a:xfrm>
              <a:off x="4082" y="2237"/>
              <a:ext cx="331" cy="1"/>
            </a:xfrm>
            <a:custGeom>
              <a:avLst/>
              <a:gdLst/>
              <a:ahLst/>
              <a:cxnLst>
                <a:cxn ang="0">
                  <a:pos x="331" y="0"/>
                </a:cxn>
                <a:cxn ang="0">
                  <a:pos x="330" y="0"/>
                </a:cxn>
                <a:cxn ang="0">
                  <a:pos x="0" y="0"/>
                </a:cxn>
                <a:cxn ang="0">
                  <a:pos x="0" y="1"/>
                </a:cxn>
                <a:cxn ang="0">
                  <a:pos x="330" y="1"/>
                </a:cxn>
                <a:cxn ang="0">
                  <a:pos x="331" y="0"/>
                </a:cxn>
                <a:cxn ang="0">
                  <a:pos x="331" y="0"/>
                </a:cxn>
                <a:cxn ang="0">
                  <a:pos x="331" y="0"/>
                </a:cxn>
                <a:cxn ang="0">
                  <a:pos x="330" y="0"/>
                </a:cxn>
                <a:cxn ang="0">
                  <a:pos x="331" y="0"/>
                </a:cxn>
              </a:cxnLst>
              <a:rect l="0" t="0" r="r" b="b"/>
              <a:pathLst>
                <a:path w="331" h="1">
                  <a:moveTo>
                    <a:pt x="331" y="0"/>
                  </a:moveTo>
                  <a:lnTo>
                    <a:pt x="330" y="0"/>
                  </a:lnTo>
                  <a:lnTo>
                    <a:pt x="0" y="0"/>
                  </a:lnTo>
                  <a:lnTo>
                    <a:pt x="0" y="1"/>
                  </a:lnTo>
                  <a:lnTo>
                    <a:pt x="330" y="1"/>
                  </a:lnTo>
                  <a:lnTo>
                    <a:pt x="331" y="0"/>
                  </a:lnTo>
                  <a:lnTo>
                    <a:pt x="331" y="0"/>
                  </a:lnTo>
                  <a:lnTo>
                    <a:pt x="331" y="0"/>
                  </a:lnTo>
                  <a:lnTo>
                    <a:pt x="330" y="0"/>
                  </a:lnTo>
                  <a:lnTo>
                    <a:pt x="331" y="0"/>
                  </a:lnTo>
                  <a:close/>
                </a:path>
              </a:pathLst>
            </a:custGeom>
            <a:solidFill>
              <a:srgbClr val="61BFF3"/>
            </a:solidFill>
            <a:ln w="9525">
              <a:noFill/>
              <a:round/>
              <a:headEnd/>
              <a:tailEnd/>
            </a:ln>
          </p:spPr>
          <p:txBody>
            <a:bodyPr/>
            <a:lstStyle/>
            <a:p>
              <a:endParaRPr lang="en-US"/>
            </a:p>
          </p:txBody>
        </p:sp>
        <p:sp>
          <p:nvSpPr>
            <p:cNvPr id="40152" name="Freeform 216"/>
            <p:cNvSpPr>
              <a:spLocks/>
            </p:cNvSpPr>
            <p:nvPr/>
          </p:nvSpPr>
          <p:spPr bwMode="auto">
            <a:xfrm>
              <a:off x="4082" y="2179"/>
              <a:ext cx="330" cy="113"/>
            </a:xfrm>
            <a:custGeom>
              <a:avLst/>
              <a:gdLst/>
              <a:ahLst/>
              <a:cxnLst>
                <a:cxn ang="0">
                  <a:pos x="302" y="53"/>
                </a:cxn>
                <a:cxn ang="0">
                  <a:pos x="152" y="104"/>
                </a:cxn>
                <a:cxn ang="0">
                  <a:pos x="0" y="53"/>
                </a:cxn>
                <a:cxn ang="0">
                  <a:pos x="152" y="0"/>
                </a:cxn>
                <a:cxn ang="0">
                  <a:pos x="302" y="53"/>
                </a:cxn>
              </a:cxnLst>
              <a:rect l="0" t="0" r="r" b="b"/>
              <a:pathLst>
                <a:path w="302" h="104">
                  <a:moveTo>
                    <a:pt x="302" y="53"/>
                  </a:moveTo>
                  <a:cubicBezTo>
                    <a:pt x="302" y="81"/>
                    <a:pt x="234" y="104"/>
                    <a:pt x="152" y="104"/>
                  </a:cubicBezTo>
                  <a:cubicBezTo>
                    <a:pt x="68" y="104"/>
                    <a:pt x="0" y="81"/>
                    <a:pt x="0" y="53"/>
                  </a:cubicBezTo>
                  <a:cubicBezTo>
                    <a:pt x="0" y="24"/>
                    <a:pt x="68" y="0"/>
                    <a:pt x="152" y="0"/>
                  </a:cubicBezTo>
                  <a:cubicBezTo>
                    <a:pt x="234" y="0"/>
                    <a:pt x="302" y="24"/>
                    <a:pt x="302" y="53"/>
                  </a:cubicBezTo>
                </a:path>
              </a:pathLst>
            </a:custGeom>
            <a:solidFill>
              <a:srgbClr val="E1C973"/>
            </a:solidFill>
            <a:ln w="9525" cap="flat" cmpd="sng">
              <a:solidFill>
                <a:srgbClr val="DD8D17"/>
              </a:solidFill>
              <a:prstDash val="solid"/>
              <a:round/>
              <a:headEnd/>
              <a:tailEnd/>
            </a:ln>
            <a:effectLst/>
          </p:spPr>
          <p:txBody>
            <a:bodyPr/>
            <a:lstStyle/>
            <a:p>
              <a:endParaRPr lang="en-US"/>
            </a:p>
          </p:txBody>
        </p:sp>
        <p:sp>
          <p:nvSpPr>
            <p:cNvPr id="40153" name="Freeform 217"/>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40154" name="Freeform 218"/>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40155" name="Freeform 219"/>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40156" name="Freeform 220"/>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40157" name="Freeform 221"/>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40158" name="Freeform 222"/>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40159" name="Freeform 223"/>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40160" name="Freeform 224"/>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40161" name="Freeform 225"/>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40162" name="Freeform 226"/>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40163" name="Freeform 227"/>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40164" name="Freeform 228"/>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40165" name="Freeform 229"/>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40166" name="Freeform 230"/>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40167" name="Freeform 231"/>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sp>
          <p:nvSpPr>
            <p:cNvPr id="40168" name="Freeform 232"/>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grpSp>
      <p:sp>
        <p:nvSpPr>
          <p:cNvPr id="40169" name="Line 233"/>
          <p:cNvSpPr>
            <a:spLocks noChangeShapeType="1"/>
          </p:cNvSpPr>
          <p:nvPr/>
        </p:nvSpPr>
        <p:spPr bwMode="auto">
          <a:xfrm flipV="1">
            <a:off x="5867400" y="2565400"/>
            <a:ext cx="360363" cy="431800"/>
          </a:xfrm>
          <a:prstGeom prst="line">
            <a:avLst/>
          </a:prstGeom>
          <a:noFill/>
          <a:ln w="12700">
            <a:solidFill>
              <a:schemeClr val="tx1"/>
            </a:solidFill>
            <a:round/>
            <a:headEnd/>
            <a:tailEnd/>
          </a:ln>
          <a:effectLst/>
        </p:spPr>
        <p:txBody>
          <a:bodyPr wrap="none" anchor="ctr"/>
          <a:lstStyle/>
          <a:p>
            <a:endParaRPr lang="en-US"/>
          </a:p>
        </p:txBody>
      </p:sp>
      <p:sp>
        <p:nvSpPr>
          <p:cNvPr id="40170" name="Line 234"/>
          <p:cNvSpPr>
            <a:spLocks noChangeShapeType="1"/>
          </p:cNvSpPr>
          <p:nvPr/>
        </p:nvSpPr>
        <p:spPr bwMode="auto">
          <a:xfrm>
            <a:off x="5422900" y="2171700"/>
            <a:ext cx="782638" cy="234950"/>
          </a:xfrm>
          <a:prstGeom prst="line">
            <a:avLst/>
          </a:prstGeom>
          <a:noFill/>
          <a:ln w="38100">
            <a:solidFill>
              <a:schemeClr val="folHlink"/>
            </a:solidFill>
            <a:round/>
            <a:headEnd/>
            <a:tailEnd type="triangle" w="med" len="med"/>
          </a:ln>
          <a:effectLst/>
        </p:spPr>
        <p:txBody>
          <a:bodyPr wrap="none" anchor="ctr"/>
          <a:lstStyle/>
          <a:p>
            <a:endParaRPr lang="en-US"/>
          </a:p>
        </p:txBody>
      </p:sp>
      <p:sp>
        <p:nvSpPr>
          <p:cNvPr id="40171" name="Line 235"/>
          <p:cNvSpPr>
            <a:spLocks noChangeShapeType="1"/>
          </p:cNvSpPr>
          <p:nvPr/>
        </p:nvSpPr>
        <p:spPr bwMode="auto">
          <a:xfrm>
            <a:off x="5518150" y="2279650"/>
            <a:ext cx="74613" cy="227013"/>
          </a:xfrm>
          <a:prstGeom prst="line">
            <a:avLst/>
          </a:prstGeom>
          <a:noFill/>
          <a:ln w="12700">
            <a:solidFill>
              <a:schemeClr val="tx1"/>
            </a:solidFill>
            <a:round/>
            <a:headEnd type="triangle" w="med" len="med"/>
            <a:tailEnd/>
          </a:ln>
          <a:effectLst/>
        </p:spPr>
        <p:txBody>
          <a:bodyPr wrap="none" anchor="ctr"/>
          <a:lstStyle/>
          <a:p>
            <a:endParaRPr lang="en-US"/>
          </a:p>
        </p:txBody>
      </p:sp>
      <p:sp>
        <p:nvSpPr>
          <p:cNvPr id="40172" name="Text Box 236"/>
          <p:cNvSpPr txBox="1">
            <a:spLocks noChangeArrowheads="1"/>
          </p:cNvSpPr>
          <p:nvPr/>
        </p:nvSpPr>
        <p:spPr bwMode="auto">
          <a:xfrm rot="967290">
            <a:off x="5592763" y="2106613"/>
            <a:ext cx="463550" cy="190500"/>
          </a:xfrm>
          <a:prstGeom prst="rect">
            <a:avLst/>
          </a:prstGeom>
          <a:noFill/>
          <a:ln w="22225" algn="ctr">
            <a:noFill/>
            <a:miter lim="800000"/>
            <a:headEnd/>
            <a:tailEnd/>
          </a:ln>
          <a:effectLst/>
        </p:spPr>
        <p:txBody>
          <a:bodyPr lIns="70316" tIns="35157" rIns="70316" bIns="35157">
            <a:spAutoFit/>
          </a:bodyPr>
          <a:lstStyle/>
          <a:p>
            <a:pPr algn="ctr" defTabSz="703263" eaLnBrk="0" hangingPunct="0">
              <a:spcBef>
                <a:spcPct val="50000"/>
              </a:spcBef>
            </a:pPr>
            <a:r>
              <a:rPr lang="en-US" altLang="zh-CN" sz="800">
                <a:latin typeface="FrutigerNext LT BlackCn" pitchFamily="34" charset="0"/>
                <a:ea typeface="ＭＳ Ｐゴシック" pitchFamily="34" charset="-128"/>
              </a:rPr>
              <a:t>Data</a:t>
            </a:r>
          </a:p>
        </p:txBody>
      </p:sp>
      <p:sp>
        <p:nvSpPr>
          <p:cNvPr id="40173" name="Text Box 237"/>
          <p:cNvSpPr txBox="1">
            <a:spLocks noChangeArrowheads="1"/>
          </p:cNvSpPr>
          <p:nvPr/>
        </p:nvSpPr>
        <p:spPr bwMode="auto">
          <a:xfrm>
            <a:off x="4973638" y="1930400"/>
            <a:ext cx="488950" cy="204788"/>
          </a:xfrm>
          <a:prstGeom prst="rect">
            <a:avLst/>
          </a:prstGeom>
          <a:noFill/>
          <a:ln w="22225" algn="ctr">
            <a:noFill/>
            <a:miter lim="800000"/>
            <a:headEnd/>
            <a:tailEnd/>
          </a:ln>
          <a:effectLst/>
        </p:spPr>
        <p:txBody>
          <a:bodyPr lIns="70316" tIns="35157" rIns="70316" bIns="35157">
            <a:spAutoFit/>
          </a:bodyPr>
          <a:lstStyle/>
          <a:p>
            <a:pPr algn="ctr" defTabSz="703263" eaLnBrk="0" hangingPunct="0">
              <a:spcBef>
                <a:spcPct val="50000"/>
              </a:spcBef>
            </a:pPr>
            <a:r>
              <a:rPr lang="en-US" altLang="zh-CN" sz="900">
                <a:solidFill>
                  <a:schemeClr val="bg2"/>
                </a:solidFill>
                <a:latin typeface="FrutigerNext LT BlackCn" pitchFamily="34" charset="0"/>
                <a:ea typeface="ＭＳ Ｐゴシック" pitchFamily="34" charset="-128"/>
              </a:rPr>
              <a:t>PE7</a:t>
            </a:r>
          </a:p>
        </p:txBody>
      </p:sp>
      <p:sp>
        <p:nvSpPr>
          <p:cNvPr id="40174" name="Text Box 238"/>
          <p:cNvSpPr txBox="1">
            <a:spLocks noChangeArrowheads="1"/>
          </p:cNvSpPr>
          <p:nvPr/>
        </p:nvSpPr>
        <p:spPr bwMode="auto">
          <a:xfrm>
            <a:off x="5219700" y="2708275"/>
            <a:ext cx="488950" cy="204788"/>
          </a:xfrm>
          <a:prstGeom prst="rect">
            <a:avLst/>
          </a:prstGeom>
          <a:noFill/>
          <a:ln w="22225" algn="ctr">
            <a:noFill/>
            <a:miter lim="800000"/>
            <a:headEnd/>
            <a:tailEnd/>
          </a:ln>
          <a:effectLst/>
        </p:spPr>
        <p:txBody>
          <a:bodyPr lIns="70316" tIns="35157" rIns="70316" bIns="35157">
            <a:spAutoFit/>
          </a:bodyPr>
          <a:lstStyle/>
          <a:p>
            <a:pPr algn="ctr" defTabSz="703263" eaLnBrk="0" hangingPunct="0">
              <a:spcBef>
                <a:spcPct val="50000"/>
              </a:spcBef>
            </a:pPr>
            <a:r>
              <a:rPr lang="en-US" altLang="zh-CN" sz="900">
                <a:solidFill>
                  <a:schemeClr val="bg2"/>
                </a:solidFill>
                <a:latin typeface="FrutigerNext LT BlackCn" pitchFamily="34" charset="0"/>
                <a:ea typeface="ＭＳ Ｐゴシック" pitchFamily="34" charset="-128"/>
              </a:rPr>
              <a:t>PE8</a:t>
            </a:r>
          </a:p>
        </p:txBody>
      </p:sp>
      <p:sp>
        <p:nvSpPr>
          <p:cNvPr id="40175" name="Text Box 239"/>
          <p:cNvSpPr txBox="1">
            <a:spLocks noChangeArrowheads="1"/>
          </p:cNvSpPr>
          <p:nvPr/>
        </p:nvSpPr>
        <p:spPr bwMode="auto">
          <a:xfrm>
            <a:off x="6156325" y="2133600"/>
            <a:ext cx="490538" cy="206375"/>
          </a:xfrm>
          <a:prstGeom prst="rect">
            <a:avLst/>
          </a:prstGeom>
          <a:noFill/>
          <a:ln w="22225" algn="ctr">
            <a:noFill/>
            <a:miter lim="800000"/>
            <a:headEnd/>
            <a:tailEnd/>
          </a:ln>
          <a:effectLst/>
        </p:spPr>
        <p:txBody>
          <a:bodyPr lIns="70316" tIns="35157" rIns="70316" bIns="35157">
            <a:spAutoFit/>
          </a:bodyPr>
          <a:lstStyle/>
          <a:p>
            <a:pPr algn="ctr" defTabSz="703263" eaLnBrk="0" hangingPunct="0">
              <a:spcBef>
                <a:spcPct val="50000"/>
              </a:spcBef>
            </a:pPr>
            <a:r>
              <a:rPr lang="en-US" altLang="zh-CN" sz="900" dirty="0">
                <a:solidFill>
                  <a:schemeClr val="bg2"/>
                </a:solidFill>
                <a:latin typeface="FrutigerNext LT BlackCn" pitchFamily="34" charset="0"/>
                <a:ea typeface="ＭＳ Ｐゴシック" pitchFamily="34" charset="-128"/>
              </a:rPr>
              <a:t>CE3</a:t>
            </a:r>
          </a:p>
        </p:txBody>
      </p:sp>
      <p:sp>
        <p:nvSpPr>
          <p:cNvPr id="40176" name="Line 240"/>
          <p:cNvSpPr>
            <a:spLocks noChangeShapeType="1"/>
          </p:cNvSpPr>
          <p:nvPr/>
        </p:nvSpPr>
        <p:spPr bwMode="auto">
          <a:xfrm>
            <a:off x="5422900" y="2279650"/>
            <a:ext cx="762000" cy="227013"/>
          </a:xfrm>
          <a:prstGeom prst="line">
            <a:avLst/>
          </a:prstGeom>
          <a:noFill/>
          <a:ln w="12700">
            <a:solidFill>
              <a:schemeClr val="tx1"/>
            </a:solidFill>
            <a:round/>
            <a:headEnd/>
            <a:tailEnd/>
          </a:ln>
          <a:effectLst/>
        </p:spPr>
        <p:txBody>
          <a:bodyPr wrap="none" anchor="ctr"/>
          <a:lstStyle/>
          <a:p>
            <a:endParaRPr lang="en-US"/>
          </a:p>
        </p:txBody>
      </p:sp>
      <p:grpSp>
        <p:nvGrpSpPr>
          <p:cNvPr id="13" name="Group 265"/>
          <p:cNvGrpSpPr>
            <a:grpSpLocks noChangeAspect="1"/>
          </p:cNvGrpSpPr>
          <p:nvPr/>
        </p:nvGrpSpPr>
        <p:grpSpPr bwMode="auto">
          <a:xfrm>
            <a:off x="2916238" y="2781300"/>
            <a:ext cx="555625" cy="490538"/>
            <a:chOff x="3810" y="540"/>
            <a:chExt cx="506" cy="480"/>
          </a:xfrm>
        </p:grpSpPr>
        <p:sp>
          <p:nvSpPr>
            <p:cNvPr id="40202" name="Freeform 266"/>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03" name="Oval 267"/>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204" name="Freeform 268"/>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205" name="Freeform 269"/>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206" name="Freeform 270"/>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07" name="Oval 271"/>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208" name="Freeform 272"/>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209" name="Freeform 273"/>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210" name="Freeform 274"/>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211" name="Freeform 275"/>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17" name="Group 311"/>
          <p:cNvGrpSpPr>
            <a:grpSpLocks noChangeAspect="1"/>
          </p:cNvGrpSpPr>
          <p:nvPr/>
        </p:nvGrpSpPr>
        <p:grpSpPr bwMode="auto">
          <a:xfrm>
            <a:off x="5076825" y="2133600"/>
            <a:ext cx="555625" cy="490538"/>
            <a:chOff x="3810" y="540"/>
            <a:chExt cx="506" cy="480"/>
          </a:xfrm>
        </p:grpSpPr>
        <p:sp>
          <p:nvSpPr>
            <p:cNvPr id="40248" name="Freeform 312"/>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49" name="Oval 313"/>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250" name="Freeform 314"/>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251" name="Freeform 315"/>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252" name="Freeform 316"/>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53" name="Oval 317"/>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254" name="Freeform 318"/>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255" name="Freeform 319"/>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256" name="Freeform 320"/>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257" name="Freeform 321"/>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18" name="Group 322"/>
          <p:cNvGrpSpPr>
            <a:grpSpLocks noChangeAspect="1"/>
          </p:cNvGrpSpPr>
          <p:nvPr/>
        </p:nvGrpSpPr>
        <p:grpSpPr bwMode="auto">
          <a:xfrm>
            <a:off x="5508625" y="2781300"/>
            <a:ext cx="555625" cy="490538"/>
            <a:chOff x="3810" y="540"/>
            <a:chExt cx="506" cy="480"/>
          </a:xfrm>
        </p:grpSpPr>
        <p:sp>
          <p:nvSpPr>
            <p:cNvPr id="40259" name="Freeform 323"/>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60" name="Oval 324"/>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261" name="Freeform 325"/>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262" name="Freeform 326"/>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263" name="Freeform 327"/>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64" name="Oval 328"/>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265" name="Freeform 329"/>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266" name="Freeform 330"/>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267" name="Freeform 331"/>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268" name="Freeform 332"/>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sp>
        <p:nvSpPr>
          <p:cNvPr id="40269" name="Line 333"/>
          <p:cNvSpPr>
            <a:spLocks noChangeShapeType="1"/>
          </p:cNvSpPr>
          <p:nvPr/>
        </p:nvSpPr>
        <p:spPr bwMode="auto">
          <a:xfrm flipV="1">
            <a:off x="5795963" y="2540000"/>
            <a:ext cx="355600" cy="384175"/>
          </a:xfrm>
          <a:prstGeom prst="line">
            <a:avLst/>
          </a:prstGeom>
          <a:noFill/>
          <a:ln w="38100">
            <a:solidFill>
              <a:schemeClr val="folHlink"/>
            </a:solidFill>
            <a:prstDash val="dash"/>
            <a:round/>
            <a:headEnd/>
            <a:tailEnd type="triangle" w="med" len="med"/>
          </a:ln>
          <a:effectLst/>
        </p:spPr>
        <p:txBody>
          <a:bodyPr wrap="none" anchor="ctr"/>
          <a:lstStyle/>
          <a:p>
            <a:endParaRPr lang="en-US"/>
          </a:p>
        </p:txBody>
      </p:sp>
      <p:grpSp>
        <p:nvGrpSpPr>
          <p:cNvPr id="19" name="Group 334"/>
          <p:cNvGrpSpPr>
            <a:grpSpLocks noChangeAspect="1"/>
          </p:cNvGrpSpPr>
          <p:nvPr/>
        </p:nvGrpSpPr>
        <p:grpSpPr bwMode="auto">
          <a:xfrm>
            <a:off x="1692275" y="2852738"/>
            <a:ext cx="555625" cy="490537"/>
            <a:chOff x="3810" y="540"/>
            <a:chExt cx="506" cy="480"/>
          </a:xfrm>
        </p:grpSpPr>
        <p:sp>
          <p:nvSpPr>
            <p:cNvPr id="40271" name="Freeform 335"/>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72" name="Oval 336"/>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273" name="Freeform 337"/>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274" name="Freeform 338"/>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275" name="Freeform 339"/>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76" name="Oval 340"/>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277" name="Freeform 341"/>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278" name="Freeform 342"/>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279" name="Freeform 343"/>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280" name="Freeform 344"/>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0" name="Group 345"/>
          <p:cNvGrpSpPr>
            <a:grpSpLocks noChangeAspect="1"/>
          </p:cNvGrpSpPr>
          <p:nvPr/>
        </p:nvGrpSpPr>
        <p:grpSpPr bwMode="auto">
          <a:xfrm>
            <a:off x="1763713" y="3716338"/>
            <a:ext cx="555625" cy="490537"/>
            <a:chOff x="3810" y="540"/>
            <a:chExt cx="506" cy="480"/>
          </a:xfrm>
        </p:grpSpPr>
        <p:sp>
          <p:nvSpPr>
            <p:cNvPr id="40282" name="Freeform 346"/>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83" name="Oval 347"/>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284" name="Freeform 348"/>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285" name="Freeform 349"/>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286" name="Freeform 350"/>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87" name="Oval 351"/>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288" name="Freeform 352"/>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289" name="Freeform 353"/>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290" name="Freeform 354"/>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291" name="Freeform 355"/>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sp>
        <p:nvSpPr>
          <p:cNvPr id="40293" name="Line 357"/>
          <p:cNvSpPr>
            <a:spLocks noChangeShapeType="1"/>
          </p:cNvSpPr>
          <p:nvPr/>
        </p:nvSpPr>
        <p:spPr bwMode="auto">
          <a:xfrm flipV="1">
            <a:off x="2195513" y="2924175"/>
            <a:ext cx="1008062" cy="144463"/>
          </a:xfrm>
          <a:prstGeom prst="line">
            <a:avLst/>
          </a:prstGeom>
          <a:noFill/>
          <a:ln w="38100">
            <a:solidFill>
              <a:srgbClr val="FF0000"/>
            </a:solidFill>
            <a:round/>
            <a:headEnd/>
            <a:tailEnd type="triangle" w="med" len="med"/>
          </a:ln>
          <a:effectLst/>
        </p:spPr>
        <p:txBody>
          <a:bodyPr wrap="none" anchor="ctr"/>
          <a:lstStyle/>
          <a:p>
            <a:endParaRPr lang="en-US"/>
          </a:p>
        </p:txBody>
      </p:sp>
      <p:sp>
        <p:nvSpPr>
          <p:cNvPr id="40294" name="Line 358"/>
          <p:cNvSpPr>
            <a:spLocks noChangeShapeType="1"/>
          </p:cNvSpPr>
          <p:nvPr/>
        </p:nvSpPr>
        <p:spPr bwMode="auto">
          <a:xfrm>
            <a:off x="1143000" y="3505200"/>
            <a:ext cx="769938" cy="433388"/>
          </a:xfrm>
          <a:prstGeom prst="line">
            <a:avLst/>
          </a:prstGeom>
          <a:noFill/>
          <a:ln w="57150">
            <a:solidFill>
              <a:schemeClr val="folHlink"/>
            </a:solidFill>
            <a:round/>
            <a:headEnd/>
            <a:tailEnd type="triangle" w="med" len="med"/>
          </a:ln>
          <a:effectLst/>
        </p:spPr>
        <p:txBody>
          <a:bodyPr wrap="none" anchor="ctr"/>
          <a:lstStyle/>
          <a:p>
            <a:endParaRPr lang="en-US"/>
          </a:p>
        </p:txBody>
      </p:sp>
      <p:sp>
        <p:nvSpPr>
          <p:cNvPr id="40295" name="Line 359"/>
          <p:cNvSpPr>
            <a:spLocks noChangeShapeType="1"/>
          </p:cNvSpPr>
          <p:nvPr/>
        </p:nvSpPr>
        <p:spPr bwMode="auto">
          <a:xfrm flipV="1">
            <a:off x="1143000" y="3059112"/>
            <a:ext cx="609600" cy="369887"/>
          </a:xfrm>
          <a:prstGeom prst="line">
            <a:avLst/>
          </a:prstGeom>
          <a:noFill/>
          <a:ln w="57150">
            <a:solidFill>
              <a:schemeClr val="folHlink"/>
            </a:solidFill>
            <a:round/>
            <a:headEnd/>
            <a:tailEnd type="triangle" w="med" len="med"/>
          </a:ln>
          <a:effectLst/>
        </p:spPr>
        <p:txBody>
          <a:bodyPr wrap="none" anchor="ctr"/>
          <a:lstStyle/>
          <a:p>
            <a:endParaRPr lang="en-US"/>
          </a:p>
        </p:txBody>
      </p:sp>
      <p:grpSp>
        <p:nvGrpSpPr>
          <p:cNvPr id="22" name="Group 372"/>
          <p:cNvGrpSpPr>
            <a:grpSpLocks noChangeAspect="1"/>
          </p:cNvGrpSpPr>
          <p:nvPr/>
        </p:nvGrpSpPr>
        <p:grpSpPr bwMode="auto">
          <a:xfrm>
            <a:off x="4284663" y="2420938"/>
            <a:ext cx="555625" cy="490537"/>
            <a:chOff x="3810" y="540"/>
            <a:chExt cx="506" cy="480"/>
          </a:xfrm>
        </p:grpSpPr>
        <p:sp>
          <p:nvSpPr>
            <p:cNvPr id="40309" name="Freeform 373"/>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310" name="Oval 374"/>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311" name="Freeform 375"/>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312" name="Freeform 376"/>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313" name="Freeform 377"/>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314" name="Oval 378"/>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315" name="Freeform 379"/>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316" name="Freeform 380"/>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317" name="Freeform 381"/>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318" name="Freeform 382"/>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3" name="Group 383"/>
          <p:cNvGrpSpPr>
            <a:grpSpLocks noChangeAspect="1"/>
          </p:cNvGrpSpPr>
          <p:nvPr/>
        </p:nvGrpSpPr>
        <p:grpSpPr bwMode="auto">
          <a:xfrm>
            <a:off x="3492500" y="3429000"/>
            <a:ext cx="555625" cy="490538"/>
            <a:chOff x="3810" y="540"/>
            <a:chExt cx="506" cy="480"/>
          </a:xfrm>
        </p:grpSpPr>
        <p:sp>
          <p:nvSpPr>
            <p:cNvPr id="40320" name="Freeform 384"/>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321" name="Oval 385"/>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322" name="Freeform 386"/>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323" name="Freeform 387"/>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324" name="Freeform 388"/>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325" name="Oval 389"/>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326" name="Freeform 390"/>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327" name="Freeform 391"/>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328" name="Freeform 392"/>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329" name="Freeform 393"/>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24" name="Group 394"/>
          <p:cNvGrpSpPr>
            <a:grpSpLocks noChangeAspect="1"/>
          </p:cNvGrpSpPr>
          <p:nvPr/>
        </p:nvGrpSpPr>
        <p:grpSpPr bwMode="auto">
          <a:xfrm>
            <a:off x="4427538" y="3500438"/>
            <a:ext cx="555625" cy="490537"/>
            <a:chOff x="3810" y="540"/>
            <a:chExt cx="506" cy="480"/>
          </a:xfrm>
        </p:grpSpPr>
        <p:sp>
          <p:nvSpPr>
            <p:cNvPr id="40331" name="Freeform 395"/>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332" name="Oval 396"/>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333" name="Freeform 397"/>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334" name="Freeform 398"/>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335" name="Freeform 399"/>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336" name="Oval 400"/>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337" name="Freeform 401"/>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338" name="Freeform 402"/>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339" name="Freeform 403"/>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340" name="Freeform 404"/>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sp>
        <p:nvSpPr>
          <p:cNvPr id="40341" name="Line 405"/>
          <p:cNvSpPr>
            <a:spLocks noChangeShapeType="1"/>
          </p:cNvSpPr>
          <p:nvPr/>
        </p:nvSpPr>
        <p:spPr bwMode="auto">
          <a:xfrm flipV="1">
            <a:off x="3203575" y="2636838"/>
            <a:ext cx="1296988" cy="287337"/>
          </a:xfrm>
          <a:prstGeom prst="line">
            <a:avLst/>
          </a:prstGeom>
          <a:noFill/>
          <a:ln w="38100">
            <a:solidFill>
              <a:srgbClr val="FF0000"/>
            </a:solidFill>
            <a:round/>
            <a:headEnd/>
            <a:tailEnd type="triangle" w="med" len="med"/>
          </a:ln>
          <a:effectLst/>
        </p:spPr>
        <p:txBody>
          <a:bodyPr wrap="none" anchor="ctr"/>
          <a:lstStyle/>
          <a:p>
            <a:endParaRPr lang="en-US"/>
          </a:p>
        </p:txBody>
      </p:sp>
      <p:sp>
        <p:nvSpPr>
          <p:cNvPr id="40342" name="Line 406"/>
          <p:cNvSpPr>
            <a:spLocks noChangeShapeType="1"/>
          </p:cNvSpPr>
          <p:nvPr/>
        </p:nvSpPr>
        <p:spPr bwMode="auto">
          <a:xfrm flipV="1">
            <a:off x="4500563" y="2276475"/>
            <a:ext cx="863600" cy="360363"/>
          </a:xfrm>
          <a:prstGeom prst="line">
            <a:avLst/>
          </a:prstGeom>
          <a:noFill/>
          <a:ln w="38100">
            <a:solidFill>
              <a:srgbClr val="FF0000"/>
            </a:solidFill>
            <a:round/>
            <a:headEnd/>
            <a:tailEnd type="triangle" w="med" len="med"/>
          </a:ln>
          <a:effectLst/>
        </p:spPr>
        <p:txBody>
          <a:bodyPr wrap="none" anchor="ctr"/>
          <a:lstStyle/>
          <a:p>
            <a:endParaRPr lang="en-US"/>
          </a:p>
        </p:txBody>
      </p:sp>
      <p:sp>
        <p:nvSpPr>
          <p:cNvPr id="40344" name="Line 408"/>
          <p:cNvSpPr>
            <a:spLocks noChangeShapeType="1"/>
          </p:cNvSpPr>
          <p:nvPr/>
        </p:nvSpPr>
        <p:spPr bwMode="auto">
          <a:xfrm flipV="1">
            <a:off x="2268538" y="3644900"/>
            <a:ext cx="1439862" cy="215900"/>
          </a:xfrm>
          <a:prstGeom prst="line">
            <a:avLst/>
          </a:prstGeom>
          <a:noFill/>
          <a:ln w="38100">
            <a:solidFill>
              <a:srgbClr val="33CC33"/>
            </a:solidFill>
            <a:round/>
            <a:headEnd/>
            <a:tailEnd type="triangle" w="med" len="med"/>
          </a:ln>
          <a:effectLst/>
        </p:spPr>
        <p:txBody>
          <a:bodyPr wrap="none" anchor="ctr"/>
          <a:lstStyle/>
          <a:p>
            <a:endParaRPr lang="en-US"/>
          </a:p>
        </p:txBody>
      </p:sp>
      <p:sp>
        <p:nvSpPr>
          <p:cNvPr id="40348" name="Line 412"/>
          <p:cNvSpPr>
            <a:spLocks noChangeShapeType="1"/>
          </p:cNvSpPr>
          <p:nvPr/>
        </p:nvSpPr>
        <p:spPr bwMode="auto">
          <a:xfrm flipV="1">
            <a:off x="4716463" y="2997200"/>
            <a:ext cx="1008062" cy="647700"/>
          </a:xfrm>
          <a:prstGeom prst="line">
            <a:avLst/>
          </a:prstGeom>
          <a:noFill/>
          <a:ln w="38100">
            <a:solidFill>
              <a:srgbClr val="33CC33"/>
            </a:solidFill>
            <a:round/>
            <a:headEnd/>
            <a:tailEnd type="triangle" w="med" len="med"/>
          </a:ln>
          <a:effectLst/>
        </p:spPr>
        <p:txBody>
          <a:bodyPr wrap="none" anchor="ctr"/>
          <a:lstStyle/>
          <a:p>
            <a:endParaRPr lang="en-US"/>
          </a:p>
        </p:txBody>
      </p:sp>
      <p:sp>
        <p:nvSpPr>
          <p:cNvPr id="40349" name="Line 413"/>
          <p:cNvSpPr>
            <a:spLocks noChangeShapeType="1"/>
          </p:cNvSpPr>
          <p:nvPr/>
        </p:nvSpPr>
        <p:spPr bwMode="auto">
          <a:xfrm>
            <a:off x="3708400" y="3644900"/>
            <a:ext cx="1008063" cy="0"/>
          </a:xfrm>
          <a:prstGeom prst="line">
            <a:avLst/>
          </a:prstGeom>
          <a:noFill/>
          <a:ln w="38100">
            <a:solidFill>
              <a:srgbClr val="33CC33"/>
            </a:solidFill>
            <a:round/>
            <a:headEnd/>
            <a:tailEnd type="triangle" w="med" len="med"/>
          </a:ln>
          <a:effectLst/>
        </p:spPr>
        <p:txBody>
          <a:bodyPr wrap="none" anchor="ctr"/>
          <a:lstStyle/>
          <a:p>
            <a:endParaRPr lang="en-US"/>
          </a:p>
        </p:txBody>
      </p:sp>
      <p:sp>
        <p:nvSpPr>
          <p:cNvPr id="40356" name="AutoShape 420"/>
          <p:cNvSpPr>
            <a:spLocks noChangeArrowheads="1"/>
          </p:cNvSpPr>
          <p:nvPr/>
        </p:nvSpPr>
        <p:spPr bwMode="auto">
          <a:xfrm>
            <a:off x="1371600" y="1066800"/>
            <a:ext cx="1619250" cy="576262"/>
          </a:xfrm>
          <a:prstGeom prst="wedgeRoundRectCallout">
            <a:avLst>
              <a:gd name="adj1" fmla="val 34806"/>
              <a:gd name="adj2" fmla="val 278295"/>
              <a:gd name="adj3" fmla="val 16667"/>
            </a:avLst>
          </a:prstGeom>
          <a:noFill/>
          <a:ln w="9525" algn="ctr">
            <a:solidFill>
              <a:srgbClr val="0033CC"/>
            </a:solidFill>
            <a:miter lim="800000"/>
            <a:headEnd/>
            <a:tailEnd/>
          </a:ln>
          <a:effectLst/>
        </p:spPr>
        <p:txBody>
          <a:bodyPr lIns="91425" tIns="45712" rIns="91425" bIns="45712"/>
          <a:lstStyle/>
          <a:p>
            <a:pPr algn="ctr" defTabSz="877888" eaLnBrk="0" hangingPunct="0"/>
            <a:r>
              <a:rPr lang="en-US" altLang="zh-CN" sz="1500" dirty="0">
                <a:latin typeface="FrutigerNext LT Regular" pitchFamily="34" charset="0"/>
              </a:rPr>
              <a:t>1</a:t>
            </a:r>
            <a:r>
              <a:rPr lang="en-US" altLang="zh-CN" sz="1500" dirty="0" smtClean="0">
                <a:latin typeface="FrutigerNext LT Regular" pitchFamily="34" charset="0"/>
              </a:rPr>
              <a:t>. </a:t>
            </a:r>
            <a:r>
              <a:rPr lang="en-US" altLang="zh-CN" sz="1500" dirty="0">
                <a:latin typeface="FrutigerNext LT Regular" pitchFamily="34" charset="0"/>
              </a:rPr>
              <a:t>Two </a:t>
            </a:r>
            <a:r>
              <a:rPr lang="en-US" altLang="zh-CN" sz="1500" dirty="0" smtClean="0">
                <a:latin typeface="FrutigerNext LT Regular" pitchFamily="34" charset="0"/>
              </a:rPr>
              <a:t>P2P </a:t>
            </a:r>
            <a:r>
              <a:rPr lang="en-US" altLang="zh-CN" sz="1500" dirty="0">
                <a:latin typeface="FrutigerNext LT Regular" pitchFamily="34" charset="0"/>
              </a:rPr>
              <a:t>LSP carry data</a:t>
            </a:r>
            <a:endParaRPr lang="en-US" altLang="zh-CN" sz="1500" dirty="0">
              <a:latin typeface="FrutigerNext LT Regular" pitchFamily="34" charset="0"/>
              <a:ea typeface="ＭＳ Ｐゴシック" pitchFamily="34" charset="-128"/>
            </a:endParaRPr>
          </a:p>
        </p:txBody>
      </p:sp>
      <p:sp>
        <p:nvSpPr>
          <p:cNvPr id="40357" name="AutoShape 421"/>
          <p:cNvSpPr>
            <a:spLocks noChangeArrowheads="1"/>
          </p:cNvSpPr>
          <p:nvPr/>
        </p:nvSpPr>
        <p:spPr bwMode="auto">
          <a:xfrm>
            <a:off x="3810000" y="1066800"/>
            <a:ext cx="2232025" cy="576262"/>
          </a:xfrm>
          <a:prstGeom prst="wedgeRoundRectCallout">
            <a:avLst>
              <a:gd name="adj1" fmla="val -1257"/>
              <a:gd name="adj2" fmla="val 173849"/>
              <a:gd name="adj3" fmla="val 16667"/>
            </a:avLst>
          </a:prstGeom>
          <a:noFill/>
          <a:ln w="9525" algn="ctr">
            <a:solidFill>
              <a:srgbClr val="0033CC"/>
            </a:solidFill>
            <a:miter lim="800000"/>
            <a:headEnd/>
            <a:tailEnd/>
          </a:ln>
          <a:effectLst/>
        </p:spPr>
        <p:txBody>
          <a:bodyPr lIns="91425" tIns="45712" rIns="91425" bIns="45712"/>
          <a:lstStyle/>
          <a:p>
            <a:pPr defTabSz="877888" eaLnBrk="0" hangingPunct="0"/>
            <a:r>
              <a:rPr lang="en-US" altLang="zh-CN" sz="1200" dirty="0">
                <a:latin typeface="FrutigerNext LT Regular" pitchFamily="34" charset="0"/>
              </a:rPr>
              <a:t>2</a:t>
            </a:r>
            <a:r>
              <a:rPr lang="en-US" altLang="zh-CN" sz="1200" dirty="0" smtClean="0">
                <a:latin typeface="FrutigerNext LT Regular" pitchFamily="34" charset="0"/>
              </a:rPr>
              <a:t>. </a:t>
            </a:r>
            <a:r>
              <a:rPr lang="en-US" altLang="zh-CN" sz="1200" dirty="0">
                <a:latin typeface="FrutigerNext LT Regular" pitchFamily="34" charset="0"/>
              </a:rPr>
              <a:t>P2P LSP </a:t>
            </a:r>
            <a:r>
              <a:rPr lang="en-US" altLang="zh-CN" sz="1200" dirty="0" smtClean="0">
                <a:latin typeface="FrutigerNext LT Regular" pitchFamily="34" charset="0"/>
              </a:rPr>
              <a:t>(</a:t>
            </a:r>
            <a:r>
              <a:rPr lang="en-US" altLang="zh-CN" sz="1200" dirty="0" err="1" smtClean="0">
                <a:latin typeface="FrutigerNext LT Regular" pitchFamily="34" charset="0"/>
              </a:rPr>
              <a:t>egress</a:t>
            </a:r>
            <a:r>
              <a:rPr lang="en-US" altLang="zh-CN" sz="1200" dirty="0" err="1" smtClean="0">
                <a:latin typeface="FrutigerNext LT Regular" pitchFamily="34" charset="0"/>
                <a:sym typeface="Wingdings" pitchFamily="2" charset="2"/>
              </a:rPr>
              <a:t>ingress</a:t>
            </a:r>
            <a:r>
              <a:rPr lang="en-US" altLang="zh-CN" sz="1200" dirty="0" smtClean="0">
                <a:latin typeface="FrutigerNext LT Regular" pitchFamily="34" charset="0"/>
              </a:rPr>
              <a:t>) </a:t>
            </a:r>
            <a:r>
              <a:rPr lang="en-US" altLang="zh-CN" sz="1200" dirty="0">
                <a:latin typeface="FrutigerNext LT Regular" pitchFamily="34" charset="0"/>
              </a:rPr>
              <a:t>with BFD</a:t>
            </a:r>
          </a:p>
        </p:txBody>
      </p:sp>
      <p:sp>
        <p:nvSpPr>
          <p:cNvPr id="40359" name="Line 423"/>
          <p:cNvSpPr>
            <a:spLocks noChangeShapeType="1"/>
          </p:cNvSpPr>
          <p:nvPr/>
        </p:nvSpPr>
        <p:spPr bwMode="auto">
          <a:xfrm flipH="1" flipV="1">
            <a:off x="3779838" y="3716338"/>
            <a:ext cx="936625" cy="0"/>
          </a:xfrm>
          <a:prstGeom prst="line">
            <a:avLst/>
          </a:prstGeom>
          <a:noFill/>
          <a:ln w="12700">
            <a:solidFill>
              <a:schemeClr val="tx2"/>
            </a:solidFill>
            <a:round/>
            <a:headEnd/>
            <a:tailEnd type="triangle" w="med" len="med"/>
          </a:ln>
          <a:effectLst/>
        </p:spPr>
        <p:txBody>
          <a:bodyPr/>
          <a:lstStyle/>
          <a:p>
            <a:endParaRPr lang="en-US"/>
          </a:p>
        </p:txBody>
      </p:sp>
      <p:sp>
        <p:nvSpPr>
          <p:cNvPr id="40360" name="Line 424"/>
          <p:cNvSpPr>
            <a:spLocks noChangeShapeType="1"/>
          </p:cNvSpPr>
          <p:nvPr/>
        </p:nvSpPr>
        <p:spPr bwMode="auto">
          <a:xfrm flipH="1">
            <a:off x="2268538" y="3716338"/>
            <a:ext cx="1511300" cy="215900"/>
          </a:xfrm>
          <a:prstGeom prst="line">
            <a:avLst/>
          </a:prstGeom>
          <a:noFill/>
          <a:ln w="12700">
            <a:solidFill>
              <a:schemeClr val="tx2"/>
            </a:solidFill>
            <a:round/>
            <a:headEnd/>
            <a:tailEnd type="triangle" w="med" len="med"/>
          </a:ln>
          <a:effectLst/>
        </p:spPr>
        <p:txBody>
          <a:bodyPr/>
          <a:lstStyle/>
          <a:p>
            <a:endParaRPr lang="en-US"/>
          </a:p>
        </p:txBody>
      </p:sp>
      <p:sp>
        <p:nvSpPr>
          <p:cNvPr id="40363" name="Line 427"/>
          <p:cNvSpPr>
            <a:spLocks noChangeShapeType="1"/>
          </p:cNvSpPr>
          <p:nvPr/>
        </p:nvSpPr>
        <p:spPr bwMode="auto">
          <a:xfrm flipH="1">
            <a:off x="4859338" y="3141663"/>
            <a:ext cx="865187" cy="503237"/>
          </a:xfrm>
          <a:prstGeom prst="line">
            <a:avLst/>
          </a:prstGeom>
          <a:noFill/>
          <a:ln w="12700">
            <a:solidFill>
              <a:schemeClr val="tx2"/>
            </a:solidFill>
            <a:round/>
            <a:headEnd/>
            <a:tailEnd type="triangle" w="med" len="med"/>
          </a:ln>
          <a:effectLst/>
        </p:spPr>
        <p:txBody>
          <a:bodyPr/>
          <a:lstStyle/>
          <a:p>
            <a:endParaRPr lang="en-US"/>
          </a:p>
        </p:txBody>
      </p:sp>
      <p:sp>
        <p:nvSpPr>
          <p:cNvPr id="40368" name="Line 432"/>
          <p:cNvSpPr>
            <a:spLocks noChangeShapeType="1"/>
          </p:cNvSpPr>
          <p:nvPr/>
        </p:nvSpPr>
        <p:spPr bwMode="auto">
          <a:xfrm flipH="1">
            <a:off x="4427538" y="2276475"/>
            <a:ext cx="720725" cy="288925"/>
          </a:xfrm>
          <a:prstGeom prst="line">
            <a:avLst/>
          </a:prstGeom>
          <a:noFill/>
          <a:ln w="12700">
            <a:solidFill>
              <a:schemeClr val="tx2"/>
            </a:solidFill>
            <a:round/>
            <a:headEnd/>
            <a:tailEnd type="triangle" w="med" len="med"/>
          </a:ln>
          <a:effectLst/>
        </p:spPr>
        <p:txBody>
          <a:bodyPr/>
          <a:lstStyle/>
          <a:p>
            <a:endParaRPr lang="en-US"/>
          </a:p>
        </p:txBody>
      </p:sp>
      <p:sp>
        <p:nvSpPr>
          <p:cNvPr id="40369" name="Line 433"/>
          <p:cNvSpPr>
            <a:spLocks noChangeShapeType="1"/>
          </p:cNvSpPr>
          <p:nvPr/>
        </p:nvSpPr>
        <p:spPr bwMode="auto">
          <a:xfrm flipH="1">
            <a:off x="3203575" y="2565400"/>
            <a:ext cx="1223963" cy="287338"/>
          </a:xfrm>
          <a:prstGeom prst="line">
            <a:avLst/>
          </a:prstGeom>
          <a:noFill/>
          <a:ln w="12700">
            <a:solidFill>
              <a:schemeClr val="tx2"/>
            </a:solidFill>
            <a:round/>
            <a:headEnd/>
            <a:tailEnd type="triangle" w="med" len="med"/>
          </a:ln>
          <a:effectLst/>
        </p:spPr>
        <p:txBody>
          <a:bodyPr/>
          <a:lstStyle/>
          <a:p>
            <a:endParaRPr lang="en-US"/>
          </a:p>
        </p:txBody>
      </p:sp>
      <p:sp>
        <p:nvSpPr>
          <p:cNvPr id="40370" name="Line 434"/>
          <p:cNvSpPr>
            <a:spLocks noChangeShapeType="1"/>
          </p:cNvSpPr>
          <p:nvPr/>
        </p:nvSpPr>
        <p:spPr bwMode="auto">
          <a:xfrm flipH="1">
            <a:off x="2195513" y="2852738"/>
            <a:ext cx="1009650" cy="144462"/>
          </a:xfrm>
          <a:prstGeom prst="line">
            <a:avLst/>
          </a:prstGeom>
          <a:noFill/>
          <a:ln w="12700">
            <a:solidFill>
              <a:schemeClr val="tx2"/>
            </a:solidFill>
            <a:round/>
            <a:headEnd/>
            <a:tailEnd type="triangle" w="med" len="med"/>
          </a:ln>
          <a:effectLst/>
        </p:spPr>
        <p:txBody>
          <a:bodyPr/>
          <a:lstStyle/>
          <a:p>
            <a:endParaRPr lang="en-US"/>
          </a:p>
        </p:txBody>
      </p:sp>
      <p:sp>
        <p:nvSpPr>
          <p:cNvPr id="40378" name="AutoShape 442"/>
          <p:cNvSpPr>
            <a:spLocks noChangeArrowheads="1"/>
          </p:cNvSpPr>
          <p:nvPr/>
        </p:nvSpPr>
        <p:spPr bwMode="auto">
          <a:xfrm>
            <a:off x="4038600" y="4916488"/>
            <a:ext cx="2285999" cy="950912"/>
          </a:xfrm>
          <a:prstGeom prst="wedgeRoundRectCallout">
            <a:avLst>
              <a:gd name="adj1" fmla="val 3482"/>
              <a:gd name="adj2" fmla="val -300416"/>
              <a:gd name="adj3" fmla="val 16667"/>
            </a:avLst>
          </a:prstGeom>
          <a:noFill/>
          <a:ln w="9525" algn="ctr">
            <a:solidFill>
              <a:srgbClr val="0033CC"/>
            </a:solidFill>
            <a:miter lim="800000"/>
            <a:headEnd/>
            <a:tailEnd/>
          </a:ln>
          <a:effectLst/>
        </p:spPr>
        <p:txBody>
          <a:bodyPr lIns="91425" tIns="45712" rIns="91425" bIns="45712"/>
          <a:lstStyle/>
          <a:p>
            <a:pPr defTabSz="877888" eaLnBrk="0" hangingPunct="0"/>
            <a:r>
              <a:rPr lang="en-US" altLang="zh-CN" sz="1500" dirty="0">
                <a:latin typeface="FrutigerNext LT Regular" pitchFamily="34" charset="0"/>
              </a:rPr>
              <a:t>3</a:t>
            </a:r>
            <a:r>
              <a:rPr lang="en-US" altLang="zh-CN" sz="1500" dirty="0" smtClean="0">
                <a:latin typeface="FrutigerNext LT Regular" pitchFamily="34" charset="0"/>
              </a:rPr>
              <a:t>. </a:t>
            </a:r>
            <a:r>
              <a:rPr lang="en-US" altLang="zh-CN" sz="1500" dirty="0">
                <a:latin typeface="FrutigerNext LT Regular" pitchFamily="34" charset="0"/>
              </a:rPr>
              <a:t>P2P LSP as NH to SA, export route for SA </a:t>
            </a:r>
            <a:r>
              <a:rPr lang="en-US" altLang="zh-CN" sz="1500" i="1" dirty="0">
                <a:latin typeface="FrutigerNext LT Regular" pitchFamily="34" charset="0"/>
              </a:rPr>
              <a:t>to</a:t>
            </a:r>
            <a:r>
              <a:rPr lang="en-US" altLang="zh-CN" sz="1500" dirty="0">
                <a:latin typeface="FrutigerNext LT Regular" pitchFamily="34" charset="0"/>
              </a:rPr>
              <a:t> </a:t>
            </a:r>
            <a:r>
              <a:rPr lang="en-US" altLang="zh-CN" sz="1500" dirty="0" smtClean="0">
                <a:latin typeface="FrutigerNext LT Regular" pitchFamily="34" charset="0"/>
              </a:rPr>
              <a:t>receiver (</a:t>
            </a:r>
            <a:r>
              <a:rPr lang="en-US" altLang="zh-CN" sz="1500" dirty="0" smtClean="0">
                <a:solidFill>
                  <a:srgbClr val="0000CC"/>
                </a:solidFill>
                <a:latin typeface="FrutigerNext LT Regular" pitchFamily="34" charset="0"/>
              </a:rPr>
              <a:t>when PE1 fails, route withdrawn)</a:t>
            </a:r>
            <a:endParaRPr lang="en-US" altLang="zh-CN" sz="1500" dirty="0">
              <a:solidFill>
                <a:srgbClr val="0000CC"/>
              </a:solidFill>
              <a:latin typeface="FrutigerNext LT Regular" pitchFamily="34" charset="0"/>
            </a:endParaRPr>
          </a:p>
        </p:txBody>
      </p:sp>
      <p:sp>
        <p:nvSpPr>
          <p:cNvPr id="40379" name="AutoShape 443"/>
          <p:cNvSpPr>
            <a:spLocks noChangeArrowheads="1"/>
          </p:cNvSpPr>
          <p:nvPr/>
        </p:nvSpPr>
        <p:spPr bwMode="auto">
          <a:xfrm>
            <a:off x="6553200" y="4922838"/>
            <a:ext cx="1763713" cy="792162"/>
          </a:xfrm>
          <a:prstGeom prst="wedgeRoundRectCallout">
            <a:avLst>
              <a:gd name="adj1" fmla="val -63801"/>
              <a:gd name="adj2" fmla="val -353121"/>
              <a:gd name="adj3" fmla="val 16667"/>
            </a:avLst>
          </a:prstGeom>
          <a:noFill/>
          <a:ln w="9525" algn="ctr">
            <a:solidFill>
              <a:srgbClr val="0033CC"/>
            </a:solidFill>
            <a:miter lim="800000"/>
            <a:headEnd/>
            <a:tailEnd/>
          </a:ln>
          <a:effectLst/>
        </p:spPr>
        <p:txBody>
          <a:bodyPr lIns="91425" tIns="45712" rIns="91425" bIns="45712"/>
          <a:lstStyle/>
          <a:p>
            <a:pPr defTabSz="877888" eaLnBrk="0" hangingPunct="0"/>
            <a:r>
              <a:rPr lang="en-US" altLang="zh-CN" sz="1500" dirty="0">
                <a:latin typeface="FrutigerNext LT Regular" pitchFamily="34" charset="0"/>
              </a:rPr>
              <a:t>4</a:t>
            </a:r>
            <a:r>
              <a:rPr lang="en-US" altLang="zh-CN" sz="1500" dirty="0" smtClean="0">
                <a:latin typeface="FrutigerNext LT Regular" pitchFamily="34" charset="0"/>
              </a:rPr>
              <a:t>. CE3 </a:t>
            </a:r>
            <a:r>
              <a:rPr lang="en-US" altLang="zh-CN" sz="1500" dirty="0">
                <a:latin typeface="FrutigerNext LT Regular" pitchFamily="34" charset="0"/>
              </a:rPr>
              <a:t>selects </a:t>
            </a:r>
            <a:r>
              <a:rPr lang="en-US" altLang="zh-CN" sz="1500" dirty="0" smtClean="0">
                <a:latin typeface="FrutigerNext LT Regular" pitchFamily="34" charset="0"/>
              </a:rPr>
              <a:t>an egress according to route to SA </a:t>
            </a:r>
            <a:endParaRPr lang="en-US" altLang="zh-CN" sz="1500" dirty="0">
              <a:latin typeface="FrutigerNext LT Regular" pitchFamily="34" charset="0"/>
            </a:endParaRPr>
          </a:p>
        </p:txBody>
      </p:sp>
      <p:sp>
        <p:nvSpPr>
          <p:cNvPr id="40380" name="Line 444"/>
          <p:cNvSpPr>
            <a:spLocks noChangeShapeType="1"/>
          </p:cNvSpPr>
          <p:nvPr/>
        </p:nvSpPr>
        <p:spPr bwMode="auto">
          <a:xfrm flipV="1">
            <a:off x="600075" y="5511800"/>
            <a:ext cx="611188" cy="0"/>
          </a:xfrm>
          <a:prstGeom prst="line">
            <a:avLst/>
          </a:prstGeom>
          <a:noFill/>
          <a:ln w="12700">
            <a:solidFill>
              <a:schemeClr val="tx2"/>
            </a:solidFill>
            <a:round/>
            <a:headEnd/>
            <a:tailEnd type="triangle" w="med" len="med"/>
          </a:ln>
          <a:effectLst/>
        </p:spPr>
        <p:txBody>
          <a:bodyPr/>
          <a:lstStyle/>
          <a:p>
            <a:endParaRPr lang="en-US"/>
          </a:p>
        </p:txBody>
      </p:sp>
      <p:sp>
        <p:nvSpPr>
          <p:cNvPr id="40381" name="Text Box 445"/>
          <p:cNvSpPr txBox="1">
            <a:spLocks noChangeArrowheads="1"/>
          </p:cNvSpPr>
          <p:nvPr/>
        </p:nvSpPr>
        <p:spPr bwMode="auto">
          <a:xfrm>
            <a:off x="1247775" y="5367337"/>
            <a:ext cx="1111250" cy="366713"/>
          </a:xfrm>
          <a:prstGeom prst="rect">
            <a:avLst/>
          </a:prstGeom>
          <a:noFill/>
          <a:ln w="9525">
            <a:noFill/>
            <a:miter lim="800000"/>
            <a:headEnd/>
            <a:tailEnd/>
          </a:ln>
          <a:effectLst/>
        </p:spPr>
        <p:txBody>
          <a:bodyPr wrap="none" lIns="91429" tIns="45714" rIns="91429" bIns="45714">
            <a:spAutoFit/>
          </a:bodyPr>
          <a:lstStyle/>
          <a:p>
            <a:r>
              <a:rPr lang="en-US" altLang="zh-CN" dirty="0">
                <a:solidFill>
                  <a:schemeClr val="bg2"/>
                </a:solidFill>
              </a:rPr>
              <a:t>P2P LSP</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692275" y="1844675"/>
            <a:ext cx="4573588" cy="3052763"/>
          </a:xfrm>
          <a:prstGeom prst="rect">
            <a:avLst/>
          </a:prstGeom>
          <a:noFill/>
        </p:spPr>
      </p:pic>
      <p:pic>
        <p:nvPicPr>
          <p:cNvPr id="39940" name="Picture 4" descr="图形1"/>
          <p:cNvPicPr>
            <a:picLocks noChangeAspect="1" noChangeArrowheads="1"/>
          </p:cNvPicPr>
          <p:nvPr/>
        </p:nvPicPr>
        <p:blipFill>
          <a:blip r:embed="rId4" cstate="print"/>
          <a:srcRect/>
          <a:stretch>
            <a:fillRect/>
          </a:stretch>
        </p:blipFill>
        <p:spPr bwMode="auto">
          <a:xfrm>
            <a:off x="304800" y="2819400"/>
            <a:ext cx="1271587" cy="1219200"/>
          </a:xfrm>
          <a:prstGeom prst="rect">
            <a:avLst/>
          </a:prstGeom>
          <a:noFill/>
        </p:spPr>
      </p:pic>
      <p:pic>
        <p:nvPicPr>
          <p:cNvPr id="39941" name="Picture 5" descr="图形1"/>
          <p:cNvPicPr>
            <a:picLocks noChangeAspect="1" noChangeArrowheads="1"/>
          </p:cNvPicPr>
          <p:nvPr/>
        </p:nvPicPr>
        <p:blipFill>
          <a:blip r:embed="rId5" cstate="print"/>
          <a:srcRect/>
          <a:stretch>
            <a:fillRect/>
          </a:stretch>
        </p:blipFill>
        <p:spPr bwMode="auto">
          <a:xfrm>
            <a:off x="6156325" y="1916113"/>
            <a:ext cx="1395413" cy="1219200"/>
          </a:xfrm>
          <a:prstGeom prst="rect">
            <a:avLst/>
          </a:prstGeom>
          <a:noFill/>
        </p:spPr>
      </p:pic>
      <p:sp>
        <p:nvSpPr>
          <p:cNvPr id="39942" name="Rectangle 6"/>
          <p:cNvSpPr>
            <a:spLocks noGrp="1" noChangeArrowheads="1"/>
          </p:cNvSpPr>
          <p:nvPr>
            <p:ph type="title"/>
          </p:nvPr>
        </p:nvSpPr>
        <p:spPr>
          <a:xfrm>
            <a:off x="0" y="0"/>
            <a:ext cx="8991600" cy="762000"/>
          </a:xfrm>
        </p:spPr>
        <p:txBody>
          <a:bodyPr/>
          <a:lstStyle/>
          <a:p>
            <a:r>
              <a:rPr lang="en-US" altLang="zh-CN" sz="2800" dirty="0" smtClean="0">
                <a:solidFill>
                  <a:srgbClr val="CC3300"/>
                </a:solidFill>
              </a:rPr>
              <a:t>P2P </a:t>
            </a:r>
            <a:r>
              <a:rPr lang="en-US" altLang="zh-CN" sz="2800" dirty="0">
                <a:solidFill>
                  <a:srgbClr val="CC3300"/>
                </a:solidFill>
              </a:rPr>
              <a:t>LSP </a:t>
            </a:r>
            <a:r>
              <a:rPr lang="en-US" altLang="zh-CN" sz="2800" u="sng" dirty="0">
                <a:solidFill>
                  <a:srgbClr val="CC3300"/>
                </a:solidFill>
              </a:rPr>
              <a:t>Ingress</a:t>
            </a:r>
            <a:r>
              <a:rPr lang="en-US" altLang="zh-CN" sz="2800" dirty="0">
                <a:solidFill>
                  <a:srgbClr val="CC3300"/>
                </a:solidFill>
              </a:rPr>
              <a:t> &amp; Egress </a:t>
            </a:r>
            <a:r>
              <a:rPr lang="en-US" altLang="zh-CN" sz="2800" dirty="0" smtClean="0">
                <a:solidFill>
                  <a:srgbClr val="CC3300"/>
                </a:solidFill>
              </a:rPr>
              <a:t>Protections</a:t>
            </a:r>
            <a:endParaRPr lang="en-US" altLang="zh-CN" sz="2800" dirty="0">
              <a:solidFill>
                <a:srgbClr val="CC3300"/>
              </a:solidFill>
            </a:endParaRPr>
          </a:p>
        </p:txBody>
      </p:sp>
      <p:sp>
        <p:nvSpPr>
          <p:cNvPr id="40029" name="Rectangle 93"/>
          <p:cNvSpPr>
            <a:spLocks noChangeArrowheads="1"/>
          </p:cNvSpPr>
          <p:nvPr/>
        </p:nvSpPr>
        <p:spPr bwMode="auto">
          <a:xfrm>
            <a:off x="1276350" y="2782888"/>
            <a:ext cx="158750" cy="385762"/>
          </a:xfrm>
          <a:prstGeom prst="rect">
            <a:avLst/>
          </a:prstGeom>
          <a:noFill/>
          <a:ln w="22225" algn="ctr">
            <a:noFill/>
            <a:miter lim="800000"/>
            <a:headEnd/>
            <a:tailEnd/>
          </a:ln>
          <a:effectLst/>
        </p:spPr>
        <p:txBody>
          <a:bodyPr wrap="none" lIns="78346" tIns="39172" rIns="78346" bIns="39172">
            <a:spAutoFit/>
          </a:bodyPr>
          <a:lstStyle/>
          <a:p>
            <a:pPr algn="ctr" defTabSz="784225"/>
            <a:endParaRPr lang="en-US" sz="2100" b="1">
              <a:solidFill>
                <a:srgbClr val="0000FF"/>
              </a:solidFill>
            </a:endParaRPr>
          </a:p>
        </p:txBody>
      </p:sp>
      <p:grpSp>
        <p:nvGrpSpPr>
          <p:cNvPr id="2" name="Group 95"/>
          <p:cNvGrpSpPr>
            <a:grpSpLocks/>
          </p:cNvGrpSpPr>
          <p:nvPr/>
        </p:nvGrpSpPr>
        <p:grpSpPr bwMode="auto">
          <a:xfrm>
            <a:off x="685800" y="3268663"/>
            <a:ext cx="608012" cy="388937"/>
            <a:chOff x="4082" y="2179"/>
            <a:chExt cx="331" cy="207"/>
          </a:xfrm>
        </p:grpSpPr>
        <p:sp>
          <p:nvSpPr>
            <p:cNvPr id="40032" name="Freeform 96"/>
            <p:cNvSpPr>
              <a:spLocks/>
            </p:cNvSpPr>
            <p:nvPr/>
          </p:nvSpPr>
          <p:spPr bwMode="auto">
            <a:xfrm>
              <a:off x="4082" y="2237"/>
              <a:ext cx="331" cy="149"/>
            </a:xfrm>
            <a:custGeom>
              <a:avLst/>
              <a:gdLst/>
              <a:ahLst/>
              <a:cxnLst>
                <a:cxn ang="0">
                  <a:pos x="302" y="80"/>
                </a:cxn>
                <a:cxn ang="0">
                  <a:pos x="301" y="82"/>
                </a:cxn>
                <a:cxn ang="0">
                  <a:pos x="302" y="86"/>
                </a:cxn>
                <a:cxn ang="0">
                  <a:pos x="152" y="137"/>
                </a:cxn>
                <a:cxn ang="0">
                  <a:pos x="0" y="86"/>
                </a:cxn>
                <a:cxn ang="0">
                  <a:pos x="1" y="82"/>
                </a:cxn>
                <a:cxn ang="0">
                  <a:pos x="0" y="80"/>
                </a:cxn>
                <a:cxn ang="0">
                  <a:pos x="0" y="0"/>
                </a:cxn>
                <a:cxn ang="0">
                  <a:pos x="302" y="0"/>
                </a:cxn>
                <a:cxn ang="0">
                  <a:pos x="302" y="77"/>
                </a:cxn>
                <a:cxn ang="0">
                  <a:pos x="302" y="80"/>
                </a:cxn>
              </a:cxnLst>
              <a:rect l="0" t="0" r="r" b="b"/>
              <a:pathLst>
                <a:path w="303" h="137">
                  <a:moveTo>
                    <a:pt x="302" y="80"/>
                  </a:moveTo>
                  <a:cubicBezTo>
                    <a:pt x="302" y="81"/>
                    <a:pt x="302" y="81"/>
                    <a:pt x="301" y="82"/>
                  </a:cubicBezTo>
                  <a:cubicBezTo>
                    <a:pt x="302" y="83"/>
                    <a:pt x="302" y="85"/>
                    <a:pt x="302" y="86"/>
                  </a:cubicBezTo>
                  <a:cubicBezTo>
                    <a:pt x="302" y="114"/>
                    <a:pt x="234" y="137"/>
                    <a:pt x="152" y="137"/>
                  </a:cubicBezTo>
                  <a:cubicBezTo>
                    <a:pt x="68" y="137"/>
                    <a:pt x="0" y="114"/>
                    <a:pt x="0" y="86"/>
                  </a:cubicBezTo>
                  <a:cubicBezTo>
                    <a:pt x="0" y="85"/>
                    <a:pt x="0" y="83"/>
                    <a:pt x="1" y="82"/>
                  </a:cubicBezTo>
                  <a:cubicBezTo>
                    <a:pt x="0" y="81"/>
                    <a:pt x="0" y="81"/>
                    <a:pt x="0" y="80"/>
                  </a:cubicBezTo>
                  <a:lnTo>
                    <a:pt x="0" y="0"/>
                  </a:lnTo>
                  <a:lnTo>
                    <a:pt x="302" y="0"/>
                  </a:lnTo>
                  <a:lnTo>
                    <a:pt x="302" y="77"/>
                  </a:lnTo>
                  <a:cubicBezTo>
                    <a:pt x="303" y="78"/>
                    <a:pt x="302" y="79"/>
                    <a:pt x="302" y="80"/>
                  </a:cubicBezTo>
                </a:path>
              </a:pathLst>
            </a:custGeom>
            <a:solidFill>
              <a:srgbClr val="C3A229"/>
            </a:solidFill>
            <a:ln w="9525" cap="flat" cmpd="sng">
              <a:solidFill>
                <a:srgbClr val="DD8D17"/>
              </a:solidFill>
              <a:prstDash val="solid"/>
              <a:round/>
              <a:headEnd type="none" w="med" len="med"/>
              <a:tailEnd type="none" w="med" len="med"/>
            </a:ln>
            <a:effectLst/>
          </p:spPr>
          <p:txBody>
            <a:bodyPr/>
            <a:lstStyle/>
            <a:p>
              <a:endParaRPr lang="en-US"/>
            </a:p>
          </p:txBody>
        </p:sp>
        <p:sp>
          <p:nvSpPr>
            <p:cNvPr id="40033" name="Freeform 97"/>
            <p:cNvSpPr>
              <a:spLocks/>
            </p:cNvSpPr>
            <p:nvPr/>
          </p:nvSpPr>
          <p:spPr bwMode="auto">
            <a:xfrm>
              <a:off x="4082" y="2237"/>
              <a:ext cx="331" cy="1"/>
            </a:xfrm>
            <a:custGeom>
              <a:avLst/>
              <a:gdLst/>
              <a:ahLst/>
              <a:cxnLst>
                <a:cxn ang="0">
                  <a:pos x="331" y="0"/>
                </a:cxn>
                <a:cxn ang="0">
                  <a:pos x="330" y="0"/>
                </a:cxn>
                <a:cxn ang="0">
                  <a:pos x="0" y="0"/>
                </a:cxn>
                <a:cxn ang="0">
                  <a:pos x="0" y="1"/>
                </a:cxn>
                <a:cxn ang="0">
                  <a:pos x="330" y="1"/>
                </a:cxn>
                <a:cxn ang="0">
                  <a:pos x="331" y="0"/>
                </a:cxn>
                <a:cxn ang="0">
                  <a:pos x="331" y="0"/>
                </a:cxn>
                <a:cxn ang="0">
                  <a:pos x="331" y="0"/>
                </a:cxn>
                <a:cxn ang="0">
                  <a:pos x="330" y="0"/>
                </a:cxn>
                <a:cxn ang="0">
                  <a:pos x="331" y="0"/>
                </a:cxn>
              </a:cxnLst>
              <a:rect l="0" t="0" r="r" b="b"/>
              <a:pathLst>
                <a:path w="331" h="1">
                  <a:moveTo>
                    <a:pt x="331" y="0"/>
                  </a:moveTo>
                  <a:lnTo>
                    <a:pt x="330" y="0"/>
                  </a:lnTo>
                  <a:lnTo>
                    <a:pt x="0" y="0"/>
                  </a:lnTo>
                  <a:lnTo>
                    <a:pt x="0" y="1"/>
                  </a:lnTo>
                  <a:lnTo>
                    <a:pt x="330" y="1"/>
                  </a:lnTo>
                  <a:lnTo>
                    <a:pt x="331" y="0"/>
                  </a:lnTo>
                  <a:lnTo>
                    <a:pt x="331" y="0"/>
                  </a:lnTo>
                  <a:lnTo>
                    <a:pt x="331" y="0"/>
                  </a:lnTo>
                  <a:lnTo>
                    <a:pt x="330" y="0"/>
                  </a:lnTo>
                  <a:lnTo>
                    <a:pt x="331" y="0"/>
                  </a:lnTo>
                  <a:close/>
                </a:path>
              </a:pathLst>
            </a:custGeom>
            <a:solidFill>
              <a:srgbClr val="61BFF3"/>
            </a:solidFill>
            <a:ln w="9525">
              <a:noFill/>
              <a:round/>
              <a:headEnd/>
              <a:tailEnd/>
            </a:ln>
          </p:spPr>
          <p:txBody>
            <a:bodyPr/>
            <a:lstStyle/>
            <a:p>
              <a:endParaRPr lang="en-US"/>
            </a:p>
          </p:txBody>
        </p:sp>
        <p:sp>
          <p:nvSpPr>
            <p:cNvPr id="40034" name="Freeform 98"/>
            <p:cNvSpPr>
              <a:spLocks/>
            </p:cNvSpPr>
            <p:nvPr/>
          </p:nvSpPr>
          <p:spPr bwMode="auto">
            <a:xfrm>
              <a:off x="4082" y="2179"/>
              <a:ext cx="330" cy="113"/>
            </a:xfrm>
            <a:custGeom>
              <a:avLst/>
              <a:gdLst/>
              <a:ahLst/>
              <a:cxnLst>
                <a:cxn ang="0">
                  <a:pos x="302" y="53"/>
                </a:cxn>
                <a:cxn ang="0">
                  <a:pos x="152" y="104"/>
                </a:cxn>
                <a:cxn ang="0">
                  <a:pos x="0" y="53"/>
                </a:cxn>
                <a:cxn ang="0">
                  <a:pos x="152" y="0"/>
                </a:cxn>
                <a:cxn ang="0">
                  <a:pos x="302" y="53"/>
                </a:cxn>
              </a:cxnLst>
              <a:rect l="0" t="0" r="r" b="b"/>
              <a:pathLst>
                <a:path w="302" h="104">
                  <a:moveTo>
                    <a:pt x="302" y="53"/>
                  </a:moveTo>
                  <a:cubicBezTo>
                    <a:pt x="302" y="81"/>
                    <a:pt x="234" y="104"/>
                    <a:pt x="152" y="104"/>
                  </a:cubicBezTo>
                  <a:cubicBezTo>
                    <a:pt x="68" y="104"/>
                    <a:pt x="0" y="81"/>
                    <a:pt x="0" y="53"/>
                  </a:cubicBezTo>
                  <a:cubicBezTo>
                    <a:pt x="0" y="24"/>
                    <a:pt x="68" y="0"/>
                    <a:pt x="152" y="0"/>
                  </a:cubicBezTo>
                  <a:cubicBezTo>
                    <a:pt x="234" y="0"/>
                    <a:pt x="302" y="24"/>
                    <a:pt x="302" y="53"/>
                  </a:cubicBezTo>
                </a:path>
              </a:pathLst>
            </a:custGeom>
            <a:solidFill>
              <a:srgbClr val="E1C973"/>
            </a:solidFill>
            <a:ln w="9525" cap="flat" cmpd="sng">
              <a:solidFill>
                <a:srgbClr val="DD8D17"/>
              </a:solidFill>
              <a:prstDash val="solid"/>
              <a:round/>
              <a:headEnd/>
              <a:tailEnd/>
            </a:ln>
            <a:effectLst/>
          </p:spPr>
          <p:txBody>
            <a:bodyPr/>
            <a:lstStyle/>
            <a:p>
              <a:endParaRPr lang="en-US"/>
            </a:p>
          </p:txBody>
        </p:sp>
        <p:sp>
          <p:nvSpPr>
            <p:cNvPr id="40035" name="Freeform 99"/>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40036" name="Freeform 100"/>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40037" name="Freeform 101"/>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40038" name="Freeform 102"/>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40039" name="Freeform 103"/>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40040" name="Freeform 104"/>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40041" name="Freeform 105"/>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40042" name="Freeform 106"/>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40043" name="Freeform 107"/>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40044" name="Freeform 108"/>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40045" name="Freeform 109"/>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40046" name="Freeform 110"/>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40047" name="Freeform 111"/>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40048" name="Freeform 112"/>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40049" name="Freeform 113"/>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sp>
          <p:nvSpPr>
            <p:cNvPr id="40050" name="Freeform 114"/>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grpSp>
      <p:sp>
        <p:nvSpPr>
          <p:cNvPr id="40134" name="Text Box 198"/>
          <p:cNvSpPr txBox="1">
            <a:spLocks noChangeArrowheads="1"/>
          </p:cNvSpPr>
          <p:nvPr/>
        </p:nvSpPr>
        <p:spPr bwMode="auto">
          <a:xfrm>
            <a:off x="1589088" y="3535363"/>
            <a:ext cx="538162" cy="231775"/>
          </a:xfrm>
          <a:prstGeom prst="rect">
            <a:avLst/>
          </a:prstGeom>
          <a:noFill/>
          <a:ln w="22225" algn="ctr">
            <a:noFill/>
            <a:miter lim="800000"/>
            <a:headEnd/>
            <a:tailEnd/>
          </a:ln>
          <a:effectLst/>
        </p:spPr>
        <p:txBody>
          <a:bodyPr lIns="78346" tIns="39172" rIns="78346" bIns="39172">
            <a:spAutoFit/>
          </a:bodyPr>
          <a:lstStyle/>
          <a:p>
            <a:pPr algn="ctr" defTabSz="784225" eaLnBrk="0" hangingPunct="0">
              <a:spcBef>
                <a:spcPct val="50000"/>
              </a:spcBef>
            </a:pPr>
            <a:r>
              <a:rPr lang="en-US" altLang="zh-CN" sz="1000">
                <a:solidFill>
                  <a:schemeClr val="bg2"/>
                </a:solidFill>
                <a:latin typeface="FrutigerNext LT BlackCn" pitchFamily="34" charset="0"/>
                <a:ea typeface="ＭＳ Ｐゴシック" pitchFamily="34" charset="-128"/>
              </a:rPr>
              <a:t>PE2</a:t>
            </a:r>
          </a:p>
        </p:txBody>
      </p:sp>
      <p:sp>
        <p:nvSpPr>
          <p:cNvPr id="40135" name="Text Box 199"/>
          <p:cNvSpPr txBox="1">
            <a:spLocks noChangeArrowheads="1"/>
          </p:cNvSpPr>
          <p:nvPr/>
        </p:nvSpPr>
        <p:spPr bwMode="auto">
          <a:xfrm>
            <a:off x="1371600" y="2636838"/>
            <a:ext cx="539750" cy="231775"/>
          </a:xfrm>
          <a:prstGeom prst="rect">
            <a:avLst/>
          </a:prstGeom>
          <a:noFill/>
          <a:ln w="22225" algn="ctr">
            <a:noFill/>
            <a:miter lim="800000"/>
            <a:headEnd/>
            <a:tailEnd/>
          </a:ln>
          <a:effectLst/>
        </p:spPr>
        <p:txBody>
          <a:bodyPr lIns="78346" tIns="39172" rIns="78346" bIns="39172">
            <a:spAutoFit/>
          </a:bodyPr>
          <a:lstStyle/>
          <a:p>
            <a:pPr algn="ctr" defTabSz="784225" eaLnBrk="0" hangingPunct="0">
              <a:spcBef>
                <a:spcPct val="50000"/>
              </a:spcBef>
            </a:pPr>
            <a:r>
              <a:rPr lang="en-US" altLang="zh-CN" sz="1000" dirty="0">
                <a:solidFill>
                  <a:schemeClr val="bg2"/>
                </a:solidFill>
                <a:latin typeface="FrutigerNext LT BlackCn" pitchFamily="34" charset="0"/>
                <a:ea typeface="ＭＳ Ｐゴシック" pitchFamily="34" charset="-128"/>
              </a:rPr>
              <a:t>PE1</a:t>
            </a:r>
          </a:p>
        </p:txBody>
      </p:sp>
      <p:sp>
        <p:nvSpPr>
          <p:cNvPr id="40139" name="Text Box 203"/>
          <p:cNvSpPr txBox="1">
            <a:spLocks noChangeArrowheads="1"/>
          </p:cNvSpPr>
          <p:nvPr/>
        </p:nvSpPr>
        <p:spPr bwMode="auto">
          <a:xfrm>
            <a:off x="762000" y="2971800"/>
            <a:ext cx="538163" cy="231775"/>
          </a:xfrm>
          <a:prstGeom prst="rect">
            <a:avLst/>
          </a:prstGeom>
          <a:noFill/>
          <a:ln w="22225" algn="ctr">
            <a:noFill/>
            <a:miter lim="800000"/>
            <a:headEnd/>
            <a:tailEnd/>
          </a:ln>
          <a:effectLst/>
        </p:spPr>
        <p:txBody>
          <a:bodyPr lIns="78346" tIns="39172" rIns="78346" bIns="39172">
            <a:spAutoFit/>
          </a:bodyPr>
          <a:lstStyle/>
          <a:p>
            <a:pPr algn="ctr" defTabSz="784225" eaLnBrk="0" hangingPunct="0">
              <a:spcBef>
                <a:spcPct val="50000"/>
              </a:spcBef>
            </a:pPr>
            <a:r>
              <a:rPr lang="en-US" altLang="zh-CN" sz="1000" dirty="0">
                <a:solidFill>
                  <a:schemeClr val="bg2"/>
                </a:solidFill>
                <a:latin typeface="FrutigerNext LT BlackCn" pitchFamily="34" charset="0"/>
                <a:ea typeface="ＭＳ Ｐゴシック" pitchFamily="34" charset="-128"/>
              </a:rPr>
              <a:t>CE1</a:t>
            </a:r>
          </a:p>
        </p:txBody>
      </p:sp>
      <p:sp>
        <p:nvSpPr>
          <p:cNvPr id="40141" name="Text Box 205"/>
          <p:cNvSpPr txBox="1">
            <a:spLocks noChangeArrowheads="1"/>
          </p:cNvSpPr>
          <p:nvPr/>
        </p:nvSpPr>
        <p:spPr bwMode="auto">
          <a:xfrm>
            <a:off x="5929313" y="2239963"/>
            <a:ext cx="539750" cy="223837"/>
          </a:xfrm>
          <a:prstGeom prst="rect">
            <a:avLst/>
          </a:prstGeom>
          <a:noFill/>
          <a:ln w="22225" algn="ctr">
            <a:noFill/>
            <a:miter lim="800000"/>
            <a:headEnd/>
            <a:tailEnd/>
          </a:ln>
          <a:effectLst/>
        </p:spPr>
        <p:txBody>
          <a:bodyPr lIns="78346" tIns="39172" rIns="78346" bIns="39172">
            <a:spAutoFit/>
          </a:bodyPr>
          <a:lstStyle/>
          <a:p>
            <a:pPr algn="ctr" defTabSz="784225" eaLnBrk="0" hangingPunct="0">
              <a:spcBef>
                <a:spcPct val="50000"/>
              </a:spcBef>
            </a:pPr>
            <a:r>
              <a:rPr lang="en-US" altLang="zh-CN" sz="1000">
                <a:latin typeface="FrutigerNext LT BlackCn" pitchFamily="34" charset="0"/>
                <a:ea typeface="ＭＳ Ｐゴシック" pitchFamily="34" charset="-128"/>
              </a:rPr>
              <a:t>CE1</a:t>
            </a:r>
          </a:p>
        </p:txBody>
      </p:sp>
      <p:sp>
        <p:nvSpPr>
          <p:cNvPr id="40145" name="Line 209"/>
          <p:cNvSpPr>
            <a:spLocks noChangeShapeType="1"/>
          </p:cNvSpPr>
          <p:nvPr/>
        </p:nvSpPr>
        <p:spPr bwMode="auto">
          <a:xfrm>
            <a:off x="3352800" y="5486400"/>
            <a:ext cx="685800" cy="0"/>
          </a:xfrm>
          <a:prstGeom prst="line">
            <a:avLst/>
          </a:prstGeom>
          <a:noFill/>
          <a:ln w="38100">
            <a:solidFill>
              <a:srgbClr val="00FF00"/>
            </a:solidFill>
            <a:round/>
            <a:headEnd/>
            <a:tailEnd type="triangle" w="med" len="med"/>
          </a:ln>
          <a:effectLst/>
        </p:spPr>
        <p:txBody>
          <a:bodyPr wrap="none" anchor="ctr"/>
          <a:lstStyle/>
          <a:p>
            <a:endParaRPr lang="en-US"/>
          </a:p>
        </p:txBody>
      </p:sp>
      <p:sp>
        <p:nvSpPr>
          <p:cNvPr id="40146" name="Line 210"/>
          <p:cNvSpPr>
            <a:spLocks noChangeShapeType="1"/>
          </p:cNvSpPr>
          <p:nvPr/>
        </p:nvSpPr>
        <p:spPr bwMode="auto">
          <a:xfrm>
            <a:off x="3352800" y="5180012"/>
            <a:ext cx="685800" cy="0"/>
          </a:xfrm>
          <a:prstGeom prst="line">
            <a:avLst/>
          </a:prstGeom>
          <a:noFill/>
          <a:ln w="38100">
            <a:solidFill>
              <a:srgbClr val="FF0000"/>
            </a:solidFill>
            <a:round/>
            <a:headEnd/>
            <a:tailEnd type="triangle" w="med" len="med"/>
          </a:ln>
          <a:effectLst/>
        </p:spPr>
        <p:txBody>
          <a:bodyPr wrap="none" anchor="ctr"/>
          <a:lstStyle/>
          <a:p>
            <a:endParaRPr lang="en-US"/>
          </a:p>
        </p:txBody>
      </p:sp>
      <p:sp>
        <p:nvSpPr>
          <p:cNvPr id="40147" name="Text Box 211"/>
          <p:cNvSpPr txBox="1">
            <a:spLocks noChangeArrowheads="1"/>
          </p:cNvSpPr>
          <p:nvPr/>
        </p:nvSpPr>
        <p:spPr bwMode="auto">
          <a:xfrm>
            <a:off x="4038600" y="4953000"/>
            <a:ext cx="2257425" cy="366712"/>
          </a:xfrm>
          <a:prstGeom prst="rect">
            <a:avLst/>
          </a:prstGeom>
          <a:noFill/>
          <a:ln w="9525">
            <a:noFill/>
            <a:miter lim="800000"/>
            <a:headEnd/>
            <a:tailEnd/>
          </a:ln>
          <a:effectLst/>
        </p:spPr>
        <p:txBody>
          <a:bodyPr lIns="91429" tIns="45714" rIns="91429" bIns="45714">
            <a:spAutoFit/>
          </a:bodyPr>
          <a:lstStyle/>
          <a:p>
            <a:pPr>
              <a:spcBef>
                <a:spcPct val="50000"/>
              </a:spcBef>
            </a:pPr>
            <a:r>
              <a:rPr lang="en-US" altLang="zh-CN" dirty="0">
                <a:solidFill>
                  <a:schemeClr val="bg2"/>
                </a:solidFill>
              </a:rPr>
              <a:t>Primary </a:t>
            </a:r>
            <a:r>
              <a:rPr lang="en-US" altLang="zh-CN" dirty="0" smtClean="0">
                <a:solidFill>
                  <a:schemeClr val="bg2"/>
                </a:solidFill>
              </a:rPr>
              <a:t>P2P </a:t>
            </a:r>
            <a:r>
              <a:rPr lang="en-US" altLang="zh-CN" dirty="0">
                <a:solidFill>
                  <a:schemeClr val="bg2"/>
                </a:solidFill>
              </a:rPr>
              <a:t>LSP</a:t>
            </a:r>
          </a:p>
        </p:txBody>
      </p:sp>
      <p:sp>
        <p:nvSpPr>
          <p:cNvPr id="40148" name="Text Box 212"/>
          <p:cNvSpPr txBox="1">
            <a:spLocks noChangeArrowheads="1"/>
          </p:cNvSpPr>
          <p:nvPr/>
        </p:nvSpPr>
        <p:spPr bwMode="auto">
          <a:xfrm>
            <a:off x="4038600" y="5334000"/>
            <a:ext cx="1950192" cy="369320"/>
          </a:xfrm>
          <a:prstGeom prst="rect">
            <a:avLst/>
          </a:prstGeom>
          <a:noFill/>
          <a:ln w="9525">
            <a:noFill/>
            <a:miter lim="800000"/>
            <a:headEnd/>
            <a:tailEnd/>
          </a:ln>
          <a:effectLst/>
        </p:spPr>
        <p:txBody>
          <a:bodyPr wrap="none" lIns="91429" tIns="45714" rIns="91429" bIns="45714">
            <a:spAutoFit/>
          </a:bodyPr>
          <a:lstStyle/>
          <a:p>
            <a:r>
              <a:rPr lang="en-US" altLang="zh-CN" dirty="0">
                <a:solidFill>
                  <a:schemeClr val="bg2"/>
                </a:solidFill>
              </a:rPr>
              <a:t>Backup </a:t>
            </a:r>
            <a:r>
              <a:rPr lang="en-US" altLang="zh-CN" dirty="0" smtClean="0">
                <a:solidFill>
                  <a:schemeClr val="bg2"/>
                </a:solidFill>
              </a:rPr>
              <a:t>P2P </a:t>
            </a:r>
            <a:r>
              <a:rPr lang="en-US" altLang="zh-CN" dirty="0">
                <a:solidFill>
                  <a:schemeClr val="bg2"/>
                </a:solidFill>
              </a:rPr>
              <a:t>LSP</a:t>
            </a:r>
          </a:p>
        </p:txBody>
      </p:sp>
      <p:grpSp>
        <p:nvGrpSpPr>
          <p:cNvPr id="3" name="Group 213"/>
          <p:cNvGrpSpPr>
            <a:grpSpLocks/>
          </p:cNvGrpSpPr>
          <p:nvPr/>
        </p:nvGrpSpPr>
        <p:grpSpPr bwMode="auto">
          <a:xfrm>
            <a:off x="6011863" y="2276475"/>
            <a:ext cx="554037" cy="342900"/>
            <a:chOff x="4082" y="2179"/>
            <a:chExt cx="331" cy="207"/>
          </a:xfrm>
        </p:grpSpPr>
        <p:sp>
          <p:nvSpPr>
            <p:cNvPr id="40150" name="Freeform 214"/>
            <p:cNvSpPr>
              <a:spLocks/>
            </p:cNvSpPr>
            <p:nvPr/>
          </p:nvSpPr>
          <p:spPr bwMode="auto">
            <a:xfrm>
              <a:off x="4082" y="2237"/>
              <a:ext cx="331" cy="149"/>
            </a:xfrm>
            <a:custGeom>
              <a:avLst/>
              <a:gdLst/>
              <a:ahLst/>
              <a:cxnLst>
                <a:cxn ang="0">
                  <a:pos x="302" y="80"/>
                </a:cxn>
                <a:cxn ang="0">
                  <a:pos x="301" y="82"/>
                </a:cxn>
                <a:cxn ang="0">
                  <a:pos x="302" y="86"/>
                </a:cxn>
                <a:cxn ang="0">
                  <a:pos x="152" y="137"/>
                </a:cxn>
                <a:cxn ang="0">
                  <a:pos x="0" y="86"/>
                </a:cxn>
                <a:cxn ang="0">
                  <a:pos x="1" y="82"/>
                </a:cxn>
                <a:cxn ang="0">
                  <a:pos x="0" y="80"/>
                </a:cxn>
                <a:cxn ang="0">
                  <a:pos x="0" y="0"/>
                </a:cxn>
                <a:cxn ang="0">
                  <a:pos x="302" y="0"/>
                </a:cxn>
                <a:cxn ang="0">
                  <a:pos x="302" y="77"/>
                </a:cxn>
                <a:cxn ang="0">
                  <a:pos x="302" y="80"/>
                </a:cxn>
              </a:cxnLst>
              <a:rect l="0" t="0" r="r" b="b"/>
              <a:pathLst>
                <a:path w="303" h="137">
                  <a:moveTo>
                    <a:pt x="302" y="80"/>
                  </a:moveTo>
                  <a:cubicBezTo>
                    <a:pt x="302" y="81"/>
                    <a:pt x="302" y="81"/>
                    <a:pt x="301" y="82"/>
                  </a:cubicBezTo>
                  <a:cubicBezTo>
                    <a:pt x="302" y="83"/>
                    <a:pt x="302" y="85"/>
                    <a:pt x="302" y="86"/>
                  </a:cubicBezTo>
                  <a:cubicBezTo>
                    <a:pt x="302" y="114"/>
                    <a:pt x="234" y="137"/>
                    <a:pt x="152" y="137"/>
                  </a:cubicBezTo>
                  <a:cubicBezTo>
                    <a:pt x="68" y="137"/>
                    <a:pt x="0" y="114"/>
                    <a:pt x="0" y="86"/>
                  </a:cubicBezTo>
                  <a:cubicBezTo>
                    <a:pt x="0" y="85"/>
                    <a:pt x="0" y="83"/>
                    <a:pt x="1" y="82"/>
                  </a:cubicBezTo>
                  <a:cubicBezTo>
                    <a:pt x="0" y="81"/>
                    <a:pt x="0" y="81"/>
                    <a:pt x="0" y="80"/>
                  </a:cubicBezTo>
                  <a:lnTo>
                    <a:pt x="0" y="0"/>
                  </a:lnTo>
                  <a:lnTo>
                    <a:pt x="302" y="0"/>
                  </a:lnTo>
                  <a:lnTo>
                    <a:pt x="302" y="77"/>
                  </a:lnTo>
                  <a:cubicBezTo>
                    <a:pt x="303" y="78"/>
                    <a:pt x="302" y="79"/>
                    <a:pt x="302" y="80"/>
                  </a:cubicBezTo>
                </a:path>
              </a:pathLst>
            </a:custGeom>
            <a:solidFill>
              <a:srgbClr val="C3A229"/>
            </a:solidFill>
            <a:ln w="9525" cap="flat" cmpd="sng">
              <a:solidFill>
                <a:srgbClr val="DD8D17"/>
              </a:solidFill>
              <a:prstDash val="solid"/>
              <a:round/>
              <a:headEnd type="none" w="med" len="med"/>
              <a:tailEnd type="none" w="med" len="med"/>
            </a:ln>
            <a:effectLst/>
          </p:spPr>
          <p:txBody>
            <a:bodyPr/>
            <a:lstStyle/>
            <a:p>
              <a:endParaRPr lang="en-US"/>
            </a:p>
          </p:txBody>
        </p:sp>
        <p:sp>
          <p:nvSpPr>
            <p:cNvPr id="40151" name="Freeform 215"/>
            <p:cNvSpPr>
              <a:spLocks/>
            </p:cNvSpPr>
            <p:nvPr/>
          </p:nvSpPr>
          <p:spPr bwMode="auto">
            <a:xfrm>
              <a:off x="4082" y="2237"/>
              <a:ext cx="331" cy="1"/>
            </a:xfrm>
            <a:custGeom>
              <a:avLst/>
              <a:gdLst/>
              <a:ahLst/>
              <a:cxnLst>
                <a:cxn ang="0">
                  <a:pos x="331" y="0"/>
                </a:cxn>
                <a:cxn ang="0">
                  <a:pos x="330" y="0"/>
                </a:cxn>
                <a:cxn ang="0">
                  <a:pos x="0" y="0"/>
                </a:cxn>
                <a:cxn ang="0">
                  <a:pos x="0" y="1"/>
                </a:cxn>
                <a:cxn ang="0">
                  <a:pos x="330" y="1"/>
                </a:cxn>
                <a:cxn ang="0">
                  <a:pos x="331" y="0"/>
                </a:cxn>
                <a:cxn ang="0">
                  <a:pos x="331" y="0"/>
                </a:cxn>
                <a:cxn ang="0">
                  <a:pos x="331" y="0"/>
                </a:cxn>
                <a:cxn ang="0">
                  <a:pos x="330" y="0"/>
                </a:cxn>
                <a:cxn ang="0">
                  <a:pos x="331" y="0"/>
                </a:cxn>
              </a:cxnLst>
              <a:rect l="0" t="0" r="r" b="b"/>
              <a:pathLst>
                <a:path w="331" h="1">
                  <a:moveTo>
                    <a:pt x="331" y="0"/>
                  </a:moveTo>
                  <a:lnTo>
                    <a:pt x="330" y="0"/>
                  </a:lnTo>
                  <a:lnTo>
                    <a:pt x="0" y="0"/>
                  </a:lnTo>
                  <a:lnTo>
                    <a:pt x="0" y="1"/>
                  </a:lnTo>
                  <a:lnTo>
                    <a:pt x="330" y="1"/>
                  </a:lnTo>
                  <a:lnTo>
                    <a:pt x="331" y="0"/>
                  </a:lnTo>
                  <a:lnTo>
                    <a:pt x="331" y="0"/>
                  </a:lnTo>
                  <a:lnTo>
                    <a:pt x="331" y="0"/>
                  </a:lnTo>
                  <a:lnTo>
                    <a:pt x="330" y="0"/>
                  </a:lnTo>
                  <a:lnTo>
                    <a:pt x="331" y="0"/>
                  </a:lnTo>
                  <a:close/>
                </a:path>
              </a:pathLst>
            </a:custGeom>
            <a:solidFill>
              <a:srgbClr val="61BFF3"/>
            </a:solidFill>
            <a:ln w="9525">
              <a:noFill/>
              <a:round/>
              <a:headEnd/>
              <a:tailEnd/>
            </a:ln>
          </p:spPr>
          <p:txBody>
            <a:bodyPr/>
            <a:lstStyle/>
            <a:p>
              <a:endParaRPr lang="en-US"/>
            </a:p>
          </p:txBody>
        </p:sp>
        <p:sp>
          <p:nvSpPr>
            <p:cNvPr id="40152" name="Freeform 216"/>
            <p:cNvSpPr>
              <a:spLocks/>
            </p:cNvSpPr>
            <p:nvPr/>
          </p:nvSpPr>
          <p:spPr bwMode="auto">
            <a:xfrm>
              <a:off x="4082" y="2179"/>
              <a:ext cx="330" cy="113"/>
            </a:xfrm>
            <a:custGeom>
              <a:avLst/>
              <a:gdLst/>
              <a:ahLst/>
              <a:cxnLst>
                <a:cxn ang="0">
                  <a:pos x="302" y="53"/>
                </a:cxn>
                <a:cxn ang="0">
                  <a:pos x="152" y="104"/>
                </a:cxn>
                <a:cxn ang="0">
                  <a:pos x="0" y="53"/>
                </a:cxn>
                <a:cxn ang="0">
                  <a:pos x="152" y="0"/>
                </a:cxn>
                <a:cxn ang="0">
                  <a:pos x="302" y="53"/>
                </a:cxn>
              </a:cxnLst>
              <a:rect l="0" t="0" r="r" b="b"/>
              <a:pathLst>
                <a:path w="302" h="104">
                  <a:moveTo>
                    <a:pt x="302" y="53"/>
                  </a:moveTo>
                  <a:cubicBezTo>
                    <a:pt x="302" y="81"/>
                    <a:pt x="234" y="104"/>
                    <a:pt x="152" y="104"/>
                  </a:cubicBezTo>
                  <a:cubicBezTo>
                    <a:pt x="68" y="104"/>
                    <a:pt x="0" y="81"/>
                    <a:pt x="0" y="53"/>
                  </a:cubicBezTo>
                  <a:cubicBezTo>
                    <a:pt x="0" y="24"/>
                    <a:pt x="68" y="0"/>
                    <a:pt x="152" y="0"/>
                  </a:cubicBezTo>
                  <a:cubicBezTo>
                    <a:pt x="234" y="0"/>
                    <a:pt x="302" y="24"/>
                    <a:pt x="302" y="53"/>
                  </a:cubicBezTo>
                </a:path>
              </a:pathLst>
            </a:custGeom>
            <a:solidFill>
              <a:srgbClr val="E1C973"/>
            </a:solidFill>
            <a:ln w="9525" cap="flat" cmpd="sng">
              <a:solidFill>
                <a:srgbClr val="DD8D17"/>
              </a:solidFill>
              <a:prstDash val="solid"/>
              <a:round/>
              <a:headEnd/>
              <a:tailEnd/>
            </a:ln>
            <a:effectLst/>
          </p:spPr>
          <p:txBody>
            <a:bodyPr/>
            <a:lstStyle/>
            <a:p>
              <a:endParaRPr lang="en-US"/>
            </a:p>
          </p:txBody>
        </p:sp>
        <p:sp>
          <p:nvSpPr>
            <p:cNvPr id="40153" name="Freeform 217"/>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40154" name="Freeform 218"/>
            <p:cNvSpPr>
              <a:spLocks/>
            </p:cNvSpPr>
            <p:nvPr/>
          </p:nvSpPr>
          <p:spPr bwMode="auto">
            <a:xfrm>
              <a:off x="4250" y="2196"/>
              <a:ext cx="109" cy="35"/>
            </a:xfrm>
            <a:custGeom>
              <a:avLst/>
              <a:gdLst/>
              <a:ahLst/>
              <a:cxnLst>
                <a:cxn ang="0">
                  <a:pos x="0" y="25"/>
                </a:cxn>
                <a:cxn ang="0">
                  <a:pos x="22" y="33"/>
                </a:cxn>
                <a:cxn ang="0">
                  <a:pos x="75" y="11"/>
                </a:cxn>
                <a:cxn ang="0">
                  <a:pos x="99" y="18"/>
                </a:cxn>
                <a:cxn ang="0">
                  <a:pos x="86" y="0"/>
                </a:cxn>
                <a:cxn ang="0">
                  <a:pos x="24" y="0"/>
                </a:cxn>
                <a:cxn ang="0">
                  <a:pos x="49" y="5"/>
                </a:cxn>
                <a:cxn ang="0">
                  <a:pos x="0" y="25"/>
                </a:cxn>
              </a:cxnLst>
              <a:rect l="0" t="0" r="r" b="b"/>
              <a:pathLst>
                <a:path w="99" h="33">
                  <a:moveTo>
                    <a:pt x="0" y="25"/>
                  </a:moveTo>
                  <a:lnTo>
                    <a:pt x="22" y="33"/>
                  </a:lnTo>
                  <a:lnTo>
                    <a:pt x="75" y="11"/>
                  </a:lnTo>
                  <a:lnTo>
                    <a:pt x="99" y="18"/>
                  </a:lnTo>
                  <a:lnTo>
                    <a:pt x="86" y="0"/>
                  </a:lnTo>
                  <a:lnTo>
                    <a:pt x="24" y="0"/>
                  </a:lnTo>
                  <a:lnTo>
                    <a:pt x="49" y="5"/>
                  </a:lnTo>
                  <a:lnTo>
                    <a:pt x="0" y="25"/>
                  </a:lnTo>
                </a:path>
              </a:pathLst>
            </a:custGeom>
            <a:solidFill>
              <a:srgbClr val="242729"/>
            </a:solidFill>
            <a:ln w="9525">
              <a:noFill/>
              <a:round/>
              <a:headEnd/>
              <a:tailEnd/>
            </a:ln>
          </p:spPr>
          <p:txBody>
            <a:bodyPr/>
            <a:lstStyle/>
            <a:p>
              <a:endParaRPr lang="en-US"/>
            </a:p>
          </p:txBody>
        </p:sp>
        <p:sp>
          <p:nvSpPr>
            <p:cNvPr id="40155" name="Freeform 219"/>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40156" name="Freeform 220"/>
            <p:cNvSpPr>
              <a:spLocks/>
            </p:cNvSpPr>
            <p:nvPr/>
          </p:nvSpPr>
          <p:spPr bwMode="auto">
            <a:xfrm>
              <a:off x="4132" y="2237"/>
              <a:ext cx="109" cy="38"/>
            </a:xfrm>
            <a:custGeom>
              <a:avLst/>
              <a:gdLst/>
              <a:ahLst/>
              <a:cxnLst>
                <a:cxn ang="0">
                  <a:pos x="99" y="7"/>
                </a:cxn>
                <a:cxn ang="0">
                  <a:pos x="77" y="0"/>
                </a:cxn>
                <a:cxn ang="0">
                  <a:pos x="26" y="22"/>
                </a:cxn>
                <a:cxn ang="0">
                  <a:pos x="0" y="15"/>
                </a:cxn>
                <a:cxn ang="0">
                  <a:pos x="13" y="35"/>
                </a:cxn>
                <a:cxn ang="0">
                  <a:pos x="77" y="35"/>
                </a:cxn>
                <a:cxn ang="0">
                  <a:pos x="49" y="28"/>
                </a:cxn>
                <a:cxn ang="0">
                  <a:pos x="99" y="7"/>
                </a:cxn>
              </a:cxnLst>
              <a:rect l="0" t="0" r="r" b="b"/>
              <a:pathLst>
                <a:path w="99" h="35">
                  <a:moveTo>
                    <a:pt x="99" y="7"/>
                  </a:moveTo>
                  <a:lnTo>
                    <a:pt x="77" y="0"/>
                  </a:lnTo>
                  <a:lnTo>
                    <a:pt x="26" y="22"/>
                  </a:lnTo>
                  <a:lnTo>
                    <a:pt x="0" y="15"/>
                  </a:lnTo>
                  <a:lnTo>
                    <a:pt x="13" y="35"/>
                  </a:lnTo>
                  <a:lnTo>
                    <a:pt x="77" y="35"/>
                  </a:lnTo>
                  <a:lnTo>
                    <a:pt x="49" y="28"/>
                  </a:lnTo>
                  <a:lnTo>
                    <a:pt x="99" y="7"/>
                  </a:lnTo>
                </a:path>
              </a:pathLst>
            </a:custGeom>
            <a:solidFill>
              <a:srgbClr val="242729"/>
            </a:solidFill>
            <a:ln w="9525">
              <a:noFill/>
              <a:round/>
              <a:headEnd/>
              <a:tailEnd/>
            </a:ln>
          </p:spPr>
          <p:txBody>
            <a:bodyPr/>
            <a:lstStyle/>
            <a:p>
              <a:endParaRPr lang="en-US"/>
            </a:p>
          </p:txBody>
        </p:sp>
        <p:sp>
          <p:nvSpPr>
            <p:cNvPr id="40157" name="Freeform 221"/>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40158" name="Freeform 222"/>
            <p:cNvSpPr>
              <a:spLocks/>
            </p:cNvSpPr>
            <p:nvPr/>
          </p:nvSpPr>
          <p:spPr bwMode="auto">
            <a:xfrm>
              <a:off x="4138" y="2193"/>
              <a:ext cx="108" cy="36"/>
            </a:xfrm>
            <a:custGeom>
              <a:avLst/>
              <a:gdLst/>
              <a:ahLst/>
              <a:cxnLst>
                <a:cxn ang="0">
                  <a:pos x="0" y="7"/>
                </a:cxn>
                <a:cxn ang="0">
                  <a:pos x="22" y="0"/>
                </a:cxn>
                <a:cxn ang="0">
                  <a:pos x="75" y="20"/>
                </a:cxn>
                <a:cxn ang="0">
                  <a:pos x="99" y="15"/>
                </a:cxn>
                <a:cxn ang="0">
                  <a:pos x="86" y="33"/>
                </a:cxn>
                <a:cxn ang="0">
                  <a:pos x="24" y="33"/>
                </a:cxn>
                <a:cxn ang="0">
                  <a:pos x="50" y="27"/>
                </a:cxn>
                <a:cxn ang="0">
                  <a:pos x="0" y="7"/>
                </a:cxn>
              </a:cxnLst>
              <a:rect l="0" t="0" r="r" b="b"/>
              <a:pathLst>
                <a:path w="99" h="33">
                  <a:moveTo>
                    <a:pt x="0" y="7"/>
                  </a:moveTo>
                  <a:lnTo>
                    <a:pt x="22" y="0"/>
                  </a:lnTo>
                  <a:lnTo>
                    <a:pt x="75" y="20"/>
                  </a:lnTo>
                  <a:lnTo>
                    <a:pt x="99" y="15"/>
                  </a:lnTo>
                  <a:lnTo>
                    <a:pt x="86" y="33"/>
                  </a:lnTo>
                  <a:lnTo>
                    <a:pt x="24" y="33"/>
                  </a:lnTo>
                  <a:lnTo>
                    <a:pt x="50" y="27"/>
                  </a:lnTo>
                  <a:lnTo>
                    <a:pt x="0" y="7"/>
                  </a:lnTo>
                </a:path>
              </a:pathLst>
            </a:custGeom>
            <a:solidFill>
              <a:srgbClr val="242729"/>
            </a:solidFill>
            <a:ln w="9525">
              <a:noFill/>
              <a:round/>
              <a:headEnd/>
              <a:tailEnd/>
            </a:ln>
          </p:spPr>
          <p:txBody>
            <a:bodyPr/>
            <a:lstStyle/>
            <a:p>
              <a:endParaRPr lang="en-US"/>
            </a:p>
          </p:txBody>
        </p:sp>
        <p:sp>
          <p:nvSpPr>
            <p:cNvPr id="40159" name="Freeform 223"/>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40160" name="Freeform 224"/>
            <p:cNvSpPr>
              <a:spLocks/>
            </p:cNvSpPr>
            <p:nvPr/>
          </p:nvSpPr>
          <p:spPr bwMode="auto">
            <a:xfrm>
              <a:off x="4246" y="2241"/>
              <a:ext cx="108" cy="36"/>
            </a:xfrm>
            <a:custGeom>
              <a:avLst/>
              <a:gdLst/>
              <a:ahLst/>
              <a:cxnLst>
                <a:cxn ang="0">
                  <a:pos x="99" y="25"/>
                </a:cxn>
                <a:cxn ang="0">
                  <a:pos x="77" y="33"/>
                </a:cxn>
                <a:cxn ang="0">
                  <a:pos x="26" y="11"/>
                </a:cxn>
                <a:cxn ang="0">
                  <a:pos x="0" y="18"/>
                </a:cxn>
                <a:cxn ang="0">
                  <a:pos x="13" y="0"/>
                </a:cxn>
                <a:cxn ang="0">
                  <a:pos x="77" y="0"/>
                </a:cxn>
                <a:cxn ang="0">
                  <a:pos x="50" y="5"/>
                </a:cxn>
                <a:cxn ang="0">
                  <a:pos x="99" y="25"/>
                </a:cxn>
              </a:cxnLst>
              <a:rect l="0" t="0" r="r" b="b"/>
              <a:pathLst>
                <a:path w="99" h="33">
                  <a:moveTo>
                    <a:pt x="99" y="25"/>
                  </a:moveTo>
                  <a:lnTo>
                    <a:pt x="77" y="33"/>
                  </a:lnTo>
                  <a:lnTo>
                    <a:pt x="26" y="11"/>
                  </a:lnTo>
                  <a:lnTo>
                    <a:pt x="0" y="18"/>
                  </a:lnTo>
                  <a:lnTo>
                    <a:pt x="13" y="0"/>
                  </a:lnTo>
                  <a:lnTo>
                    <a:pt x="77" y="0"/>
                  </a:lnTo>
                  <a:lnTo>
                    <a:pt x="50" y="5"/>
                  </a:lnTo>
                  <a:lnTo>
                    <a:pt x="99" y="25"/>
                  </a:lnTo>
                </a:path>
              </a:pathLst>
            </a:custGeom>
            <a:solidFill>
              <a:srgbClr val="242729"/>
            </a:solidFill>
            <a:ln w="9525">
              <a:noFill/>
              <a:round/>
              <a:headEnd/>
              <a:tailEnd/>
            </a:ln>
          </p:spPr>
          <p:txBody>
            <a:bodyPr/>
            <a:lstStyle/>
            <a:p>
              <a:endParaRPr lang="en-US"/>
            </a:p>
          </p:txBody>
        </p:sp>
        <p:sp>
          <p:nvSpPr>
            <p:cNvPr id="40161" name="Freeform 225"/>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40162" name="Freeform 226"/>
            <p:cNvSpPr>
              <a:spLocks/>
            </p:cNvSpPr>
            <p:nvPr/>
          </p:nvSpPr>
          <p:spPr bwMode="auto">
            <a:xfrm>
              <a:off x="4253" y="2198"/>
              <a:ext cx="107" cy="36"/>
            </a:xfrm>
            <a:custGeom>
              <a:avLst/>
              <a:gdLst/>
              <a:ahLst/>
              <a:cxnLst>
                <a:cxn ang="0">
                  <a:pos x="0" y="25"/>
                </a:cxn>
                <a:cxn ang="0">
                  <a:pos x="22" y="33"/>
                </a:cxn>
                <a:cxn ang="0">
                  <a:pos x="75" y="11"/>
                </a:cxn>
                <a:cxn ang="0">
                  <a:pos x="98" y="18"/>
                </a:cxn>
                <a:cxn ang="0">
                  <a:pos x="86" y="0"/>
                </a:cxn>
                <a:cxn ang="0">
                  <a:pos x="23" y="0"/>
                </a:cxn>
                <a:cxn ang="0">
                  <a:pos x="49" y="5"/>
                </a:cxn>
                <a:cxn ang="0">
                  <a:pos x="0" y="25"/>
                </a:cxn>
              </a:cxnLst>
              <a:rect l="0" t="0" r="r" b="b"/>
              <a:pathLst>
                <a:path w="98" h="33">
                  <a:moveTo>
                    <a:pt x="0" y="25"/>
                  </a:moveTo>
                  <a:lnTo>
                    <a:pt x="22" y="33"/>
                  </a:lnTo>
                  <a:lnTo>
                    <a:pt x="75" y="11"/>
                  </a:lnTo>
                  <a:lnTo>
                    <a:pt x="98" y="18"/>
                  </a:lnTo>
                  <a:lnTo>
                    <a:pt x="86" y="0"/>
                  </a:lnTo>
                  <a:lnTo>
                    <a:pt x="23" y="0"/>
                  </a:lnTo>
                  <a:lnTo>
                    <a:pt x="49" y="5"/>
                  </a:lnTo>
                  <a:lnTo>
                    <a:pt x="0" y="25"/>
                  </a:lnTo>
                </a:path>
              </a:pathLst>
            </a:custGeom>
            <a:solidFill>
              <a:srgbClr val="FFFFFF"/>
            </a:solidFill>
            <a:ln w="9525">
              <a:noFill/>
              <a:round/>
              <a:headEnd/>
              <a:tailEnd/>
            </a:ln>
          </p:spPr>
          <p:txBody>
            <a:bodyPr/>
            <a:lstStyle/>
            <a:p>
              <a:endParaRPr lang="en-US"/>
            </a:p>
          </p:txBody>
        </p:sp>
        <p:sp>
          <p:nvSpPr>
            <p:cNvPr id="40163" name="Freeform 227"/>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40164" name="Freeform 228"/>
            <p:cNvSpPr>
              <a:spLocks/>
            </p:cNvSpPr>
            <p:nvPr/>
          </p:nvSpPr>
          <p:spPr bwMode="auto">
            <a:xfrm>
              <a:off x="4135" y="2239"/>
              <a:ext cx="108" cy="38"/>
            </a:xfrm>
            <a:custGeom>
              <a:avLst/>
              <a:gdLst/>
              <a:ahLst/>
              <a:cxnLst>
                <a:cxn ang="0">
                  <a:pos x="99" y="7"/>
                </a:cxn>
                <a:cxn ang="0">
                  <a:pos x="77" y="0"/>
                </a:cxn>
                <a:cxn ang="0">
                  <a:pos x="25" y="22"/>
                </a:cxn>
                <a:cxn ang="0">
                  <a:pos x="0" y="15"/>
                </a:cxn>
                <a:cxn ang="0">
                  <a:pos x="13" y="35"/>
                </a:cxn>
                <a:cxn ang="0">
                  <a:pos x="77" y="35"/>
                </a:cxn>
                <a:cxn ang="0">
                  <a:pos x="49" y="27"/>
                </a:cxn>
                <a:cxn ang="0">
                  <a:pos x="99" y="7"/>
                </a:cxn>
              </a:cxnLst>
              <a:rect l="0" t="0" r="r" b="b"/>
              <a:pathLst>
                <a:path w="99" h="35">
                  <a:moveTo>
                    <a:pt x="99" y="7"/>
                  </a:moveTo>
                  <a:lnTo>
                    <a:pt x="77" y="0"/>
                  </a:lnTo>
                  <a:lnTo>
                    <a:pt x="25" y="22"/>
                  </a:lnTo>
                  <a:lnTo>
                    <a:pt x="0" y="15"/>
                  </a:lnTo>
                  <a:lnTo>
                    <a:pt x="13" y="35"/>
                  </a:lnTo>
                  <a:lnTo>
                    <a:pt x="77" y="35"/>
                  </a:lnTo>
                  <a:lnTo>
                    <a:pt x="49" y="27"/>
                  </a:lnTo>
                  <a:lnTo>
                    <a:pt x="99" y="7"/>
                  </a:lnTo>
                </a:path>
              </a:pathLst>
            </a:custGeom>
            <a:solidFill>
              <a:srgbClr val="FFFFFF"/>
            </a:solidFill>
            <a:ln w="9525">
              <a:noFill/>
              <a:round/>
              <a:headEnd/>
              <a:tailEnd/>
            </a:ln>
          </p:spPr>
          <p:txBody>
            <a:bodyPr/>
            <a:lstStyle/>
            <a:p>
              <a:endParaRPr lang="en-US"/>
            </a:p>
          </p:txBody>
        </p:sp>
        <p:sp>
          <p:nvSpPr>
            <p:cNvPr id="40165" name="Freeform 229"/>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40166" name="Freeform 230"/>
            <p:cNvSpPr>
              <a:spLocks/>
            </p:cNvSpPr>
            <p:nvPr/>
          </p:nvSpPr>
          <p:spPr bwMode="auto">
            <a:xfrm>
              <a:off x="4140" y="2196"/>
              <a:ext cx="108" cy="35"/>
            </a:xfrm>
            <a:custGeom>
              <a:avLst/>
              <a:gdLst/>
              <a:ahLst/>
              <a:cxnLst>
                <a:cxn ang="0">
                  <a:pos x="0" y="7"/>
                </a:cxn>
                <a:cxn ang="0">
                  <a:pos x="22" y="0"/>
                </a:cxn>
                <a:cxn ang="0">
                  <a:pos x="75" y="20"/>
                </a:cxn>
                <a:cxn ang="0">
                  <a:pos x="99" y="14"/>
                </a:cxn>
                <a:cxn ang="0">
                  <a:pos x="86" y="33"/>
                </a:cxn>
                <a:cxn ang="0">
                  <a:pos x="24" y="33"/>
                </a:cxn>
                <a:cxn ang="0">
                  <a:pos x="50" y="27"/>
                </a:cxn>
                <a:cxn ang="0">
                  <a:pos x="0" y="7"/>
                </a:cxn>
              </a:cxnLst>
              <a:rect l="0" t="0" r="r" b="b"/>
              <a:pathLst>
                <a:path w="99" h="33">
                  <a:moveTo>
                    <a:pt x="0" y="7"/>
                  </a:moveTo>
                  <a:lnTo>
                    <a:pt x="22" y="0"/>
                  </a:lnTo>
                  <a:lnTo>
                    <a:pt x="75" y="20"/>
                  </a:lnTo>
                  <a:lnTo>
                    <a:pt x="99" y="14"/>
                  </a:lnTo>
                  <a:lnTo>
                    <a:pt x="86" y="33"/>
                  </a:lnTo>
                  <a:lnTo>
                    <a:pt x="24" y="33"/>
                  </a:lnTo>
                  <a:lnTo>
                    <a:pt x="50" y="27"/>
                  </a:lnTo>
                  <a:lnTo>
                    <a:pt x="0" y="7"/>
                  </a:lnTo>
                </a:path>
              </a:pathLst>
            </a:custGeom>
            <a:solidFill>
              <a:srgbClr val="FFFFFF"/>
            </a:solidFill>
            <a:ln w="9525">
              <a:noFill/>
              <a:round/>
              <a:headEnd/>
              <a:tailEnd/>
            </a:ln>
          </p:spPr>
          <p:txBody>
            <a:bodyPr/>
            <a:lstStyle/>
            <a:p>
              <a:endParaRPr lang="en-US"/>
            </a:p>
          </p:txBody>
        </p:sp>
        <p:sp>
          <p:nvSpPr>
            <p:cNvPr id="40167" name="Freeform 231"/>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sp>
          <p:nvSpPr>
            <p:cNvPr id="40168" name="Freeform 232"/>
            <p:cNvSpPr>
              <a:spLocks/>
            </p:cNvSpPr>
            <p:nvPr/>
          </p:nvSpPr>
          <p:spPr bwMode="auto">
            <a:xfrm>
              <a:off x="4248" y="2243"/>
              <a:ext cx="108" cy="36"/>
            </a:xfrm>
            <a:custGeom>
              <a:avLst/>
              <a:gdLst/>
              <a:ahLst/>
              <a:cxnLst>
                <a:cxn ang="0">
                  <a:pos x="99" y="25"/>
                </a:cxn>
                <a:cxn ang="0">
                  <a:pos x="77" y="33"/>
                </a:cxn>
                <a:cxn ang="0">
                  <a:pos x="26" y="11"/>
                </a:cxn>
                <a:cxn ang="0">
                  <a:pos x="0" y="18"/>
                </a:cxn>
                <a:cxn ang="0">
                  <a:pos x="13" y="0"/>
                </a:cxn>
                <a:cxn ang="0">
                  <a:pos x="77" y="0"/>
                </a:cxn>
                <a:cxn ang="0">
                  <a:pos x="49" y="5"/>
                </a:cxn>
                <a:cxn ang="0">
                  <a:pos x="99" y="25"/>
                </a:cxn>
              </a:cxnLst>
              <a:rect l="0" t="0" r="r" b="b"/>
              <a:pathLst>
                <a:path w="99" h="33">
                  <a:moveTo>
                    <a:pt x="99" y="25"/>
                  </a:moveTo>
                  <a:lnTo>
                    <a:pt x="77" y="33"/>
                  </a:lnTo>
                  <a:lnTo>
                    <a:pt x="26" y="11"/>
                  </a:lnTo>
                  <a:lnTo>
                    <a:pt x="0" y="18"/>
                  </a:lnTo>
                  <a:lnTo>
                    <a:pt x="13" y="0"/>
                  </a:lnTo>
                  <a:lnTo>
                    <a:pt x="77" y="0"/>
                  </a:lnTo>
                  <a:lnTo>
                    <a:pt x="49" y="5"/>
                  </a:lnTo>
                  <a:lnTo>
                    <a:pt x="99" y="25"/>
                  </a:lnTo>
                </a:path>
              </a:pathLst>
            </a:custGeom>
            <a:solidFill>
              <a:srgbClr val="FFFFFF"/>
            </a:solidFill>
            <a:ln w="9525">
              <a:noFill/>
              <a:round/>
              <a:headEnd/>
              <a:tailEnd/>
            </a:ln>
          </p:spPr>
          <p:txBody>
            <a:bodyPr/>
            <a:lstStyle/>
            <a:p>
              <a:endParaRPr lang="en-US"/>
            </a:p>
          </p:txBody>
        </p:sp>
      </p:grpSp>
      <p:sp>
        <p:nvSpPr>
          <p:cNvPr id="40169" name="Line 233"/>
          <p:cNvSpPr>
            <a:spLocks noChangeShapeType="1"/>
          </p:cNvSpPr>
          <p:nvPr/>
        </p:nvSpPr>
        <p:spPr bwMode="auto">
          <a:xfrm flipV="1">
            <a:off x="5867400" y="2565400"/>
            <a:ext cx="360363" cy="431800"/>
          </a:xfrm>
          <a:prstGeom prst="line">
            <a:avLst/>
          </a:prstGeom>
          <a:noFill/>
          <a:ln w="12700">
            <a:solidFill>
              <a:schemeClr val="tx1"/>
            </a:solidFill>
            <a:round/>
            <a:headEnd/>
            <a:tailEnd/>
          </a:ln>
          <a:effectLst/>
        </p:spPr>
        <p:txBody>
          <a:bodyPr wrap="none" anchor="ctr"/>
          <a:lstStyle/>
          <a:p>
            <a:endParaRPr lang="en-US"/>
          </a:p>
        </p:txBody>
      </p:sp>
      <p:sp>
        <p:nvSpPr>
          <p:cNvPr id="40170" name="Line 234"/>
          <p:cNvSpPr>
            <a:spLocks noChangeShapeType="1"/>
          </p:cNvSpPr>
          <p:nvPr/>
        </p:nvSpPr>
        <p:spPr bwMode="auto">
          <a:xfrm>
            <a:off x="5422900" y="2171700"/>
            <a:ext cx="782638" cy="234950"/>
          </a:xfrm>
          <a:prstGeom prst="line">
            <a:avLst/>
          </a:prstGeom>
          <a:noFill/>
          <a:ln w="38100">
            <a:solidFill>
              <a:schemeClr val="folHlink"/>
            </a:solidFill>
            <a:round/>
            <a:headEnd/>
            <a:tailEnd type="triangle" w="med" len="med"/>
          </a:ln>
          <a:effectLst/>
        </p:spPr>
        <p:txBody>
          <a:bodyPr wrap="none" anchor="ctr"/>
          <a:lstStyle/>
          <a:p>
            <a:endParaRPr lang="en-US"/>
          </a:p>
        </p:txBody>
      </p:sp>
      <p:sp>
        <p:nvSpPr>
          <p:cNvPr id="40171" name="Line 235"/>
          <p:cNvSpPr>
            <a:spLocks noChangeShapeType="1"/>
          </p:cNvSpPr>
          <p:nvPr/>
        </p:nvSpPr>
        <p:spPr bwMode="auto">
          <a:xfrm>
            <a:off x="5518150" y="2279650"/>
            <a:ext cx="74613" cy="227013"/>
          </a:xfrm>
          <a:prstGeom prst="line">
            <a:avLst/>
          </a:prstGeom>
          <a:noFill/>
          <a:ln w="12700">
            <a:solidFill>
              <a:schemeClr val="tx1"/>
            </a:solidFill>
            <a:round/>
            <a:headEnd type="triangle" w="med" len="med"/>
            <a:tailEnd/>
          </a:ln>
          <a:effectLst/>
        </p:spPr>
        <p:txBody>
          <a:bodyPr wrap="none" anchor="ctr"/>
          <a:lstStyle/>
          <a:p>
            <a:endParaRPr lang="en-US"/>
          </a:p>
        </p:txBody>
      </p:sp>
      <p:sp>
        <p:nvSpPr>
          <p:cNvPr id="40172" name="Text Box 236"/>
          <p:cNvSpPr txBox="1">
            <a:spLocks noChangeArrowheads="1"/>
          </p:cNvSpPr>
          <p:nvPr/>
        </p:nvSpPr>
        <p:spPr bwMode="auto">
          <a:xfrm rot="967290">
            <a:off x="5592763" y="2106613"/>
            <a:ext cx="463550" cy="190500"/>
          </a:xfrm>
          <a:prstGeom prst="rect">
            <a:avLst/>
          </a:prstGeom>
          <a:noFill/>
          <a:ln w="22225" algn="ctr">
            <a:noFill/>
            <a:miter lim="800000"/>
            <a:headEnd/>
            <a:tailEnd/>
          </a:ln>
          <a:effectLst/>
        </p:spPr>
        <p:txBody>
          <a:bodyPr lIns="70316" tIns="35157" rIns="70316" bIns="35157">
            <a:spAutoFit/>
          </a:bodyPr>
          <a:lstStyle/>
          <a:p>
            <a:pPr algn="ctr" defTabSz="703263" eaLnBrk="0" hangingPunct="0">
              <a:spcBef>
                <a:spcPct val="50000"/>
              </a:spcBef>
            </a:pPr>
            <a:r>
              <a:rPr lang="en-US" altLang="zh-CN" sz="800">
                <a:latin typeface="FrutigerNext LT BlackCn" pitchFamily="34" charset="0"/>
                <a:ea typeface="ＭＳ Ｐゴシック" pitchFamily="34" charset="-128"/>
              </a:rPr>
              <a:t>Data</a:t>
            </a:r>
          </a:p>
        </p:txBody>
      </p:sp>
      <p:sp>
        <p:nvSpPr>
          <p:cNvPr id="40173" name="Text Box 237"/>
          <p:cNvSpPr txBox="1">
            <a:spLocks noChangeArrowheads="1"/>
          </p:cNvSpPr>
          <p:nvPr/>
        </p:nvSpPr>
        <p:spPr bwMode="auto">
          <a:xfrm>
            <a:off x="4973638" y="1930400"/>
            <a:ext cx="488950" cy="204788"/>
          </a:xfrm>
          <a:prstGeom prst="rect">
            <a:avLst/>
          </a:prstGeom>
          <a:noFill/>
          <a:ln w="22225" algn="ctr">
            <a:noFill/>
            <a:miter lim="800000"/>
            <a:headEnd/>
            <a:tailEnd/>
          </a:ln>
          <a:effectLst/>
        </p:spPr>
        <p:txBody>
          <a:bodyPr lIns="70316" tIns="35157" rIns="70316" bIns="35157">
            <a:spAutoFit/>
          </a:bodyPr>
          <a:lstStyle/>
          <a:p>
            <a:pPr algn="ctr" defTabSz="703263" eaLnBrk="0" hangingPunct="0">
              <a:spcBef>
                <a:spcPct val="50000"/>
              </a:spcBef>
            </a:pPr>
            <a:r>
              <a:rPr lang="en-US" altLang="zh-CN" sz="900">
                <a:solidFill>
                  <a:schemeClr val="bg2"/>
                </a:solidFill>
                <a:latin typeface="FrutigerNext LT BlackCn" pitchFamily="34" charset="0"/>
                <a:ea typeface="ＭＳ Ｐゴシック" pitchFamily="34" charset="-128"/>
              </a:rPr>
              <a:t>PE7</a:t>
            </a:r>
          </a:p>
        </p:txBody>
      </p:sp>
      <p:sp>
        <p:nvSpPr>
          <p:cNvPr id="40174" name="Text Box 238"/>
          <p:cNvSpPr txBox="1">
            <a:spLocks noChangeArrowheads="1"/>
          </p:cNvSpPr>
          <p:nvPr/>
        </p:nvSpPr>
        <p:spPr bwMode="auto">
          <a:xfrm>
            <a:off x="5219700" y="2708275"/>
            <a:ext cx="488950" cy="204788"/>
          </a:xfrm>
          <a:prstGeom prst="rect">
            <a:avLst/>
          </a:prstGeom>
          <a:noFill/>
          <a:ln w="22225" algn="ctr">
            <a:noFill/>
            <a:miter lim="800000"/>
            <a:headEnd/>
            <a:tailEnd/>
          </a:ln>
          <a:effectLst/>
        </p:spPr>
        <p:txBody>
          <a:bodyPr lIns="70316" tIns="35157" rIns="70316" bIns="35157">
            <a:spAutoFit/>
          </a:bodyPr>
          <a:lstStyle/>
          <a:p>
            <a:pPr algn="ctr" defTabSz="703263" eaLnBrk="0" hangingPunct="0">
              <a:spcBef>
                <a:spcPct val="50000"/>
              </a:spcBef>
            </a:pPr>
            <a:r>
              <a:rPr lang="en-US" altLang="zh-CN" sz="900">
                <a:solidFill>
                  <a:schemeClr val="bg2"/>
                </a:solidFill>
                <a:latin typeface="FrutigerNext LT BlackCn" pitchFamily="34" charset="0"/>
                <a:ea typeface="ＭＳ Ｐゴシック" pitchFamily="34" charset="-128"/>
              </a:rPr>
              <a:t>PE8</a:t>
            </a:r>
          </a:p>
        </p:txBody>
      </p:sp>
      <p:sp>
        <p:nvSpPr>
          <p:cNvPr id="40175" name="Text Box 239"/>
          <p:cNvSpPr txBox="1">
            <a:spLocks noChangeArrowheads="1"/>
          </p:cNvSpPr>
          <p:nvPr/>
        </p:nvSpPr>
        <p:spPr bwMode="auto">
          <a:xfrm>
            <a:off x="6156325" y="2133600"/>
            <a:ext cx="490538" cy="206375"/>
          </a:xfrm>
          <a:prstGeom prst="rect">
            <a:avLst/>
          </a:prstGeom>
          <a:noFill/>
          <a:ln w="22225" algn="ctr">
            <a:noFill/>
            <a:miter lim="800000"/>
            <a:headEnd/>
            <a:tailEnd/>
          </a:ln>
          <a:effectLst/>
        </p:spPr>
        <p:txBody>
          <a:bodyPr lIns="70316" tIns="35157" rIns="70316" bIns="35157">
            <a:spAutoFit/>
          </a:bodyPr>
          <a:lstStyle/>
          <a:p>
            <a:pPr algn="ctr" defTabSz="703263" eaLnBrk="0" hangingPunct="0">
              <a:spcBef>
                <a:spcPct val="50000"/>
              </a:spcBef>
            </a:pPr>
            <a:r>
              <a:rPr lang="en-US" altLang="zh-CN" sz="900" dirty="0">
                <a:solidFill>
                  <a:schemeClr val="bg2"/>
                </a:solidFill>
                <a:latin typeface="FrutigerNext LT BlackCn" pitchFamily="34" charset="0"/>
                <a:ea typeface="ＭＳ Ｐゴシック" pitchFamily="34" charset="-128"/>
              </a:rPr>
              <a:t>CE3</a:t>
            </a:r>
          </a:p>
        </p:txBody>
      </p:sp>
      <p:sp>
        <p:nvSpPr>
          <p:cNvPr id="40176" name="Line 240"/>
          <p:cNvSpPr>
            <a:spLocks noChangeShapeType="1"/>
          </p:cNvSpPr>
          <p:nvPr/>
        </p:nvSpPr>
        <p:spPr bwMode="auto">
          <a:xfrm>
            <a:off x="5422900" y="2279650"/>
            <a:ext cx="762000" cy="227013"/>
          </a:xfrm>
          <a:prstGeom prst="line">
            <a:avLst/>
          </a:prstGeom>
          <a:noFill/>
          <a:ln w="12700">
            <a:solidFill>
              <a:schemeClr val="tx1"/>
            </a:solidFill>
            <a:round/>
            <a:headEnd/>
            <a:tailEnd/>
          </a:ln>
          <a:effectLst/>
        </p:spPr>
        <p:txBody>
          <a:bodyPr wrap="none" anchor="ctr"/>
          <a:lstStyle/>
          <a:p>
            <a:endParaRPr lang="en-US"/>
          </a:p>
        </p:txBody>
      </p:sp>
      <p:grpSp>
        <p:nvGrpSpPr>
          <p:cNvPr id="4" name="Group 265"/>
          <p:cNvGrpSpPr>
            <a:grpSpLocks noChangeAspect="1"/>
          </p:cNvGrpSpPr>
          <p:nvPr/>
        </p:nvGrpSpPr>
        <p:grpSpPr bwMode="auto">
          <a:xfrm>
            <a:off x="2916238" y="2781300"/>
            <a:ext cx="555625" cy="490538"/>
            <a:chOff x="3810" y="540"/>
            <a:chExt cx="506" cy="480"/>
          </a:xfrm>
        </p:grpSpPr>
        <p:sp>
          <p:nvSpPr>
            <p:cNvPr id="40202" name="Freeform 266"/>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03" name="Oval 267"/>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204" name="Freeform 268"/>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205" name="Freeform 269"/>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206" name="Freeform 270"/>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07" name="Oval 271"/>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208" name="Freeform 272"/>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209" name="Freeform 273"/>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210" name="Freeform 274"/>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211" name="Freeform 275"/>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5" name="Group 311"/>
          <p:cNvGrpSpPr>
            <a:grpSpLocks noChangeAspect="1"/>
          </p:cNvGrpSpPr>
          <p:nvPr/>
        </p:nvGrpSpPr>
        <p:grpSpPr bwMode="auto">
          <a:xfrm>
            <a:off x="5076825" y="2133600"/>
            <a:ext cx="555625" cy="490538"/>
            <a:chOff x="3810" y="540"/>
            <a:chExt cx="506" cy="480"/>
          </a:xfrm>
        </p:grpSpPr>
        <p:sp>
          <p:nvSpPr>
            <p:cNvPr id="40248" name="Freeform 312"/>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49" name="Oval 313"/>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250" name="Freeform 314"/>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251" name="Freeform 315"/>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252" name="Freeform 316"/>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53" name="Oval 317"/>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254" name="Freeform 318"/>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255" name="Freeform 319"/>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256" name="Freeform 320"/>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257" name="Freeform 321"/>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6" name="Group 322"/>
          <p:cNvGrpSpPr>
            <a:grpSpLocks noChangeAspect="1"/>
          </p:cNvGrpSpPr>
          <p:nvPr/>
        </p:nvGrpSpPr>
        <p:grpSpPr bwMode="auto">
          <a:xfrm>
            <a:off x="5508625" y="2781300"/>
            <a:ext cx="555625" cy="490538"/>
            <a:chOff x="3810" y="540"/>
            <a:chExt cx="506" cy="480"/>
          </a:xfrm>
        </p:grpSpPr>
        <p:sp>
          <p:nvSpPr>
            <p:cNvPr id="40259" name="Freeform 323"/>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60" name="Oval 324"/>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261" name="Freeform 325"/>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262" name="Freeform 326"/>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263" name="Freeform 327"/>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64" name="Oval 328"/>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265" name="Freeform 329"/>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266" name="Freeform 330"/>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267" name="Freeform 331"/>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268" name="Freeform 332"/>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sp>
        <p:nvSpPr>
          <p:cNvPr id="40269" name="Line 333"/>
          <p:cNvSpPr>
            <a:spLocks noChangeShapeType="1"/>
          </p:cNvSpPr>
          <p:nvPr/>
        </p:nvSpPr>
        <p:spPr bwMode="auto">
          <a:xfrm flipV="1">
            <a:off x="5795963" y="2540000"/>
            <a:ext cx="355600" cy="384175"/>
          </a:xfrm>
          <a:prstGeom prst="line">
            <a:avLst/>
          </a:prstGeom>
          <a:noFill/>
          <a:ln w="38100">
            <a:solidFill>
              <a:schemeClr val="folHlink"/>
            </a:solidFill>
            <a:prstDash val="solid"/>
            <a:round/>
            <a:headEnd/>
            <a:tailEnd type="triangle" w="med" len="med"/>
          </a:ln>
          <a:effectLst/>
        </p:spPr>
        <p:txBody>
          <a:bodyPr wrap="none" anchor="ctr"/>
          <a:lstStyle/>
          <a:p>
            <a:endParaRPr lang="en-US"/>
          </a:p>
        </p:txBody>
      </p:sp>
      <p:grpSp>
        <p:nvGrpSpPr>
          <p:cNvPr id="7" name="Group 334"/>
          <p:cNvGrpSpPr>
            <a:grpSpLocks noChangeAspect="1"/>
          </p:cNvGrpSpPr>
          <p:nvPr/>
        </p:nvGrpSpPr>
        <p:grpSpPr bwMode="auto">
          <a:xfrm>
            <a:off x="1692275" y="2852738"/>
            <a:ext cx="555625" cy="490537"/>
            <a:chOff x="3810" y="540"/>
            <a:chExt cx="506" cy="480"/>
          </a:xfrm>
        </p:grpSpPr>
        <p:sp>
          <p:nvSpPr>
            <p:cNvPr id="40271" name="Freeform 335"/>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72" name="Oval 336"/>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273" name="Freeform 337"/>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274" name="Freeform 338"/>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275" name="Freeform 339"/>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76" name="Oval 340"/>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277" name="Freeform 341"/>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278" name="Freeform 342"/>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279" name="Freeform 343"/>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280" name="Freeform 344"/>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8" name="Group 345"/>
          <p:cNvGrpSpPr>
            <a:grpSpLocks noChangeAspect="1"/>
          </p:cNvGrpSpPr>
          <p:nvPr/>
        </p:nvGrpSpPr>
        <p:grpSpPr bwMode="auto">
          <a:xfrm>
            <a:off x="1763713" y="3716338"/>
            <a:ext cx="555625" cy="490537"/>
            <a:chOff x="3810" y="540"/>
            <a:chExt cx="506" cy="480"/>
          </a:xfrm>
        </p:grpSpPr>
        <p:sp>
          <p:nvSpPr>
            <p:cNvPr id="40282" name="Freeform 346"/>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83" name="Oval 347"/>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284" name="Freeform 348"/>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285" name="Freeform 349"/>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286" name="Freeform 350"/>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287" name="Oval 351"/>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288" name="Freeform 352"/>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289" name="Freeform 353"/>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290" name="Freeform 354"/>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291" name="Freeform 355"/>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sp>
        <p:nvSpPr>
          <p:cNvPr id="40293" name="Line 357"/>
          <p:cNvSpPr>
            <a:spLocks noChangeShapeType="1"/>
          </p:cNvSpPr>
          <p:nvPr/>
        </p:nvSpPr>
        <p:spPr bwMode="auto">
          <a:xfrm flipV="1">
            <a:off x="2195513" y="2924175"/>
            <a:ext cx="1008062" cy="144463"/>
          </a:xfrm>
          <a:prstGeom prst="line">
            <a:avLst/>
          </a:prstGeom>
          <a:noFill/>
          <a:ln w="38100">
            <a:solidFill>
              <a:srgbClr val="FF0000"/>
            </a:solidFill>
            <a:round/>
            <a:headEnd/>
            <a:tailEnd type="triangle" w="med" len="med"/>
          </a:ln>
          <a:effectLst/>
        </p:spPr>
        <p:txBody>
          <a:bodyPr wrap="none" anchor="ctr"/>
          <a:lstStyle/>
          <a:p>
            <a:endParaRPr lang="en-US"/>
          </a:p>
        </p:txBody>
      </p:sp>
      <p:sp>
        <p:nvSpPr>
          <p:cNvPr id="40294" name="Line 358"/>
          <p:cNvSpPr>
            <a:spLocks noChangeShapeType="1"/>
          </p:cNvSpPr>
          <p:nvPr/>
        </p:nvSpPr>
        <p:spPr bwMode="auto">
          <a:xfrm>
            <a:off x="1143000" y="3505200"/>
            <a:ext cx="769938" cy="433388"/>
          </a:xfrm>
          <a:prstGeom prst="line">
            <a:avLst/>
          </a:prstGeom>
          <a:noFill/>
          <a:ln w="57150">
            <a:solidFill>
              <a:schemeClr val="folHlink"/>
            </a:solidFill>
            <a:round/>
            <a:headEnd/>
            <a:tailEnd type="triangle" w="med" len="med"/>
          </a:ln>
          <a:effectLst/>
        </p:spPr>
        <p:txBody>
          <a:bodyPr wrap="none" anchor="ctr"/>
          <a:lstStyle/>
          <a:p>
            <a:endParaRPr lang="en-US"/>
          </a:p>
        </p:txBody>
      </p:sp>
      <p:sp>
        <p:nvSpPr>
          <p:cNvPr id="40295" name="Line 359"/>
          <p:cNvSpPr>
            <a:spLocks noChangeShapeType="1"/>
          </p:cNvSpPr>
          <p:nvPr/>
        </p:nvSpPr>
        <p:spPr bwMode="auto">
          <a:xfrm flipV="1">
            <a:off x="1143000" y="3059112"/>
            <a:ext cx="609600" cy="369887"/>
          </a:xfrm>
          <a:prstGeom prst="line">
            <a:avLst/>
          </a:prstGeom>
          <a:noFill/>
          <a:ln w="57150">
            <a:solidFill>
              <a:schemeClr val="folHlink"/>
            </a:solidFill>
            <a:round/>
            <a:headEnd/>
            <a:tailEnd type="triangle" w="med" len="med"/>
          </a:ln>
          <a:effectLst/>
        </p:spPr>
        <p:txBody>
          <a:bodyPr wrap="none" anchor="ctr"/>
          <a:lstStyle/>
          <a:p>
            <a:endParaRPr lang="en-US"/>
          </a:p>
        </p:txBody>
      </p:sp>
      <p:grpSp>
        <p:nvGrpSpPr>
          <p:cNvPr id="9" name="Group 372"/>
          <p:cNvGrpSpPr>
            <a:grpSpLocks noChangeAspect="1"/>
          </p:cNvGrpSpPr>
          <p:nvPr/>
        </p:nvGrpSpPr>
        <p:grpSpPr bwMode="auto">
          <a:xfrm>
            <a:off x="4284663" y="2420938"/>
            <a:ext cx="555625" cy="490537"/>
            <a:chOff x="3810" y="540"/>
            <a:chExt cx="506" cy="480"/>
          </a:xfrm>
        </p:grpSpPr>
        <p:sp>
          <p:nvSpPr>
            <p:cNvPr id="40309" name="Freeform 373"/>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310" name="Oval 374"/>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311" name="Freeform 375"/>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312" name="Freeform 376"/>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313" name="Freeform 377"/>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314" name="Oval 378"/>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315" name="Freeform 379"/>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316" name="Freeform 380"/>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317" name="Freeform 381"/>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318" name="Freeform 382"/>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10" name="Group 383"/>
          <p:cNvGrpSpPr>
            <a:grpSpLocks noChangeAspect="1"/>
          </p:cNvGrpSpPr>
          <p:nvPr/>
        </p:nvGrpSpPr>
        <p:grpSpPr bwMode="auto">
          <a:xfrm>
            <a:off x="3492500" y="3429000"/>
            <a:ext cx="555625" cy="490538"/>
            <a:chOff x="3810" y="540"/>
            <a:chExt cx="506" cy="480"/>
          </a:xfrm>
        </p:grpSpPr>
        <p:sp>
          <p:nvSpPr>
            <p:cNvPr id="40320" name="Freeform 384"/>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321" name="Oval 385"/>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322" name="Freeform 386"/>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323" name="Freeform 387"/>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324" name="Freeform 388"/>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325" name="Oval 389"/>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326" name="Freeform 390"/>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327" name="Freeform 391"/>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328" name="Freeform 392"/>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329" name="Freeform 393"/>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grpSp>
        <p:nvGrpSpPr>
          <p:cNvPr id="11" name="Group 394"/>
          <p:cNvGrpSpPr>
            <a:grpSpLocks noChangeAspect="1"/>
          </p:cNvGrpSpPr>
          <p:nvPr/>
        </p:nvGrpSpPr>
        <p:grpSpPr bwMode="auto">
          <a:xfrm>
            <a:off x="4427538" y="3500438"/>
            <a:ext cx="555625" cy="490537"/>
            <a:chOff x="3810" y="540"/>
            <a:chExt cx="506" cy="480"/>
          </a:xfrm>
        </p:grpSpPr>
        <p:sp>
          <p:nvSpPr>
            <p:cNvPr id="40331" name="Freeform 395"/>
            <p:cNvSpPr>
              <a:spLocks noChangeAspect="1"/>
            </p:cNvSpPr>
            <p:nvPr/>
          </p:nvSpPr>
          <p:spPr bwMode="auto">
            <a:xfrm>
              <a:off x="3810" y="788"/>
              <a:ext cx="506" cy="232"/>
            </a:xfrm>
            <a:custGeom>
              <a:avLst/>
              <a:gdLst/>
              <a:ahLst/>
              <a:cxnLst>
                <a:cxn ang="0">
                  <a:pos x="0" y="0"/>
                </a:cxn>
                <a:cxn ang="0">
                  <a:pos x="0" y="38"/>
                </a:cxn>
                <a:cxn ang="0">
                  <a:pos x="0" y="38"/>
                </a:cxn>
                <a:cxn ang="0">
                  <a:pos x="127" y="116"/>
                </a:cxn>
                <a:cxn ang="0">
                  <a:pos x="253" y="38"/>
                </a:cxn>
                <a:cxn ang="0">
                  <a:pos x="253" y="38"/>
                </a:cxn>
                <a:cxn ang="0">
                  <a:pos x="253" y="0"/>
                </a:cxn>
                <a:cxn ang="0">
                  <a:pos x="0" y="0"/>
                </a:cxn>
              </a:cxnLst>
              <a:rect l="0" t="0" r="r" b="b"/>
              <a:pathLst>
                <a:path w="253" h="116">
                  <a:moveTo>
                    <a:pt x="0" y="0"/>
                  </a:moveTo>
                  <a:cubicBezTo>
                    <a:pt x="0" y="38"/>
                    <a:pt x="0" y="38"/>
                    <a:pt x="0" y="38"/>
                  </a:cubicBezTo>
                  <a:cubicBezTo>
                    <a:pt x="0" y="38"/>
                    <a:pt x="0" y="38"/>
                    <a:pt x="0" y="38"/>
                  </a:cubicBezTo>
                  <a:cubicBezTo>
                    <a:pt x="0" y="81"/>
                    <a:pt x="57" y="116"/>
                    <a:pt x="127" y="116"/>
                  </a:cubicBezTo>
                  <a:cubicBezTo>
                    <a:pt x="196" y="116"/>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332" name="Oval 396"/>
            <p:cNvSpPr>
              <a:spLocks noChangeAspect="1" noChangeArrowheads="1"/>
            </p:cNvSpPr>
            <p:nvPr/>
          </p:nvSpPr>
          <p:spPr bwMode="auto">
            <a:xfrm>
              <a:off x="3810" y="630"/>
              <a:ext cx="506" cy="316"/>
            </a:xfrm>
            <a:prstGeom prst="ellipse">
              <a:avLst/>
            </a:prstGeom>
            <a:solidFill>
              <a:srgbClr val="5D7695"/>
            </a:solidFill>
            <a:ln w="9525">
              <a:noFill/>
              <a:round/>
              <a:headEnd/>
              <a:tailEnd/>
            </a:ln>
          </p:spPr>
          <p:txBody>
            <a:bodyPr/>
            <a:lstStyle/>
            <a:p>
              <a:endParaRPr lang="en-US"/>
            </a:p>
          </p:txBody>
        </p:sp>
        <p:sp>
          <p:nvSpPr>
            <p:cNvPr id="40333" name="Freeform 397"/>
            <p:cNvSpPr>
              <a:spLocks noChangeAspect="1" noEditPoints="1"/>
            </p:cNvSpPr>
            <p:nvPr/>
          </p:nvSpPr>
          <p:spPr bwMode="auto">
            <a:xfrm>
              <a:off x="3812" y="630"/>
              <a:ext cx="502" cy="318"/>
            </a:xfrm>
            <a:custGeom>
              <a:avLst/>
              <a:gdLst/>
              <a:ahLst/>
              <a:cxnLst>
                <a:cxn ang="0">
                  <a:pos x="0" y="79"/>
                </a:cxn>
                <a:cxn ang="0">
                  <a:pos x="126" y="159"/>
                </a:cxn>
                <a:cxn ang="0">
                  <a:pos x="251" y="79"/>
                </a:cxn>
                <a:cxn ang="0">
                  <a:pos x="126" y="0"/>
                </a:cxn>
                <a:cxn ang="0">
                  <a:pos x="0" y="79"/>
                </a:cxn>
                <a:cxn ang="0">
                  <a:pos x="7" y="79"/>
                </a:cxn>
                <a:cxn ang="0">
                  <a:pos x="126" y="7"/>
                </a:cxn>
                <a:cxn ang="0">
                  <a:pos x="244" y="79"/>
                </a:cxn>
                <a:cxn ang="0">
                  <a:pos x="126" y="151"/>
                </a:cxn>
                <a:cxn ang="0">
                  <a:pos x="7" y="79"/>
                </a:cxn>
              </a:cxnLst>
              <a:rect l="0" t="0" r="r" b="b"/>
              <a:pathLst>
                <a:path w="251" h="159">
                  <a:moveTo>
                    <a:pt x="0" y="79"/>
                  </a:moveTo>
                  <a:cubicBezTo>
                    <a:pt x="0" y="123"/>
                    <a:pt x="56" y="159"/>
                    <a:pt x="126" y="159"/>
                  </a:cubicBezTo>
                  <a:cubicBezTo>
                    <a:pt x="195" y="159"/>
                    <a:pt x="251" y="123"/>
                    <a:pt x="251" y="79"/>
                  </a:cubicBezTo>
                  <a:cubicBezTo>
                    <a:pt x="251" y="35"/>
                    <a:pt x="195" y="0"/>
                    <a:pt x="126" y="0"/>
                  </a:cubicBezTo>
                  <a:cubicBezTo>
                    <a:pt x="56" y="0"/>
                    <a:pt x="0" y="35"/>
                    <a:pt x="0" y="79"/>
                  </a:cubicBezTo>
                  <a:close/>
                  <a:moveTo>
                    <a:pt x="7" y="79"/>
                  </a:moveTo>
                  <a:cubicBezTo>
                    <a:pt x="7" y="39"/>
                    <a:pt x="60" y="7"/>
                    <a:pt x="126" y="7"/>
                  </a:cubicBezTo>
                  <a:cubicBezTo>
                    <a:pt x="191" y="7"/>
                    <a:pt x="244" y="39"/>
                    <a:pt x="244" y="79"/>
                  </a:cubicBezTo>
                  <a:cubicBezTo>
                    <a:pt x="244" y="119"/>
                    <a:pt x="191" y="151"/>
                    <a:pt x="126" y="151"/>
                  </a:cubicBezTo>
                  <a:cubicBezTo>
                    <a:pt x="60" y="151"/>
                    <a:pt x="7" y="119"/>
                    <a:pt x="7" y="79"/>
                  </a:cubicBezTo>
                  <a:close/>
                </a:path>
              </a:pathLst>
            </a:custGeom>
            <a:solidFill>
              <a:srgbClr val="8BA6BD"/>
            </a:solidFill>
            <a:ln w="9525">
              <a:noFill/>
              <a:round/>
              <a:headEnd/>
              <a:tailEnd/>
            </a:ln>
          </p:spPr>
          <p:txBody>
            <a:bodyPr/>
            <a:lstStyle/>
            <a:p>
              <a:endParaRPr lang="en-US"/>
            </a:p>
          </p:txBody>
        </p:sp>
        <p:sp>
          <p:nvSpPr>
            <p:cNvPr id="40334" name="Freeform 398"/>
            <p:cNvSpPr>
              <a:spLocks noChangeAspect="1"/>
            </p:cNvSpPr>
            <p:nvPr/>
          </p:nvSpPr>
          <p:spPr bwMode="auto">
            <a:xfrm>
              <a:off x="3828" y="644"/>
              <a:ext cx="460" cy="198"/>
            </a:xfrm>
            <a:custGeom>
              <a:avLst/>
              <a:gdLst/>
              <a:ahLst/>
              <a:cxnLst>
                <a:cxn ang="0">
                  <a:pos x="2" y="75"/>
                </a:cxn>
                <a:cxn ang="0">
                  <a:pos x="119" y="3"/>
                </a:cxn>
                <a:cxn ang="0">
                  <a:pos x="230" y="51"/>
                </a:cxn>
                <a:cxn ang="0">
                  <a:pos x="118" y="0"/>
                </a:cxn>
                <a:cxn ang="0">
                  <a:pos x="0" y="72"/>
                </a:cxn>
                <a:cxn ang="0">
                  <a:pos x="8" y="99"/>
                </a:cxn>
                <a:cxn ang="0">
                  <a:pos x="2" y="75"/>
                </a:cxn>
              </a:cxnLst>
              <a:rect l="0" t="0" r="r" b="b"/>
              <a:pathLst>
                <a:path w="230" h="99">
                  <a:moveTo>
                    <a:pt x="2" y="75"/>
                  </a:moveTo>
                  <a:cubicBezTo>
                    <a:pt x="2" y="35"/>
                    <a:pt x="54" y="3"/>
                    <a:pt x="119" y="3"/>
                  </a:cubicBezTo>
                  <a:cubicBezTo>
                    <a:pt x="170" y="3"/>
                    <a:pt x="214" y="23"/>
                    <a:pt x="230" y="51"/>
                  </a:cubicBezTo>
                  <a:cubicBezTo>
                    <a:pt x="215" y="22"/>
                    <a:pt x="170" y="0"/>
                    <a:pt x="118" y="0"/>
                  </a:cubicBezTo>
                  <a:cubicBezTo>
                    <a:pt x="53" y="0"/>
                    <a:pt x="0" y="33"/>
                    <a:pt x="0" y="72"/>
                  </a:cubicBezTo>
                  <a:cubicBezTo>
                    <a:pt x="0" y="82"/>
                    <a:pt x="3" y="90"/>
                    <a:pt x="8" y="99"/>
                  </a:cubicBezTo>
                  <a:cubicBezTo>
                    <a:pt x="4" y="91"/>
                    <a:pt x="2" y="83"/>
                    <a:pt x="2" y="75"/>
                  </a:cubicBezTo>
                  <a:close/>
                </a:path>
              </a:pathLst>
            </a:custGeom>
            <a:solidFill>
              <a:srgbClr val="0B3C68"/>
            </a:solidFill>
            <a:ln w="9525">
              <a:noFill/>
              <a:round/>
              <a:headEnd/>
              <a:tailEnd/>
            </a:ln>
          </p:spPr>
          <p:txBody>
            <a:bodyPr/>
            <a:lstStyle/>
            <a:p>
              <a:endParaRPr lang="en-US"/>
            </a:p>
          </p:txBody>
        </p:sp>
        <p:sp>
          <p:nvSpPr>
            <p:cNvPr id="40335" name="Freeform 399"/>
            <p:cNvSpPr>
              <a:spLocks noChangeAspect="1"/>
            </p:cNvSpPr>
            <p:nvPr/>
          </p:nvSpPr>
          <p:spPr bwMode="auto">
            <a:xfrm>
              <a:off x="3810" y="698"/>
              <a:ext cx="506" cy="234"/>
            </a:xfrm>
            <a:custGeom>
              <a:avLst/>
              <a:gdLst/>
              <a:ahLst/>
              <a:cxnLst>
                <a:cxn ang="0">
                  <a:pos x="0" y="0"/>
                </a:cxn>
                <a:cxn ang="0">
                  <a:pos x="0" y="38"/>
                </a:cxn>
                <a:cxn ang="0">
                  <a:pos x="0" y="38"/>
                </a:cxn>
                <a:cxn ang="0">
                  <a:pos x="127" y="117"/>
                </a:cxn>
                <a:cxn ang="0">
                  <a:pos x="253" y="38"/>
                </a:cxn>
                <a:cxn ang="0">
                  <a:pos x="253" y="38"/>
                </a:cxn>
                <a:cxn ang="0">
                  <a:pos x="253" y="0"/>
                </a:cxn>
                <a:cxn ang="0">
                  <a:pos x="0" y="0"/>
                </a:cxn>
              </a:cxnLst>
              <a:rect l="0" t="0" r="r" b="b"/>
              <a:pathLst>
                <a:path w="253" h="117">
                  <a:moveTo>
                    <a:pt x="0" y="0"/>
                  </a:moveTo>
                  <a:cubicBezTo>
                    <a:pt x="0" y="38"/>
                    <a:pt x="0" y="38"/>
                    <a:pt x="0" y="38"/>
                  </a:cubicBezTo>
                  <a:cubicBezTo>
                    <a:pt x="0" y="38"/>
                    <a:pt x="0" y="38"/>
                    <a:pt x="0" y="38"/>
                  </a:cubicBezTo>
                  <a:cubicBezTo>
                    <a:pt x="0" y="81"/>
                    <a:pt x="57" y="117"/>
                    <a:pt x="127" y="117"/>
                  </a:cubicBezTo>
                  <a:cubicBezTo>
                    <a:pt x="196" y="117"/>
                    <a:pt x="253" y="81"/>
                    <a:pt x="253" y="38"/>
                  </a:cubicBezTo>
                  <a:cubicBezTo>
                    <a:pt x="253" y="38"/>
                    <a:pt x="253" y="38"/>
                    <a:pt x="253" y="38"/>
                  </a:cubicBezTo>
                  <a:cubicBezTo>
                    <a:pt x="253" y="0"/>
                    <a:pt x="253" y="0"/>
                    <a:pt x="253" y="0"/>
                  </a:cubicBezTo>
                  <a:lnTo>
                    <a:pt x="0" y="0"/>
                  </a:lnTo>
                  <a:close/>
                </a:path>
              </a:pathLst>
            </a:custGeom>
            <a:solidFill>
              <a:srgbClr val="0B3C68"/>
            </a:solidFill>
            <a:ln w="9525">
              <a:noFill/>
              <a:round/>
              <a:headEnd/>
              <a:tailEnd/>
            </a:ln>
          </p:spPr>
          <p:txBody>
            <a:bodyPr/>
            <a:lstStyle/>
            <a:p>
              <a:endParaRPr lang="en-US"/>
            </a:p>
          </p:txBody>
        </p:sp>
        <p:sp>
          <p:nvSpPr>
            <p:cNvPr id="40336" name="Oval 400"/>
            <p:cNvSpPr>
              <a:spLocks noChangeAspect="1" noChangeArrowheads="1"/>
            </p:cNvSpPr>
            <p:nvPr/>
          </p:nvSpPr>
          <p:spPr bwMode="auto">
            <a:xfrm>
              <a:off x="3810" y="542"/>
              <a:ext cx="506" cy="314"/>
            </a:xfrm>
            <a:prstGeom prst="ellipse">
              <a:avLst/>
            </a:prstGeom>
            <a:solidFill>
              <a:srgbClr val="5D7695"/>
            </a:solidFill>
            <a:ln w="9525">
              <a:noFill/>
              <a:round/>
              <a:headEnd/>
              <a:tailEnd/>
            </a:ln>
          </p:spPr>
          <p:txBody>
            <a:bodyPr/>
            <a:lstStyle/>
            <a:p>
              <a:endParaRPr lang="en-US"/>
            </a:p>
          </p:txBody>
        </p:sp>
        <p:sp>
          <p:nvSpPr>
            <p:cNvPr id="40337" name="Freeform 401"/>
            <p:cNvSpPr>
              <a:spLocks noChangeAspect="1" noEditPoints="1"/>
            </p:cNvSpPr>
            <p:nvPr/>
          </p:nvSpPr>
          <p:spPr bwMode="auto">
            <a:xfrm>
              <a:off x="3812" y="540"/>
              <a:ext cx="502" cy="318"/>
            </a:xfrm>
            <a:custGeom>
              <a:avLst/>
              <a:gdLst/>
              <a:ahLst/>
              <a:cxnLst>
                <a:cxn ang="0">
                  <a:pos x="0" y="79"/>
                </a:cxn>
                <a:cxn ang="0">
                  <a:pos x="126" y="159"/>
                </a:cxn>
                <a:cxn ang="0">
                  <a:pos x="251" y="79"/>
                </a:cxn>
                <a:cxn ang="0">
                  <a:pos x="126" y="0"/>
                </a:cxn>
                <a:cxn ang="0">
                  <a:pos x="0" y="79"/>
                </a:cxn>
                <a:cxn ang="0">
                  <a:pos x="8" y="79"/>
                </a:cxn>
                <a:cxn ang="0">
                  <a:pos x="126" y="7"/>
                </a:cxn>
                <a:cxn ang="0">
                  <a:pos x="243" y="79"/>
                </a:cxn>
                <a:cxn ang="0">
                  <a:pos x="126" y="151"/>
                </a:cxn>
                <a:cxn ang="0">
                  <a:pos x="8" y="79"/>
                </a:cxn>
              </a:cxnLst>
              <a:rect l="0" t="0" r="r" b="b"/>
              <a:pathLst>
                <a:path w="251" h="159">
                  <a:moveTo>
                    <a:pt x="0" y="79"/>
                  </a:moveTo>
                  <a:cubicBezTo>
                    <a:pt x="0" y="123"/>
                    <a:pt x="57" y="159"/>
                    <a:pt x="126" y="159"/>
                  </a:cubicBezTo>
                  <a:cubicBezTo>
                    <a:pt x="195" y="159"/>
                    <a:pt x="251" y="123"/>
                    <a:pt x="251" y="79"/>
                  </a:cubicBezTo>
                  <a:cubicBezTo>
                    <a:pt x="251" y="36"/>
                    <a:pt x="195" y="0"/>
                    <a:pt x="126" y="0"/>
                  </a:cubicBezTo>
                  <a:cubicBezTo>
                    <a:pt x="57" y="0"/>
                    <a:pt x="0" y="36"/>
                    <a:pt x="0" y="79"/>
                  </a:cubicBezTo>
                  <a:close/>
                  <a:moveTo>
                    <a:pt x="8" y="79"/>
                  </a:moveTo>
                  <a:cubicBezTo>
                    <a:pt x="8" y="40"/>
                    <a:pt x="61" y="7"/>
                    <a:pt x="126" y="7"/>
                  </a:cubicBezTo>
                  <a:cubicBezTo>
                    <a:pt x="190" y="7"/>
                    <a:pt x="243" y="40"/>
                    <a:pt x="243" y="79"/>
                  </a:cubicBezTo>
                  <a:cubicBezTo>
                    <a:pt x="243" y="119"/>
                    <a:pt x="190" y="151"/>
                    <a:pt x="126" y="151"/>
                  </a:cubicBezTo>
                  <a:cubicBezTo>
                    <a:pt x="61" y="151"/>
                    <a:pt x="8" y="119"/>
                    <a:pt x="8" y="79"/>
                  </a:cubicBezTo>
                  <a:close/>
                </a:path>
              </a:pathLst>
            </a:custGeom>
            <a:solidFill>
              <a:srgbClr val="8BA6BD"/>
            </a:solidFill>
            <a:ln w="9525">
              <a:noFill/>
              <a:round/>
              <a:headEnd/>
              <a:tailEnd/>
            </a:ln>
          </p:spPr>
          <p:txBody>
            <a:bodyPr/>
            <a:lstStyle/>
            <a:p>
              <a:endParaRPr lang="en-US"/>
            </a:p>
          </p:txBody>
        </p:sp>
        <p:sp>
          <p:nvSpPr>
            <p:cNvPr id="40338" name="Freeform 402"/>
            <p:cNvSpPr>
              <a:spLocks noChangeAspect="1"/>
            </p:cNvSpPr>
            <p:nvPr/>
          </p:nvSpPr>
          <p:spPr bwMode="auto">
            <a:xfrm>
              <a:off x="3828" y="554"/>
              <a:ext cx="460" cy="198"/>
            </a:xfrm>
            <a:custGeom>
              <a:avLst/>
              <a:gdLst/>
              <a:ahLst/>
              <a:cxnLst>
                <a:cxn ang="0">
                  <a:pos x="2" y="75"/>
                </a:cxn>
                <a:cxn ang="0">
                  <a:pos x="119" y="3"/>
                </a:cxn>
                <a:cxn ang="0">
                  <a:pos x="230" y="51"/>
                </a:cxn>
                <a:cxn ang="0">
                  <a:pos x="118" y="0"/>
                </a:cxn>
                <a:cxn ang="0">
                  <a:pos x="0" y="73"/>
                </a:cxn>
                <a:cxn ang="0">
                  <a:pos x="8" y="99"/>
                </a:cxn>
                <a:cxn ang="0">
                  <a:pos x="2" y="75"/>
                </a:cxn>
              </a:cxnLst>
              <a:rect l="0" t="0" r="r" b="b"/>
              <a:pathLst>
                <a:path w="230" h="99">
                  <a:moveTo>
                    <a:pt x="2" y="75"/>
                  </a:moveTo>
                  <a:cubicBezTo>
                    <a:pt x="2" y="36"/>
                    <a:pt x="54" y="3"/>
                    <a:pt x="119" y="3"/>
                  </a:cubicBezTo>
                  <a:cubicBezTo>
                    <a:pt x="170" y="3"/>
                    <a:pt x="214" y="23"/>
                    <a:pt x="230" y="51"/>
                  </a:cubicBezTo>
                  <a:cubicBezTo>
                    <a:pt x="215" y="22"/>
                    <a:pt x="170" y="0"/>
                    <a:pt x="118" y="0"/>
                  </a:cubicBezTo>
                  <a:cubicBezTo>
                    <a:pt x="53" y="0"/>
                    <a:pt x="0" y="33"/>
                    <a:pt x="0" y="73"/>
                  </a:cubicBezTo>
                  <a:cubicBezTo>
                    <a:pt x="0" y="82"/>
                    <a:pt x="3" y="91"/>
                    <a:pt x="8" y="99"/>
                  </a:cubicBezTo>
                  <a:cubicBezTo>
                    <a:pt x="4" y="92"/>
                    <a:pt x="2" y="84"/>
                    <a:pt x="2" y="75"/>
                  </a:cubicBezTo>
                  <a:close/>
                </a:path>
              </a:pathLst>
            </a:custGeom>
            <a:solidFill>
              <a:srgbClr val="2B4F7C"/>
            </a:solidFill>
            <a:ln w="9525">
              <a:noFill/>
              <a:round/>
              <a:headEnd/>
              <a:tailEnd/>
            </a:ln>
          </p:spPr>
          <p:txBody>
            <a:bodyPr/>
            <a:lstStyle/>
            <a:p>
              <a:endParaRPr lang="en-US"/>
            </a:p>
          </p:txBody>
        </p:sp>
        <p:sp>
          <p:nvSpPr>
            <p:cNvPr id="40339" name="Freeform 403"/>
            <p:cNvSpPr>
              <a:spLocks noChangeAspect="1" noEditPoints="1"/>
            </p:cNvSpPr>
            <p:nvPr/>
          </p:nvSpPr>
          <p:spPr bwMode="auto">
            <a:xfrm>
              <a:off x="3900" y="612"/>
              <a:ext cx="340" cy="190"/>
            </a:xfrm>
            <a:custGeom>
              <a:avLst/>
              <a:gdLst/>
              <a:ahLst/>
              <a:cxnLst>
                <a:cxn ang="0">
                  <a:pos x="124" y="80"/>
                </a:cxn>
                <a:cxn ang="0">
                  <a:pos x="109" y="62"/>
                </a:cxn>
                <a:cxn ang="0">
                  <a:pos x="113" y="58"/>
                </a:cxn>
                <a:cxn ang="0">
                  <a:pos x="126" y="41"/>
                </a:cxn>
                <a:cxn ang="0">
                  <a:pos x="92" y="60"/>
                </a:cxn>
                <a:cxn ang="0">
                  <a:pos x="92" y="66"/>
                </a:cxn>
                <a:cxn ang="0">
                  <a:pos x="111" y="86"/>
                </a:cxn>
                <a:cxn ang="0">
                  <a:pos x="81" y="94"/>
                </a:cxn>
                <a:cxn ang="0">
                  <a:pos x="144" y="61"/>
                </a:cxn>
                <a:cxn ang="0">
                  <a:pos x="116" y="37"/>
                </a:cxn>
                <a:cxn ang="0">
                  <a:pos x="143" y="37"/>
                </a:cxn>
                <a:cxn ang="0">
                  <a:pos x="170" y="3"/>
                </a:cxn>
                <a:cxn ang="0">
                  <a:pos x="120" y="7"/>
                </a:cxn>
                <a:cxn ang="0">
                  <a:pos x="146" y="11"/>
                </a:cxn>
                <a:cxn ang="0">
                  <a:pos x="110" y="25"/>
                </a:cxn>
                <a:cxn ang="0">
                  <a:pos x="87" y="20"/>
                </a:cxn>
                <a:cxn ang="0">
                  <a:pos x="116" y="37"/>
                </a:cxn>
                <a:cxn ang="0">
                  <a:pos x="61" y="30"/>
                </a:cxn>
                <a:cxn ang="0">
                  <a:pos x="62" y="33"/>
                </a:cxn>
                <a:cxn ang="0">
                  <a:pos x="38" y="46"/>
                </a:cxn>
                <a:cxn ang="0">
                  <a:pos x="75" y="38"/>
                </a:cxn>
                <a:cxn ang="0">
                  <a:pos x="79" y="34"/>
                </a:cxn>
                <a:cxn ang="0">
                  <a:pos x="60" y="9"/>
                </a:cxn>
                <a:cxn ang="0">
                  <a:pos x="89" y="1"/>
                </a:cxn>
                <a:cxn ang="0">
                  <a:pos x="33" y="20"/>
                </a:cxn>
                <a:cxn ang="0">
                  <a:pos x="39" y="34"/>
                </a:cxn>
                <a:cxn ang="0">
                  <a:pos x="54" y="58"/>
                </a:cxn>
                <a:cxn ang="0">
                  <a:pos x="28" y="58"/>
                </a:cxn>
                <a:cxn ang="0">
                  <a:pos x="7" y="78"/>
                </a:cxn>
                <a:cxn ang="0">
                  <a:pos x="48" y="93"/>
                </a:cxn>
                <a:cxn ang="0">
                  <a:pos x="25" y="84"/>
                </a:cxn>
                <a:cxn ang="0">
                  <a:pos x="61" y="70"/>
                </a:cxn>
                <a:cxn ang="0">
                  <a:pos x="84" y="75"/>
                </a:cxn>
                <a:cxn ang="0">
                  <a:pos x="54" y="58"/>
                </a:cxn>
              </a:cxnLst>
              <a:rect l="0" t="0" r="r" b="b"/>
              <a:pathLst>
                <a:path w="170" h="95">
                  <a:moveTo>
                    <a:pt x="132" y="61"/>
                  </a:moveTo>
                  <a:cubicBezTo>
                    <a:pt x="132" y="62"/>
                    <a:pt x="124" y="80"/>
                    <a:pt x="124" y="80"/>
                  </a:cubicBezTo>
                  <a:cubicBezTo>
                    <a:pt x="109" y="65"/>
                    <a:pt x="109" y="65"/>
                    <a:pt x="109" y="65"/>
                  </a:cubicBezTo>
                  <a:cubicBezTo>
                    <a:pt x="109" y="64"/>
                    <a:pt x="108" y="63"/>
                    <a:pt x="109" y="62"/>
                  </a:cubicBezTo>
                  <a:cubicBezTo>
                    <a:pt x="109" y="62"/>
                    <a:pt x="109" y="62"/>
                    <a:pt x="109" y="62"/>
                  </a:cubicBezTo>
                  <a:cubicBezTo>
                    <a:pt x="109" y="61"/>
                    <a:pt x="111" y="60"/>
                    <a:pt x="113" y="58"/>
                  </a:cubicBezTo>
                  <a:cubicBezTo>
                    <a:pt x="113" y="58"/>
                    <a:pt x="131" y="49"/>
                    <a:pt x="133" y="48"/>
                  </a:cubicBezTo>
                  <a:cubicBezTo>
                    <a:pt x="132" y="48"/>
                    <a:pt x="126" y="42"/>
                    <a:pt x="126" y="41"/>
                  </a:cubicBezTo>
                  <a:cubicBezTo>
                    <a:pt x="122" y="43"/>
                    <a:pt x="96" y="57"/>
                    <a:pt x="96" y="57"/>
                  </a:cubicBezTo>
                  <a:cubicBezTo>
                    <a:pt x="94" y="58"/>
                    <a:pt x="93" y="59"/>
                    <a:pt x="92" y="60"/>
                  </a:cubicBezTo>
                  <a:cubicBezTo>
                    <a:pt x="92" y="61"/>
                    <a:pt x="92" y="61"/>
                    <a:pt x="92" y="61"/>
                  </a:cubicBezTo>
                  <a:cubicBezTo>
                    <a:pt x="91" y="63"/>
                    <a:pt x="91" y="65"/>
                    <a:pt x="92" y="66"/>
                  </a:cubicBezTo>
                  <a:cubicBezTo>
                    <a:pt x="110" y="85"/>
                    <a:pt x="110" y="85"/>
                    <a:pt x="110" y="85"/>
                  </a:cubicBezTo>
                  <a:cubicBezTo>
                    <a:pt x="111" y="86"/>
                    <a:pt x="111" y="86"/>
                    <a:pt x="111" y="86"/>
                  </a:cubicBezTo>
                  <a:cubicBezTo>
                    <a:pt x="111" y="86"/>
                    <a:pt x="87" y="85"/>
                    <a:pt x="85" y="85"/>
                  </a:cubicBezTo>
                  <a:cubicBezTo>
                    <a:pt x="85" y="86"/>
                    <a:pt x="82" y="93"/>
                    <a:pt x="81" y="94"/>
                  </a:cubicBezTo>
                  <a:cubicBezTo>
                    <a:pt x="83" y="94"/>
                    <a:pt x="127" y="95"/>
                    <a:pt x="129" y="95"/>
                  </a:cubicBezTo>
                  <a:cubicBezTo>
                    <a:pt x="130" y="93"/>
                    <a:pt x="144" y="62"/>
                    <a:pt x="144" y="61"/>
                  </a:cubicBezTo>
                  <a:cubicBezTo>
                    <a:pt x="143" y="61"/>
                    <a:pt x="134" y="61"/>
                    <a:pt x="132" y="61"/>
                  </a:cubicBezTo>
                  <a:close/>
                  <a:moveTo>
                    <a:pt x="116" y="37"/>
                  </a:moveTo>
                  <a:cubicBezTo>
                    <a:pt x="151" y="19"/>
                    <a:pt x="151" y="19"/>
                    <a:pt x="151" y="19"/>
                  </a:cubicBezTo>
                  <a:cubicBezTo>
                    <a:pt x="151" y="19"/>
                    <a:pt x="143" y="36"/>
                    <a:pt x="143" y="37"/>
                  </a:cubicBezTo>
                  <a:cubicBezTo>
                    <a:pt x="144" y="37"/>
                    <a:pt x="154" y="37"/>
                    <a:pt x="155" y="37"/>
                  </a:cubicBezTo>
                  <a:cubicBezTo>
                    <a:pt x="156" y="35"/>
                    <a:pt x="170" y="4"/>
                    <a:pt x="170" y="3"/>
                  </a:cubicBezTo>
                  <a:cubicBezTo>
                    <a:pt x="169" y="3"/>
                    <a:pt x="124" y="2"/>
                    <a:pt x="122" y="2"/>
                  </a:cubicBezTo>
                  <a:cubicBezTo>
                    <a:pt x="122" y="3"/>
                    <a:pt x="120" y="7"/>
                    <a:pt x="120" y="7"/>
                  </a:cubicBezTo>
                  <a:cubicBezTo>
                    <a:pt x="120" y="7"/>
                    <a:pt x="119" y="10"/>
                    <a:pt x="119" y="10"/>
                  </a:cubicBezTo>
                  <a:cubicBezTo>
                    <a:pt x="120" y="11"/>
                    <a:pt x="146" y="11"/>
                    <a:pt x="146" y="11"/>
                  </a:cubicBezTo>
                  <a:cubicBezTo>
                    <a:pt x="118" y="25"/>
                    <a:pt x="118" y="25"/>
                    <a:pt x="118" y="25"/>
                  </a:cubicBezTo>
                  <a:cubicBezTo>
                    <a:pt x="113" y="28"/>
                    <a:pt x="112" y="27"/>
                    <a:pt x="110" y="25"/>
                  </a:cubicBezTo>
                  <a:cubicBezTo>
                    <a:pt x="110" y="25"/>
                    <a:pt x="100" y="15"/>
                    <a:pt x="99" y="14"/>
                  </a:cubicBezTo>
                  <a:cubicBezTo>
                    <a:pt x="98" y="15"/>
                    <a:pt x="88" y="20"/>
                    <a:pt x="87" y="20"/>
                  </a:cubicBezTo>
                  <a:cubicBezTo>
                    <a:pt x="89" y="22"/>
                    <a:pt x="103" y="37"/>
                    <a:pt x="103" y="37"/>
                  </a:cubicBezTo>
                  <a:cubicBezTo>
                    <a:pt x="105" y="39"/>
                    <a:pt x="111" y="40"/>
                    <a:pt x="116" y="37"/>
                  </a:cubicBezTo>
                  <a:close/>
                  <a:moveTo>
                    <a:pt x="47" y="15"/>
                  </a:moveTo>
                  <a:cubicBezTo>
                    <a:pt x="61" y="30"/>
                    <a:pt x="61" y="30"/>
                    <a:pt x="61" y="30"/>
                  </a:cubicBezTo>
                  <a:cubicBezTo>
                    <a:pt x="62" y="31"/>
                    <a:pt x="63" y="32"/>
                    <a:pt x="62" y="33"/>
                  </a:cubicBezTo>
                  <a:cubicBezTo>
                    <a:pt x="62" y="33"/>
                    <a:pt x="62" y="33"/>
                    <a:pt x="62" y="33"/>
                  </a:cubicBezTo>
                  <a:cubicBezTo>
                    <a:pt x="61" y="34"/>
                    <a:pt x="60" y="35"/>
                    <a:pt x="57" y="37"/>
                  </a:cubicBezTo>
                  <a:cubicBezTo>
                    <a:pt x="57" y="37"/>
                    <a:pt x="40" y="46"/>
                    <a:pt x="38" y="46"/>
                  </a:cubicBezTo>
                  <a:cubicBezTo>
                    <a:pt x="39" y="47"/>
                    <a:pt x="44" y="53"/>
                    <a:pt x="45" y="54"/>
                  </a:cubicBezTo>
                  <a:cubicBezTo>
                    <a:pt x="49" y="52"/>
                    <a:pt x="75" y="38"/>
                    <a:pt x="75" y="38"/>
                  </a:cubicBezTo>
                  <a:cubicBezTo>
                    <a:pt x="76" y="37"/>
                    <a:pt x="78" y="36"/>
                    <a:pt x="79" y="35"/>
                  </a:cubicBezTo>
                  <a:cubicBezTo>
                    <a:pt x="79" y="34"/>
                    <a:pt x="79" y="34"/>
                    <a:pt x="79" y="34"/>
                  </a:cubicBezTo>
                  <a:cubicBezTo>
                    <a:pt x="80" y="32"/>
                    <a:pt x="80" y="30"/>
                    <a:pt x="78" y="29"/>
                  </a:cubicBezTo>
                  <a:cubicBezTo>
                    <a:pt x="60" y="9"/>
                    <a:pt x="60" y="9"/>
                    <a:pt x="60" y="9"/>
                  </a:cubicBezTo>
                  <a:cubicBezTo>
                    <a:pt x="60" y="9"/>
                    <a:pt x="84" y="10"/>
                    <a:pt x="86" y="10"/>
                  </a:cubicBezTo>
                  <a:cubicBezTo>
                    <a:pt x="86" y="9"/>
                    <a:pt x="89" y="2"/>
                    <a:pt x="89" y="1"/>
                  </a:cubicBezTo>
                  <a:cubicBezTo>
                    <a:pt x="88" y="1"/>
                    <a:pt x="43" y="0"/>
                    <a:pt x="41" y="0"/>
                  </a:cubicBezTo>
                  <a:cubicBezTo>
                    <a:pt x="41" y="2"/>
                    <a:pt x="33" y="20"/>
                    <a:pt x="33" y="20"/>
                  </a:cubicBezTo>
                  <a:cubicBezTo>
                    <a:pt x="33" y="20"/>
                    <a:pt x="27" y="33"/>
                    <a:pt x="26" y="34"/>
                  </a:cubicBezTo>
                  <a:cubicBezTo>
                    <a:pt x="27" y="34"/>
                    <a:pt x="37" y="34"/>
                    <a:pt x="39" y="34"/>
                  </a:cubicBezTo>
                  <a:cubicBezTo>
                    <a:pt x="39" y="33"/>
                    <a:pt x="47" y="15"/>
                    <a:pt x="47" y="15"/>
                  </a:cubicBezTo>
                  <a:close/>
                  <a:moveTo>
                    <a:pt x="54" y="58"/>
                  </a:moveTo>
                  <a:cubicBezTo>
                    <a:pt x="20" y="76"/>
                    <a:pt x="20" y="76"/>
                    <a:pt x="20" y="76"/>
                  </a:cubicBezTo>
                  <a:cubicBezTo>
                    <a:pt x="20" y="76"/>
                    <a:pt x="27" y="59"/>
                    <a:pt x="28" y="58"/>
                  </a:cubicBezTo>
                  <a:cubicBezTo>
                    <a:pt x="27" y="58"/>
                    <a:pt x="17" y="58"/>
                    <a:pt x="15" y="58"/>
                  </a:cubicBezTo>
                  <a:cubicBezTo>
                    <a:pt x="15" y="60"/>
                    <a:pt x="7" y="78"/>
                    <a:pt x="7" y="78"/>
                  </a:cubicBezTo>
                  <a:cubicBezTo>
                    <a:pt x="7" y="78"/>
                    <a:pt x="1" y="91"/>
                    <a:pt x="0" y="92"/>
                  </a:cubicBezTo>
                  <a:cubicBezTo>
                    <a:pt x="2" y="92"/>
                    <a:pt x="46" y="93"/>
                    <a:pt x="48" y="93"/>
                  </a:cubicBezTo>
                  <a:cubicBezTo>
                    <a:pt x="49" y="92"/>
                    <a:pt x="52" y="85"/>
                    <a:pt x="52" y="84"/>
                  </a:cubicBezTo>
                  <a:cubicBezTo>
                    <a:pt x="51" y="84"/>
                    <a:pt x="25" y="84"/>
                    <a:pt x="25" y="84"/>
                  </a:cubicBezTo>
                  <a:cubicBezTo>
                    <a:pt x="53" y="70"/>
                    <a:pt x="53" y="70"/>
                    <a:pt x="53" y="70"/>
                  </a:cubicBezTo>
                  <a:cubicBezTo>
                    <a:pt x="58" y="67"/>
                    <a:pt x="59" y="68"/>
                    <a:pt x="61" y="70"/>
                  </a:cubicBezTo>
                  <a:cubicBezTo>
                    <a:pt x="61" y="70"/>
                    <a:pt x="71" y="80"/>
                    <a:pt x="71" y="81"/>
                  </a:cubicBezTo>
                  <a:cubicBezTo>
                    <a:pt x="73" y="81"/>
                    <a:pt x="82" y="76"/>
                    <a:pt x="84" y="75"/>
                  </a:cubicBezTo>
                  <a:cubicBezTo>
                    <a:pt x="82" y="73"/>
                    <a:pt x="68" y="58"/>
                    <a:pt x="68" y="58"/>
                  </a:cubicBezTo>
                  <a:cubicBezTo>
                    <a:pt x="66" y="56"/>
                    <a:pt x="60" y="55"/>
                    <a:pt x="54" y="58"/>
                  </a:cubicBezTo>
                  <a:close/>
                </a:path>
              </a:pathLst>
            </a:custGeom>
            <a:solidFill>
              <a:srgbClr val="0B3C68"/>
            </a:solidFill>
            <a:ln w="9525">
              <a:noFill/>
              <a:round/>
              <a:headEnd/>
              <a:tailEnd/>
            </a:ln>
          </p:spPr>
          <p:txBody>
            <a:bodyPr/>
            <a:lstStyle/>
            <a:p>
              <a:endParaRPr lang="en-US"/>
            </a:p>
          </p:txBody>
        </p:sp>
        <p:sp>
          <p:nvSpPr>
            <p:cNvPr id="40340" name="Freeform 404"/>
            <p:cNvSpPr>
              <a:spLocks noChangeAspect="1" noEditPoints="1"/>
            </p:cNvSpPr>
            <p:nvPr/>
          </p:nvSpPr>
          <p:spPr bwMode="auto">
            <a:xfrm>
              <a:off x="3892" y="604"/>
              <a:ext cx="340" cy="188"/>
            </a:xfrm>
            <a:custGeom>
              <a:avLst/>
              <a:gdLst/>
              <a:ahLst/>
              <a:cxnLst>
                <a:cxn ang="0">
                  <a:pos x="123" y="79"/>
                </a:cxn>
                <a:cxn ang="0">
                  <a:pos x="108" y="62"/>
                </a:cxn>
                <a:cxn ang="0">
                  <a:pos x="113" y="58"/>
                </a:cxn>
                <a:cxn ang="0">
                  <a:pos x="125" y="41"/>
                </a:cxn>
                <a:cxn ang="0">
                  <a:pos x="91" y="60"/>
                </a:cxn>
                <a:cxn ang="0">
                  <a:pos x="92" y="66"/>
                </a:cxn>
                <a:cxn ang="0">
                  <a:pos x="110" y="85"/>
                </a:cxn>
                <a:cxn ang="0">
                  <a:pos x="81" y="93"/>
                </a:cxn>
                <a:cxn ang="0">
                  <a:pos x="144" y="60"/>
                </a:cxn>
                <a:cxn ang="0">
                  <a:pos x="116" y="36"/>
                </a:cxn>
                <a:cxn ang="0">
                  <a:pos x="143" y="36"/>
                </a:cxn>
                <a:cxn ang="0">
                  <a:pos x="170" y="3"/>
                </a:cxn>
                <a:cxn ang="0">
                  <a:pos x="120" y="6"/>
                </a:cxn>
                <a:cxn ang="0">
                  <a:pos x="145" y="11"/>
                </a:cxn>
                <a:cxn ang="0">
                  <a:pos x="109" y="24"/>
                </a:cxn>
                <a:cxn ang="0">
                  <a:pos x="87" y="20"/>
                </a:cxn>
                <a:cxn ang="0">
                  <a:pos x="116" y="36"/>
                </a:cxn>
                <a:cxn ang="0">
                  <a:pos x="61" y="30"/>
                </a:cxn>
                <a:cxn ang="0">
                  <a:pos x="62" y="33"/>
                </a:cxn>
                <a:cxn ang="0">
                  <a:pos x="38" y="46"/>
                </a:cxn>
                <a:cxn ang="0">
                  <a:pos x="74" y="38"/>
                </a:cxn>
                <a:cxn ang="0">
                  <a:pos x="79" y="33"/>
                </a:cxn>
                <a:cxn ang="0">
                  <a:pos x="59" y="9"/>
                </a:cxn>
                <a:cxn ang="0">
                  <a:pos x="89" y="1"/>
                </a:cxn>
                <a:cxn ang="0">
                  <a:pos x="32" y="19"/>
                </a:cxn>
                <a:cxn ang="0">
                  <a:pos x="38" y="34"/>
                </a:cxn>
                <a:cxn ang="0">
                  <a:pos x="54" y="57"/>
                </a:cxn>
                <a:cxn ang="0">
                  <a:pos x="27" y="58"/>
                </a:cxn>
                <a:cxn ang="0">
                  <a:pos x="6" y="77"/>
                </a:cxn>
                <a:cxn ang="0">
                  <a:pos x="48" y="92"/>
                </a:cxn>
                <a:cxn ang="0">
                  <a:pos x="25" y="83"/>
                </a:cxn>
                <a:cxn ang="0">
                  <a:pos x="61" y="70"/>
                </a:cxn>
                <a:cxn ang="0">
                  <a:pos x="83" y="74"/>
                </a:cxn>
                <a:cxn ang="0">
                  <a:pos x="54" y="57"/>
                </a:cxn>
              </a:cxnLst>
              <a:rect l="0" t="0" r="r" b="b"/>
              <a:pathLst>
                <a:path w="170" h="94">
                  <a:moveTo>
                    <a:pt x="132" y="60"/>
                  </a:moveTo>
                  <a:cubicBezTo>
                    <a:pt x="131" y="62"/>
                    <a:pt x="123" y="79"/>
                    <a:pt x="123" y="79"/>
                  </a:cubicBezTo>
                  <a:cubicBezTo>
                    <a:pt x="109" y="64"/>
                    <a:pt x="109" y="64"/>
                    <a:pt x="109" y="64"/>
                  </a:cubicBezTo>
                  <a:cubicBezTo>
                    <a:pt x="108" y="63"/>
                    <a:pt x="108" y="63"/>
                    <a:pt x="108" y="62"/>
                  </a:cubicBezTo>
                  <a:cubicBezTo>
                    <a:pt x="108" y="61"/>
                    <a:pt x="108" y="61"/>
                    <a:pt x="108" y="61"/>
                  </a:cubicBezTo>
                  <a:cubicBezTo>
                    <a:pt x="109" y="60"/>
                    <a:pt x="111" y="59"/>
                    <a:pt x="113" y="58"/>
                  </a:cubicBezTo>
                  <a:cubicBezTo>
                    <a:pt x="113" y="58"/>
                    <a:pt x="130" y="49"/>
                    <a:pt x="132" y="48"/>
                  </a:cubicBezTo>
                  <a:cubicBezTo>
                    <a:pt x="131" y="47"/>
                    <a:pt x="126" y="41"/>
                    <a:pt x="125" y="41"/>
                  </a:cubicBezTo>
                  <a:cubicBezTo>
                    <a:pt x="121" y="43"/>
                    <a:pt x="95" y="56"/>
                    <a:pt x="95" y="56"/>
                  </a:cubicBezTo>
                  <a:cubicBezTo>
                    <a:pt x="94" y="57"/>
                    <a:pt x="92" y="58"/>
                    <a:pt x="91" y="60"/>
                  </a:cubicBezTo>
                  <a:cubicBezTo>
                    <a:pt x="91" y="60"/>
                    <a:pt x="91" y="60"/>
                    <a:pt x="91" y="60"/>
                  </a:cubicBezTo>
                  <a:cubicBezTo>
                    <a:pt x="90" y="62"/>
                    <a:pt x="90" y="64"/>
                    <a:pt x="92" y="66"/>
                  </a:cubicBezTo>
                  <a:cubicBezTo>
                    <a:pt x="109" y="84"/>
                    <a:pt x="109" y="84"/>
                    <a:pt x="109" y="84"/>
                  </a:cubicBezTo>
                  <a:cubicBezTo>
                    <a:pt x="110" y="85"/>
                    <a:pt x="110" y="85"/>
                    <a:pt x="110" y="85"/>
                  </a:cubicBezTo>
                  <a:cubicBezTo>
                    <a:pt x="110" y="85"/>
                    <a:pt x="86" y="85"/>
                    <a:pt x="85" y="85"/>
                  </a:cubicBezTo>
                  <a:cubicBezTo>
                    <a:pt x="84" y="86"/>
                    <a:pt x="81" y="92"/>
                    <a:pt x="81" y="93"/>
                  </a:cubicBezTo>
                  <a:cubicBezTo>
                    <a:pt x="82" y="93"/>
                    <a:pt x="127" y="94"/>
                    <a:pt x="129" y="94"/>
                  </a:cubicBezTo>
                  <a:cubicBezTo>
                    <a:pt x="129" y="93"/>
                    <a:pt x="143" y="61"/>
                    <a:pt x="144" y="60"/>
                  </a:cubicBezTo>
                  <a:cubicBezTo>
                    <a:pt x="143" y="60"/>
                    <a:pt x="133" y="60"/>
                    <a:pt x="132" y="60"/>
                  </a:cubicBezTo>
                  <a:close/>
                  <a:moveTo>
                    <a:pt x="116" y="36"/>
                  </a:moveTo>
                  <a:cubicBezTo>
                    <a:pt x="150" y="19"/>
                    <a:pt x="150" y="19"/>
                    <a:pt x="150" y="19"/>
                  </a:cubicBezTo>
                  <a:cubicBezTo>
                    <a:pt x="150" y="19"/>
                    <a:pt x="143" y="35"/>
                    <a:pt x="143" y="36"/>
                  </a:cubicBezTo>
                  <a:cubicBezTo>
                    <a:pt x="144" y="36"/>
                    <a:pt x="153" y="36"/>
                    <a:pt x="155" y="36"/>
                  </a:cubicBezTo>
                  <a:cubicBezTo>
                    <a:pt x="155" y="35"/>
                    <a:pt x="169" y="4"/>
                    <a:pt x="170" y="3"/>
                  </a:cubicBezTo>
                  <a:cubicBezTo>
                    <a:pt x="169" y="3"/>
                    <a:pt x="124" y="2"/>
                    <a:pt x="122" y="2"/>
                  </a:cubicBezTo>
                  <a:cubicBezTo>
                    <a:pt x="121" y="3"/>
                    <a:pt x="120" y="6"/>
                    <a:pt x="120" y="6"/>
                  </a:cubicBezTo>
                  <a:cubicBezTo>
                    <a:pt x="120" y="6"/>
                    <a:pt x="118" y="9"/>
                    <a:pt x="118" y="10"/>
                  </a:cubicBezTo>
                  <a:cubicBezTo>
                    <a:pt x="119" y="10"/>
                    <a:pt x="145" y="11"/>
                    <a:pt x="145" y="11"/>
                  </a:cubicBezTo>
                  <a:cubicBezTo>
                    <a:pt x="118" y="25"/>
                    <a:pt x="118" y="25"/>
                    <a:pt x="118" y="25"/>
                  </a:cubicBezTo>
                  <a:cubicBezTo>
                    <a:pt x="112" y="27"/>
                    <a:pt x="111" y="26"/>
                    <a:pt x="109" y="24"/>
                  </a:cubicBezTo>
                  <a:cubicBezTo>
                    <a:pt x="109" y="24"/>
                    <a:pt x="99" y="14"/>
                    <a:pt x="99" y="13"/>
                  </a:cubicBezTo>
                  <a:cubicBezTo>
                    <a:pt x="97" y="14"/>
                    <a:pt x="88" y="19"/>
                    <a:pt x="87" y="20"/>
                  </a:cubicBezTo>
                  <a:cubicBezTo>
                    <a:pt x="89" y="22"/>
                    <a:pt x="102" y="36"/>
                    <a:pt x="102" y="36"/>
                  </a:cubicBezTo>
                  <a:cubicBezTo>
                    <a:pt x="104" y="39"/>
                    <a:pt x="110" y="39"/>
                    <a:pt x="116" y="36"/>
                  </a:cubicBezTo>
                  <a:close/>
                  <a:moveTo>
                    <a:pt x="47" y="15"/>
                  </a:moveTo>
                  <a:cubicBezTo>
                    <a:pt x="61" y="30"/>
                    <a:pt x="61" y="30"/>
                    <a:pt x="61" y="30"/>
                  </a:cubicBezTo>
                  <a:cubicBezTo>
                    <a:pt x="62" y="30"/>
                    <a:pt x="62" y="31"/>
                    <a:pt x="62" y="32"/>
                  </a:cubicBezTo>
                  <a:cubicBezTo>
                    <a:pt x="62" y="33"/>
                    <a:pt x="62" y="33"/>
                    <a:pt x="62" y="33"/>
                  </a:cubicBezTo>
                  <a:cubicBezTo>
                    <a:pt x="61" y="34"/>
                    <a:pt x="59" y="35"/>
                    <a:pt x="57" y="36"/>
                  </a:cubicBezTo>
                  <a:cubicBezTo>
                    <a:pt x="57" y="36"/>
                    <a:pt x="40" y="45"/>
                    <a:pt x="38" y="46"/>
                  </a:cubicBezTo>
                  <a:cubicBezTo>
                    <a:pt x="38" y="47"/>
                    <a:pt x="44" y="53"/>
                    <a:pt x="44" y="53"/>
                  </a:cubicBezTo>
                  <a:cubicBezTo>
                    <a:pt x="49" y="51"/>
                    <a:pt x="74" y="38"/>
                    <a:pt x="74" y="38"/>
                  </a:cubicBezTo>
                  <a:cubicBezTo>
                    <a:pt x="76" y="37"/>
                    <a:pt x="77" y="36"/>
                    <a:pt x="78" y="34"/>
                  </a:cubicBezTo>
                  <a:cubicBezTo>
                    <a:pt x="79" y="33"/>
                    <a:pt x="79" y="33"/>
                    <a:pt x="79" y="33"/>
                  </a:cubicBezTo>
                  <a:cubicBezTo>
                    <a:pt x="79" y="32"/>
                    <a:pt x="79" y="30"/>
                    <a:pt x="78" y="28"/>
                  </a:cubicBezTo>
                  <a:cubicBezTo>
                    <a:pt x="59" y="9"/>
                    <a:pt x="59" y="9"/>
                    <a:pt x="59" y="9"/>
                  </a:cubicBezTo>
                  <a:cubicBezTo>
                    <a:pt x="59" y="9"/>
                    <a:pt x="83" y="9"/>
                    <a:pt x="85" y="9"/>
                  </a:cubicBezTo>
                  <a:cubicBezTo>
                    <a:pt x="86" y="8"/>
                    <a:pt x="89" y="2"/>
                    <a:pt x="89" y="1"/>
                  </a:cubicBezTo>
                  <a:cubicBezTo>
                    <a:pt x="88" y="1"/>
                    <a:pt x="43" y="0"/>
                    <a:pt x="41" y="0"/>
                  </a:cubicBezTo>
                  <a:cubicBezTo>
                    <a:pt x="40" y="1"/>
                    <a:pt x="32" y="19"/>
                    <a:pt x="32" y="19"/>
                  </a:cubicBezTo>
                  <a:cubicBezTo>
                    <a:pt x="32" y="19"/>
                    <a:pt x="26" y="32"/>
                    <a:pt x="26" y="33"/>
                  </a:cubicBezTo>
                  <a:cubicBezTo>
                    <a:pt x="27" y="33"/>
                    <a:pt x="36" y="34"/>
                    <a:pt x="38" y="34"/>
                  </a:cubicBezTo>
                  <a:cubicBezTo>
                    <a:pt x="39" y="32"/>
                    <a:pt x="47" y="15"/>
                    <a:pt x="47" y="15"/>
                  </a:cubicBezTo>
                  <a:close/>
                  <a:moveTo>
                    <a:pt x="54" y="57"/>
                  </a:moveTo>
                  <a:cubicBezTo>
                    <a:pt x="19" y="75"/>
                    <a:pt x="19" y="75"/>
                    <a:pt x="19" y="75"/>
                  </a:cubicBezTo>
                  <a:cubicBezTo>
                    <a:pt x="19" y="75"/>
                    <a:pt x="27" y="59"/>
                    <a:pt x="27" y="58"/>
                  </a:cubicBezTo>
                  <a:cubicBezTo>
                    <a:pt x="26" y="58"/>
                    <a:pt x="17" y="58"/>
                    <a:pt x="15" y="58"/>
                  </a:cubicBezTo>
                  <a:cubicBezTo>
                    <a:pt x="14" y="59"/>
                    <a:pt x="6" y="77"/>
                    <a:pt x="6" y="77"/>
                  </a:cubicBezTo>
                  <a:cubicBezTo>
                    <a:pt x="6" y="77"/>
                    <a:pt x="0" y="90"/>
                    <a:pt x="0" y="91"/>
                  </a:cubicBezTo>
                  <a:cubicBezTo>
                    <a:pt x="1" y="91"/>
                    <a:pt x="46" y="92"/>
                    <a:pt x="48" y="92"/>
                  </a:cubicBezTo>
                  <a:cubicBezTo>
                    <a:pt x="48" y="91"/>
                    <a:pt x="51" y="85"/>
                    <a:pt x="52" y="84"/>
                  </a:cubicBezTo>
                  <a:cubicBezTo>
                    <a:pt x="50" y="84"/>
                    <a:pt x="25" y="83"/>
                    <a:pt x="25" y="83"/>
                  </a:cubicBezTo>
                  <a:cubicBezTo>
                    <a:pt x="52" y="69"/>
                    <a:pt x="52" y="69"/>
                    <a:pt x="52" y="69"/>
                  </a:cubicBezTo>
                  <a:cubicBezTo>
                    <a:pt x="57" y="66"/>
                    <a:pt x="59" y="67"/>
                    <a:pt x="61" y="70"/>
                  </a:cubicBezTo>
                  <a:cubicBezTo>
                    <a:pt x="61" y="70"/>
                    <a:pt x="70" y="80"/>
                    <a:pt x="71" y="81"/>
                  </a:cubicBezTo>
                  <a:cubicBezTo>
                    <a:pt x="72" y="80"/>
                    <a:pt x="82" y="75"/>
                    <a:pt x="83" y="74"/>
                  </a:cubicBezTo>
                  <a:cubicBezTo>
                    <a:pt x="81" y="72"/>
                    <a:pt x="68" y="58"/>
                    <a:pt x="68" y="58"/>
                  </a:cubicBezTo>
                  <a:cubicBezTo>
                    <a:pt x="65" y="55"/>
                    <a:pt x="59" y="54"/>
                    <a:pt x="54" y="57"/>
                  </a:cubicBezTo>
                  <a:close/>
                </a:path>
              </a:pathLst>
            </a:custGeom>
            <a:solidFill>
              <a:srgbClr val="FFFFFF"/>
            </a:solidFill>
            <a:ln w="9525">
              <a:noFill/>
              <a:round/>
              <a:headEnd/>
              <a:tailEnd/>
            </a:ln>
          </p:spPr>
          <p:txBody>
            <a:bodyPr/>
            <a:lstStyle/>
            <a:p>
              <a:endParaRPr lang="en-US"/>
            </a:p>
          </p:txBody>
        </p:sp>
      </p:grpSp>
      <p:sp>
        <p:nvSpPr>
          <p:cNvPr id="40341" name="Line 405"/>
          <p:cNvSpPr>
            <a:spLocks noChangeShapeType="1"/>
          </p:cNvSpPr>
          <p:nvPr/>
        </p:nvSpPr>
        <p:spPr bwMode="auto">
          <a:xfrm flipV="1">
            <a:off x="3203575" y="2636838"/>
            <a:ext cx="1296988" cy="287337"/>
          </a:xfrm>
          <a:prstGeom prst="line">
            <a:avLst/>
          </a:prstGeom>
          <a:noFill/>
          <a:ln w="38100">
            <a:solidFill>
              <a:srgbClr val="FF0000"/>
            </a:solidFill>
            <a:round/>
            <a:headEnd/>
            <a:tailEnd type="triangle" w="med" len="med"/>
          </a:ln>
          <a:effectLst/>
        </p:spPr>
        <p:txBody>
          <a:bodyPr wrap="none" anchor="ctr"/>
          <a:lstStyle/>
          <a:p>
            <a:endParaRPr lang="en-US"/>
          </a:p>
        </p:txBody>
      </p:sp>
      <p:sp>
        <p:nvSpPr>
          <p:cNvPr id="40342" name="Line 406"/>
          <p:cNvSpPr>
            <a:spLocks noChangeShapeType="1"/>
          </p:cNvSpPr>
          <p:nvPr/>
        </p:nvSpPr>
        <p:spPr bwMode="auto">
          <a:xfrm flipV="1">
            <a:off x="4500563" y="2276475"/>
            <a:ext cx="863600" cy="360363"/>
          </a:xfrm>
          <a:prstGeom prst="line">
            <a:avLst/>
          </a:prstGeom>
          <a:noFill/>
          <a:ln w="38100">
            <a:solidFill>
              <a:srgbClr val="FF0000"/>
            </a:solidFill>
            <a:round/>
            <a:headEnd/>
            <a:tailEnd type="triangle" w="med" len="med"/>
          </a:ln>
          <a:effectLst/>
        </p:spPr>
        <p:txBody>
          <a:bodyPr wrap="none" anchor="ctr"/>
          <a:lstStyle/>
          <a:p>
            <a:endParaRPr lang="en-US"/>
          </a:p>
        </p:txBody>
      </p:sp>
      <p:sp>
        <p:nvSpPr>
          <p:cNvPr id="40344" name="Line 408"/>
          <p:cNvSpPr>
            <a:spLocks noChangeShapeType="1"/>
          </p:cNvSpPr>
          <p:nvPr/>
        </p:nvSpPr>
        <p:spPr bwMode="auto">
          <a:xfrm flipV="1">
            <a:off x="2268538" y="3644900"/>
            <a:ext cx="1439862" cy="215900"/>
          </a:xfrm>
          <a:prstGeom prst="line">
            <a:avLst/>
          </a:prstGeom>
          <a:noFill/>
          <a:ln w="38100">
            <a:solidFill>
              <a:srgbClr val="33CC33"/>
            </a:solidFill>
            <a:round/>
            <a:headEnd/>
            <a:tailEnd type="triangle" w="med" len="med"/>
          </a:ln>
          <a:effectLst/>
        </p:spPr>
        <p:txBody>
          <a:bodyPr wrap="none" anchor="ctr"/>
          <a:lstStyle/>
          <a:p>
            <a:endParaRPr lang="en-US"/>
          </a:p>
        </p:txBody>
      </p:sp>
      <p:sp>
        <p:nvSpPr>
          <p:cNvPr id="40348" name="Line 412"/>
          <p:cNvSpPr>
            <a:spLocks noChangeShapeType="1"/>
          </p:cNvSpPr>
          <p:nvPr/>
        </p:nvSpPr>
        <p:spPr bwMode="auto">
          <a:xfrm flipV="1">
            <a:off x="4716463" y="2997200"/>
            <a:ext cx="1008062" cy="647700"/>
          </a:xfrm>
          <a:prstGeom prst="line">
            <a:avLst/>
          </a:prstGeom>
          <a:noFill/>
          <a:ln w="38100">
            <a:solidFill>
              <a:srgbClr val="33CC33"/>
            </a:solidFill>
            <a:round/>
            <a:headEnd/>
            <a:tailEnd type="triangle" w="med" len="med"/>
          </a:ln>
          <a:effectLst/>
        </p:spPr>
        <p:txBody>
          <a:bodyPr wrap="none" anchor="ctr"/>
          <a:lstStyle/>
          <a:p>
            <a:endParaRPr lang="en-US"/>
          </a:p>
        </p:txBody>
      </p:sp>
      <p:sp>
        <p:nvSpPr>
          <p:cNvPr id="40349" name="Line 413"/>
          <p:cNvSpPr>
            <a:spLocks noChangeShapeType="1"/>
          </p:cNvSpPr>
          <p:nvPr/>
        </p:nvSpPr>
        <p:spPr bwMode="auto">
          <a:xfrm>
            <a:off x="3708400" y="3644900"/>
            <a:ext cx="1008063" cy="0"/>
          </a:xfrm>
          <a:prstGeom prst="line">
            <a:avLst/>
          </a:prstGeom>
          <a:noFill/>
          <a:ln w="38100">
            <a:solidFill>
              <a:srgbClr val="33CC33"/>
            </a:solidFill>
            <a:round/>
            <a:headEnd/>
            <a:tailEnd type="triangle" w="med" len="med"/>
          </a:ln>
          <a:effectLst/>
        </p:spPr>
        <p:txBody>
          <a:bodyPr wrap="none" anchor="ctr"/>
          <a:lstStyle/>
          <a:p>
            <a:endParaRPr lang="en-US"/>
          </a:p>
        </p:txBody>
      </p:sp>
      <p:sp>
        <p:nvSpPr>
          <p:cNvPr id="40356" name="AutoShape 420"/>
          <p:cNvSpPr>
            <a:spLocks noChangeArrowheads="1"/>
          </p:cNvSpPr>
          <p:nvPr/>
        </p:nvSpPr>
        <p:spPr bwMode="auto">
          <a:xfrm>
            <a:off x="1066800" y="1100138"/>
            <a:ext cx="1619250" cy="576262"/>
          </a:xfrm>
          <a:prstGeom prst="wedgeRoundRectCallout">
            <a:avLst>
              <a:gd name="adj1" fmla="val 34806"/>
              <a:gd name="adj2" fmla="val 278295"/>
              <a:gd name="adj3" fmla="val 16667"/>
            </a:avLst>
          </a:prstGeom>
          <a:noFill/>
          <a:ln w="9525" algn="ctr">
            <a:solidFill>
              <a:srgbClr val="0033CC"/>
            </a:solidFill>
            <a:miter lim="800000"/>
            <a:headEnd/>
            <a:tailEnd/>
          </a:ln>
          <a:effectLst/>
        </p:spPr>
        <p:txBody>
          <a:bodyPr lIns="91425" tIns="45712" rIns="91425" bIns="45712"/>
          <a:lstStyle/>
          <a:p>
            <a:pPr defTabSz="877888" eaLnBrk="0" hangingPunct="0"/>
            <a:r>
              <a:rPr lang="en-US" altLang="zh-CN" sz="1200" dirty="0">
                <a:latin typeface="FrutigerNext LT Regular" pitchFamily="34" charset="0"/>
              </a:rPr>
              <a:t>1</a:t>
            </a:r>
            <a:r>
              <a:rPr lang="en-US" altLang="zh-CN" sz="1200" dirty="0" smtClean="0">
                <a:latin typeface="FrutigerNext LT Regular" pitchFamily="34" charset="0"/>
              </a:rPr>
              <a:t>. </a:t>
            </a:r>
            <a:r>
              <a:rPr lang="en-US" altLang="zh-CN" sz="1200" dirty="0">
                <a:latin typeface="FrutigerNext LT Regular" pitchFamily="34" charset="0"/>
              </a:rPr>
              <a:t>Two </a:t>
            </a:r>
            <a:r>
              <a:rPr lang="en-US" altLang="zh-CN" sz="1200" dirty="0" smtClean="0">
                <a:latin typeface="FrutigerNext LT Regular" pitchFamily="34" charset="0"/>
              </a:rPr>
              <a:t>P2P </a:t>
            </a:r>
            <a:r>
              <a:rPr lang="en-US" altLang="zh-CN" sz="1200" dirty="0">
                <a:latin typeface="FrutigerNext LT Regular" pitchFamily="34" charset="0"/>
              </a:rPr>
              <a:t>LSP </a:t>
            </a:r>
            <a:r>
              <a:rPr lang="en-US" altLang="zh-CN" sz="1200" dirty="0" smtClean="0">
                <a:latin typeface="FrutigerNext LT Regular" pitchFamily="34" charset="0"/>
              </a:rPr>
              <a:t>One carries </a:t>
            </a:r>
            <a:r>
              <a:rPr lang="en-US" altLang="zh-CN" sz="1200" dirty="0">
                <a:latin typeface="FrutigerNext LT Regular" pitchFamily="34" charset="0"/>
              </a:rPr>
              <a:t>data</a:t>
            </a:r>
            <a:endParaRPr lang="en-US" altLang="zh-CN" sz="1200" dirty="0">
              <a:latin typeface="FrutigerNext LT Regular" pitchFamily="34" charset="0"/>
              <a:ea typeface="ＭＳ Ｐゴシック" pitchFamily="34" charset="-128"/>
            </a:endParaRPr>
          </a:p>
        </p:txBody>
      </p:sp>
      <p:sp>
        <p:nvSpPr>
          <p:cNvPr id="40357" name="AutoShape 421"/>
          <p:cNvSpPr>
            <a:spLocks noChangeArrowheads="1"/>
          </p:cNvSpPr>
          <p:nvPr/>
        </p:nvSpPr>
        <p:spPr bwMode="auto">
          <a:xfrm>
            <a:off x="2971801" y="1066800"/>
            <a:ext cx="1752600" cy="576262"/>
          </a:xfrm>
          <a:prstGeom prst="wedgeRoundRectCallout">
            <a:avLst>
              <a:gd name="adj1" fmla="val -35397"/>
              <a:gd name="adj2" fmla="val 256966"/>
              <a:gd name="adj3" fmla="val 16667"/>
            </a:avLst>
          </a:prstGeom>
          <a:noFill/>
          <a:ln w="9525" algn="ctr">
            <a:solidFill>
              <a:srgbClr val="0033CC"/>
            </a:solidFill>
            <a:miter lim="800000"/>
            <a:headEnd/>
            <a:tailEnd/>
          </a:ln>
          <a:effectLst/>
        </p:spPr>
        <p:txBody>
          <a:bodyPr lIns="91425" tIns="45712" rIns="91425" bIns="45712"/>
          <a:lstStyle/>
          <a:p>
            <a:pPr defTabSz="877888" eaLnBrk="0" hangingPunct="0"/>
            <a:r>
              <a:rPr lang="en-US" altLang="zh-CN" sz="1200" dirty="0">
                <a:latin typeface="FrutigerNext LT Regular" pitchFamily="34" charset="0"/>
              </a:rPr>
              <a:t>2</a:t>
            </a:r>
            <a:r>
              <a:rPr lang="en-US" altLang="zh-CN" sz="1200" dirty="0" smtClean="0">
                <a:latin typeface="FrutigerNext LT Regular" pitchFamily="34" charset="0"/>
              </a:rPr>
              <a:t>. FRR for links and transit nodes</a:t>
            </a:r>
            <a:endParaRPr lang="en-US" altLang="zh-CN" sz="1200" dirty="0">
              <a:latin typeface="FrutigerNext LT Regular" pitchFamily="34" charset="0"/>
            </a:endParaRPr>
          </a:p>
        </p:txBody>
      </p:sp>
      <p:sp>
        <p:nvSpPr>
          <p:cNvPr id="40378" name="AutoShape 442"/>
          <p:cNvSpPr>
            <a:spLocks noChangeArrowheads="1"/>
          </p:cNvSpPr>
          <p:nvPr/>
        </p:nvSpPr>
        <p:spPr bwMode="auto">
          <a:xfrm>
            <a:off x="609600" y="4764088"/>
            <a:ext cx="2438400" cy="950912"/>
          </a:xfrm>
          <a:prstGeom prst="wedgeRoundRectCallout">
            <a:avLst>
              <a:gd name="adj1" fmla="val -29376"/>
              <a:gd name="adj2" fmla="val -169913"/>
              <a:gd name="adj3" fmla="val 16667"/>
            </a:avLst>
          </a:prstGeom>
          <a:noFill/>
          <a:ln w="9525" algn="ctr">
            <a:solidFill>
              <a:srgbClr val="0033CC"/>
            </a:solidFill>
            <a:miter lim="800000"/>
            <a:headEnd/>
            <a:tailEnd/>
          </a:ln>
          <a:effectLst/>
        </p:spPr>
        <p:txBody>
          <a:bodyPr lIns="91425" tIns="45712" rIns="91425" bIns="45712"/>
          <a:lstStyle/>
          <a:p>
            <a:pPr defTabSz="877888" eaLnBrk="0" hangingPunct="0"/>
            <a:r>
              <a:rPr lang="en-US" altLang="zh-CN" sz="1500" dirty="0" smtClean="0">
                <a:latin typeface="FrutigerNext LT Regular" pitchFamily="34" charset="0"/>
              </a:rPr>
              <a:t>4. CE1 needs to detect egress failure and switch traffic to backup LSP</a:t>
            </a:r>
            <a:endParaRPr lang="en-US" altLang="zh-CN" sz="1500" dirty="0">
              <a:solidFill>
                <a:srgbClr val="0000CC"/>
              </a:solidFill>
              <a:latin typeface="FrutigerNext LT Regular" pitchFamily="34" charset="0"/>
            </a:endParaRPr>
          </a:p>
        </p:txBody>
      </p:sp>
      <p:sp>
        <p:nvSpPr>
          <p:cNvPr id="40379" name="AutoShape 443"/>
          <p:cNvSpPr>
            <a:spLocks noChangeArrowheads="1"/>
          </p:cNvSpPr>
          <p:nvPr/>
        </p:nvSpPr>
        <p:spPr bwMode="auto">
          <a:xfrm>
            <a:off x="5334000" y="1066800"/>
            <a:ext cx="1763713" cy="487362"/>
          </a:xfrm>
          <a:prstGeom prst="wedgeRoundRectCallout">
            <a:avLst>
              <a:gd name="adj1" fmla="val -3933"/>
              <a:gd name="adj2" fmla="val 209915"/>
              <a:gd name="adj3" fmla="val 16667"/>
            </a:avLst>
          </a:prstGeom>
          <a:noFill/>
          <a:ln w="9525" algn="ctr">
            <a:solidFill>
              <a:srgbClr val="0033CC"/>
            </a:solidFill>
            <a:miter lim="800000"/>
            <a:headEnd/>
            <a:tailEnd/>
          </a:ln>
          <a:effectLst/>
        </p:spPr>
        <p:txBody>
          <a:bodyPr lIns="91425" tIns="45712" rIns="91425" bIns="45712"/>
          <a:lstStyle/>
          <a:p>
            <a:pPr defTabSz="877888" eaLnBrk="0" hangingPunct="0"/>
            <a:r>
              <a:rPr lang="en-US" altLang="zh-CN" sz="1200" dirty="0" smtClean="0">
                <a:latin typeface="FrutigerNext LT Regular" pitchFamily="34" charset="0"/>
              </a:rPr>
              <a:t>3. CE3 receives data from both</a:t>
            </a:r>
            <a:endParaRPr lang="en-US" altLang="zh-CN" sz="1200" dirty="0">
              <a:latin typeface="FrutigerNext LT Regular"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5419</TotalTime>
  <Words>1003</Words>
  <Application>Microsoft Office PowerPoint</Application>
  <PresentationFormat>On-screen Show (4:3)</PresentationFormat>
  <Paragraphs>200</Paragraphs>
  <Slides>15</Slides>
  <Notes>4</Notes>
  <HiddenSlides>0</HiddenSlides>
  <MMClips>0</MMClips>
  <ScaleCrop>false</ScaleCrop>
  <HeadingPairs>
    <vt:vector size="8" baseType="variant">
      <vt:variant>
        <vt:lpstr>Fonts Used</vt:lpstr>
      </vt:variant>
      <vt:variant>
        <vt:i4>11</vt:i4>
      </vt: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28" baseType="lpstr">
      <vt:lpstr>ＭＳ Ｐゴシック</vt:lpstr>
      <vt:lpstr>宋体</vt:lpstr>
      <vt:lpstr>Arial</vt:lpstr>
      <vt:lpstr>Candara</vt:lpstr>
      <vt:lpstr>Courier New</vt:lpstr>
      <vt:lpstr>FrutigerNext LT BlackCn</vt:lpstr>
      <vt:lpstr>FrutigerNext LT Regular</vt:lpstr>
      <vt:lpstr>华文细黑</vt:lpstr>
      <vt:lpstr>Times New Roman</vt:lpstr>
      <vt:lpstr>Verdana</vt:lpstr>
      <vt:lpstr>Wingdings</vt:lpstr>
      <vt:lpstr>Default Design</vt:lpstr>
      <vt:lpstr>CorelDRAW</vt:lpstr>
      <vt:lpstr>Extensions to RSVP-TE for LSP Ingress Local Protection</vt:lpstr>
      <vt:lpstr>Contents</vt:lpstr>
      <vt:lpstr>Address comments</vt:lpstr>
      <vt:lpstr>Problem Summary</vt:lpstr>
      <vt:lpstr>Objectives and Scope</vt:lpstr>
      <vt:lpstr>Thanks</vt:lpstr>
      <vt:lpstr>Existing P2MP LSP Ingress &amp; Egress Protections</vt:lpstr>
      <vt:lpstr>P2P LSP Ingress &amp; Egress Protections</vt:lpstr>
      <vt:lpstr>P2P LSP Ingress &amp; Egress Protections</vt:lpstr>
      <vt:lpstr>Extensions to RSVP-TE for LSP Egress Local Protection</vt:lpstr>
      <vt:lpstr>Contents</vt:lpstr>
      <vt:lpstr>Re-use and Extend SERO</vt:lpstr>
      <vt:lpstr>Enhance on Operations</vt:lpstr>
      <vt:lpstr>Thanks</vt:lpstr>
      <vt:lpstr>E-Flags and Optional Subobjects</vt:lpstr>
    </vt:vector>
  </TitlesOfParts>
  <Company>Huawei Technologies Co.,Ltd.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PCE-Backup-Ingress</dc:title>
  <dc:creator>hc</dc:creator>
  <cp:lastModifiedBy>Matt Hartley (mhartley)</cp:lastModifiedBy>
  <cp:revision>812</cp:revision>
  <dcterms:created xsi:type="dcterms:W3CDTF">2010-06-30T04:12:48Z</dcterms:created>
  <dcterms:modified xsi:type="dcterms:W3CDTF">2016-04-01T19:56:03Z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(9)3N12obSSrodHT263KSUE326lv1KB1Zu+sFZH/8PbuRQm9IT/051YrQrP5+/4ZVRvO2qdcLJE_x000d_ DhycMRgZ/2eKw8Z0Zf9RdC2nJbO6b28AIFb3SUg4XB7NE6ByU8ajk8CgZinml1dzP9i32iq6_x000d_ SMs/RFbyFee5NM6jZsQKxSXgtKp/7tKW6Vy8w60yWX8U46pbvdLYrK9PKHqG3OgA6Mc1fWg4_x000d_ Bdo7KuoNpbxQqGiRdW</vt:lpwstr>
  </property>
  <property fmtid="{D5CDD505-2E9C-101B-9397-08002B2CF9AE}" pid="3" name="_ms_pID_7253431">
    <vt:lpwstr>YyKYbIuWc+3gcJGFP1KVrz71YO7mULad9FBr3zm2oXLQrOuCsgOkk7_x000d_ tHcqlyxlFnX0iah06XiW3uE11LQVcA4Fv89KE/FEyDwaBgh5H34uY4jZe5ywERgxdRNJ1rgc_x000d_ 50P2HWE5aEt9rLWSOMp6jETTe0mXUaetyPsazdbAvGHDA1reMPSPjTwnJ9p7N3a700KqJUkD_x000d_ Pqu2ynR3nvoy4vzdEgxcNCIiSAU6p7bF5dac</vt:lpwstr>
  </property>
  <property fmtid="{D5CDD505-2E9C-101B-9397-08002B2CF9AE}" pid="4" name="_ms_pID_7253432">
    <vt:lpwstr>TRJ+XlD34UxA9krVRxX4zRCKFzQ+jmh7mRct_x000d_ OAIGUytepc1hox568Qso0TaYSRR0gFthZYhENIObxpTVrL4fsYPSV9TmQYRmr0HU0CertgEd_x000d_ ulx7SgUyveGUbsAJtiwJbNOATrahXppsyyxmviHx79ifVORsoRCvuB8MDK4Rqq6f8lQ8g6bb_x000d_ o/BaYwCeQJObHBrj24uF1KEQBzBejzD5tvzL5DbqzHcZundqJZz07X</vt:lpwstr>
  </property>
  <property fmtid="{D5CDD505-2E9C-101B-9397-08002B2CF9AE}" pid="5" name="_ms_pID_725343_00">
    <vt:lpwstr>_ms_pID_725343</vt:lpwstr>
  </property>
  <property fmtid="{D5CDD505-2E9C-101B-9397-08002B2CF9AE}" pid="6" name="_ms_pID_7253431_00">
    <vt:lpwstr>_ms_pID_7253431</vt:lpwstr>
  </property>
  <property fmtid="{D5CDD505-2E9C-101B-9397-08002B2CF9AE}" pid="7" name="_ms_pID_7253432_00">
    <vt:lpwstr>_ms_pID_7253432</vt:lpwstr>
  </property>
  <property fmtid="{D5CDD505-2E9C-101B-9397-08002B2CF9AE}" pid="8" name="_ms_pID_7253433">
    <vt:lpwstr>buOUOVPiguA6/sYh7T_x000d_ l5ggEL2qKWhVcWRulTObwX5mEtHxetvKSuNP/zirOOGNkKYMzBsY8a1veqIZESXSELXHfq4R_x000d_ L+dSVEU144j3prUS1R0qmzEBZR4IPqV7p5kPxPC4XJ9Ft8cditeQWn0uUEPRD1SE9IUsjSgS_x000d_ 2k6Tp9/xkpMPmw4e5byogbpn+nb25OEwdcReQqPWiNlmKhar9rSZAZ4MLI8im8Tl137DJXIZ</vt:lpwstr>
  </property>
  <property fmtid="{D5CDD505-2E9C-101B-9397-08002B2CF9AE}" pid="9" name="_ms_pID_7253433_00">
    <vt:lpwstr>_ms_pID_7253433</vt:lpwstr>
  </property>
  <property fmtid="{D5CDD505-2E9C-101B-9397-08002B2CF9AE}" pid="10" name="_ms_pID_7253434">
    <vt:lpwstr>_x000d_ 2CopYX621q2Sv9zeMBvYrLupUXH3EXU9SsJQFMf/8CpPwm6q+cyCYQq82hE2lLr71vWxRA29_x000d_ 7DDM/ur7hvw02FfmEEFncVqqsyRn/Le9R/piZbaI9vno5dxKeWif5JNMD3Tz0q9uvV5WmVh0_x000d_ UpMuXwPz3NBYo7iMGu4D4KY1DgVsH/PFLXICvOBFFGIUncbjDuvyo5s9+cy3mdrAl3TubuYP_x000d_ YCrk2C890LCz6ha+</vt:lpwstr>
  </property>
  <property fmtid="{D5CDD505-2E9C-101B-9397-08002B2CF9AE}" pid="11" name="_ms_pID_7253434_00">
    <vt:lpwstr>_ms_pID_7253434</vt:lpwstr>
  </property>
  <property fmtid="{D5CDD505-2E9C-101B-9397-08002B2CF9AE}" pid="12" name="_ms_pID_7253435">
    <vt:lpwstr>0r1Ecv2uu2/Xo+W1gsQzJTzPLutXx+O/T39bmofQRGuvP6vANcPaPu5g_x000d_ 2K3IFC4jxBFk57nql/koS046/ETHHGajRQI5yHsUJBDPwNT1rWzKmzNQ+qzRF0FdaUIyE3qY_x000d_ vdw4PDvxeUgQsUAOVjCp2kHR9GCctRRP2PkaoM0WBuYsJcSSGKAtolgZogY5TyAoo9Fu5F9K_x000d_ Ol+ew6AGN5mk8f0r0/Yowj+FVqfeTsNF66</vt:lpwstr>
  </property>
  <property fmtid="{D5CDD505-2E9C-101B-9397-08002B2CF9AE}" pid="13" name="_ms_pID_7253435_00">
    <vt:lpwstr>_ms_pID_7253435</vt:lpwstr>
  </property>
  <property fmtid="{D5CDD505-2E9C-101B-9397-08002B2CF9AE}" pid="14" name="_ms_pID_7253436">
    <vt:lpwstr>R5u0PshUTPrViMT1xryjfCSq49W5oX2JAwDxVt_x000d_ QylI+N04QubosC2MTQ3KXcwPXE3B8VoJg52hE0U8I1xMKbRB57SzG421/ygvIhsTkwfumrmu_x000d_ T0vU6n8PRbroLgPBLtFIKFZ6IOsJjZ2UtQ/ZXNJ0TkOidZH4zDb/CfUES1LWU+SLz8qbyJDq_x000d_ BbzQ2Vyzm7b9fTp7xGJvgIpzWXleOe5wj/Zka2Nhi1vDNsVx2S1/</vt:lpwstr>
  </property>
  <property fmtid="{D5CDD505-2E9C-101B-9397-08002B2CF9AE}" pid="15" name="_ms_pID_7253436_00">
    <vt:lpwstr>_ms_pID_7253436</vt:lpwstr>
  </property>
  <property fmtid="{D5CDD505-2E9C-101B-9397-08002B2CF9AE}" pid="16" name="_ms_pID_7253437">
    <vt:lpwstr>msnKUHy12Fd+XXLgNKDX_x000d_ AsuIlPM2358FQIbjx0IygeUiQNkvCARVzUF82e/xJ0uPVNtdABt1EyI0og8jBvKzNEMb06CR_x000d_ Dpf5Ub3YU1Kb1mEWcYGvNGRyhGAMGPHsDgpNaLrOQDCId83X6hu/r9fBV9X/ThFexNbw3I9n_x000d_ BukRAwNaYdja9fb88X8dkln/wHQO1hOt9/O6wlDz8u5oLs3K/OUvzdSNsTXzXvyYpEotid</vt:lpwstr>
  </property>
  <property fmtid="{D5CDD505-2E9C-101B-9397-08002B2CF9AE}" pid="17" name="_ms_pID_7253437_00">
    <vt:lpwstr>_ms_pID_7253437</vt:lpwstr>
  </property>
  <property fmtid="{D5CDD505-2E9C-101B-9397-08002B2CF9AE}" pid="18" name="_ms_pID_7253438">
    <vt:lpwstr>II_x000d_ 5Mri87pAPV6pVrWSwKyd94xXDcqZtH9+gSz9x2lzgoaQGwbZK4wgefc1Fnn2jARHSr1i2hks_x000d_ uHM9WE+EqY/VXnAVg0DMgtVmCWH05ctd7FvbqzbZN+xORuTD8HNhBcAawjlOwurcfBUsTaDT_x000d_ nD8LXUEo0lZa8HsMIXAV62+2bultAjwEunuodskf7m6AEHiahEPBBQ==</vt:lpwstr>
  </property>
  <property fmtid="{D5CDD505-2E9C-101B-9397-08002B2CF9AE}" pid="19" name="_new_ms_pID_72543">
    <vt:lpwstr>(3)0pXcsTPg5Dc6e33TYQwIl5BFDvDGGL2VKbNgVL+tODjSKlXrehz6usQleL9Mt5GZyTBicbzg_x000d_
H8qGo51lSY4aJ/Su3Uphknz9Om4yFuSnX+GGNO+ZXQgzLAmhn8C6FDHDzVICRb21Q+0XoVMe_x000d_
PuH5CutmQjewvPYJiHISglq6clD6fhmKNv3tgK9TZaFqj+Y0Qt6faJxHMYIOppq3/TIUZxGj_x000d_
UXJXDLRQY+B8gFx3Bn</vt:lpwstr>
  </property>
  <property fmtid="{D5CDD505-2E9C-101B-9397-08002B2CF9AE}" pid="20" name="_new_ms_pID_725431">
    <vt:lpwstr>lfafrJFZUpR2Q/rk6VzPuX2LQ2B99Ao6CWoJCWzD8jHk7EMr9DcaX1_x000d_
RGF3/7mRjVW3ZHlZidv4KqTKatWg9LwDuI3LwdFuNoNyBjm7b41f0CL6lCv3bcv3xHjlERIf_x000d_
D4rxxFviYQ8aOzkBsON9IYEXbkTl/sMSC+bcv74Nv420eCrjibijWbcsib/auX+rWZRlgRL2_x000d_
xkqPw4GfeEbLuTEfljDT48wwz9blfhPLis7K</vt:lpwstr>
  </property>
  <property fmtid="{D5CDD505-2E9C-101B-9397-08002B2CF9AE}" pid="21" name="_new_ms_pID_725432">
    <vt:lpwstr>v54YbJh0Miy8d7D435vAh3gZDhTFSh+fmAuP_x000d_
gq4y/iikidvGQU0bPlbfZFYavcnCpciK9h6nNPPTXT/ZoEBZAhTB9Wp/rsVP+Y9qqHJ9RTgi_x000d_
+H/Ml+Ur3lwf5hclhKO/RQ==</vt:lpwstr>
  </property>
  <property fmtid="{D5CDD505-2E9C-101B-9397-08002B2CF9AE}" pid="22" name="sflag">
    <vt:lpwstr>1437074375</vt:lpwstr>
  </property>
</Properties>
</file>