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94" r:id="rId12"/>
    <p:sldId id="289" r:id="rId13"/>
    <p:sldId id="290" r:id="rId14"/>
    <p:sldId id="297" r:id="rId15"/>
    <p:sldId id="296" r:id="rId16"/>
    <p:sldId id="291" r:id="rId17"/>
    <p:sldId id="302" r:id="rId18"/>
    <p:sldId id="303" r:id="rId19"/>
    <p:sldId id="304" r:id="rId20"/>
    <p:sldId id="301" r:id="rId21"/>
    <p:sldId id="306" r:id="rId22"/>
    <p:sldId id="307" r:id="rId23"/>
    <p:sldId id="314" r:id="rId24"/>
    <p:sldId id="312" r:id="rId25"/>
    <p:sldId id="313" r:id="rId26"/>
    <p:sldId id="315" r:id="rId27"/>
    <p:sldId id="258" r:id="rId2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9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379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C0A47-481A-499E-ABFE-FD545BAD4A48}" type="datetimeFigureOut">
              <a:rPr lang="en-US" smtClean="0"/>
              <a:t>3/31/2016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9EB95-9427-425C-A46B-088399108D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0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EB95-9427-425C-A46B-088399108D5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436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A287-960A-48EB-912C-B2B7713AEBDA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287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217B-C561-435D-9BFF-D0046CFBBB8D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5DDD1-36A6-4D3F-9253-60592D468DAA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710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4E68-0C39-4467-A60C-E91572ADF576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FCA5-9752-473D-8A87-764CC7504076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99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2624-7A68-4368-9F5B-773E72AD57BF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46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CDA9-378E-42F0-96DE-54D617BD6EBF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962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0DF6B-C066-4DB1-8FE9-2CE7455D2AFD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326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D1C50-25F4-419F-8D9F-E91390F4622D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27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76271-BC2F-4360-A6A3-A1C41727A3F2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06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301B-82E0-414B-9FEF-CAB03FC7C731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21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5DB8B-6E4B-4C9A-8E98-855EA2BF2CA4}" type="datetime1">
              <a:rPr lang="en-US" smtClean="0"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92F2E-F157-4664-BD3D-E29640243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87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etf-mpls-yang/te/blob/master/ietf-te-topology-todo-list.tx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438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Yang Data Model for </a:t>
            </a:r>
            <a:br>
              <a:rPr lang="en-US" dirty="0"/>
            </a:br>
            <a:r>
              <a:rPr lang="en-US" dirty="0"/>
              <a:t>TE Topologies</a:t>
            </a:r>
            <a:br>
              <a:rPr lang="en-US" dirty="0"/>
            </a:br>
            <a:r>
              <a:rPr lang="en-US" sz="2700" dirty="0"/>
              <a:t>draft-ietf-teas-yang-te-topo-04</a:t>
            </a:r>
            <a:br>
              <a:rPr lang="en-US" sz="2700" dirty="0"/>
            </a:br>
            <a:br>
              <a:rPr lang="en-US" sz="2700" dirty="0"/>
            </a:br>
            <a:r>
              <a:rPr lang="en-US" sz="2000" dirty="0"/>
              <a:t>Github: https://github.com/ietf-mpls-yang/te/blob/master/ietf-te-topology.yang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0" y="3285765"/>
            <a:ext cx="9144000" cy="3078681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Xufeng Liu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(Ericsson)</a:t>
            </a:r>
            <a:endParaRPr lang="en-US" sz="2000" dirty="0"/>
          </a:p>
          <a:p>
            <a:r>
              <a:rPr lang="en-US" sz="2000" dirty="0"/>
              <a:t>Vishnu Pavan Beeram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(Juniper Networks)</a:t>
            </a:r>
          </a:p>
          <a:p>
            <a:r>
              <a:rPr lang="en-US" sz="2000" dirty="0"/>
              <a:t>Igor Bryskin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(Huawei Technologies)</a:t>
            </a:r>
          </a:p>
          <a:p>
            <a:r>
              <a:rPr lang="en-US" sz="2000" dirty="0"/>
              <a:t>Tarek Saad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(Cisco)</a:t>
            </a:r>
          </a:p>
          <a:p>
            <a:r>
              <a:rPr lang="en-US" sz="2000" dirty="0"/>
              <a:t>Himanshu Shah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(Ciena)</a:t>
            </a:r>
            <a:endParaRPr lang="en-US" sz="2000" dirty="0"/>
          </a:p>
          <a:p>
            <a:r>
              <a:rPr lang="en-US" sz="2000" dirty="0"/>
              <a:t>Oscar Gonzalez De Dios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Telefonica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/>
              <a:t>Contributors: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/>
              <a:t>Sergio </a:t>
            </a:r>
            <a:r>
              <a:rPr lang="en-US" sz="2000" dirty="0" err="1"/>
              <a:t>Belotti</a:t>
            </a:r>
            <a:r>
              <a:rPr lang="en-US" sz="2000" dirty="0"/>
              <a:t> 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(Alcatel-Lucent)</a:t>
            </a:r>
          </a:p>
          <a:p>
            <a:r>
              <a:rPr lang="en-US" sz="2000" dirty="0" err="1"/>
              <a:t>Diete</a:t>
            </a:r>
            <a:r>
              <a:rPr lang="en-US" sz="2000" dirty="0"/>
              <a:t> </a:t>
            </a:r>
            <a:r>
              <a:rPr lang="en-US" sz="2000" dirty="0" err="1"/>
              <a:t>Beller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(Alcatel-Lucent)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09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96021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Support for Tunnel Termination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00450"/>
            <a:ext cx="8520913" cy="4650154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87137" y="1943100"/>
            <a:ext cx="8035636" cy="382967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module: </a:t>
            </a:r>
            <a:r>
              <a:rPr lang="en-US" sz="1600" dirty="0" err="1">
                <a:latin typeface="Courier New"/>
                <a:cs typeface="Courier New"/>
              </a:rPr>
              <a:t>ietf</a:t>
            </a:r>
            <a:r>
              <a:rPr lang="en-US" sz="1600" dirty="0">
                <a:latin typeface="Courier New"/>
                <a:cs typeface="Courier New"/>
              </a:rPr>
              <a:t>-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-topology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nw:node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-node-id                  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-node-id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tunnel-termination-point* [tunnel-</a:t>
            </a:r>
            <a:r>
              <a:rPr lang="en-US" sz="1600" dirty="0" err="1">
                <a:latin typeface="Courier New"/>
                <a:cs typeface="Courier New"/>
              </a:rPr>
              <a:t>tp</a:t>
            </a:r>
            <a:r>
              <a:rPr lang="en-US" sz="1600" dirty="0">
                <a:latin typeface="Courier New"/>
                <a:cs typeface="Courier New"/>
              </a:rPr>
              <a:t>-id]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tunnel-</a:t>
            </a:r>
            <a:r>
              <a:rPr lang="en-US" sz="1600" dirty="0" err="1">
                <a:latin typeface="Courier New"/>
                <a:cs typeface="Courier New"/>
              </a:rPr>
              <a:t>tp</a:t>
            </a:r>
            <a:r>
              <a:rPr lang="en-US" sz="1600" dirty="0">
                <a:latin typeface="Courier New"/>
                <a:cs typeface="Courier New"/>
              </a:rPr>
              <a:t>-id    binary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state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switching-capability?     </a:t>
            </a:r>
            <a:r>
              <a:rPr lang="en-US" sz="1600" dirty="0" err="1">
                <a:latin typeface="Courier New"/>
                <a:cs typeface="Courier New"/>
              </a:rPr>
              <a:t>identityref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encoding?                 </a:t>
            </a:r>
            <a:r>
              <a:rPr lang="en-US" sz="1600" dirty="0" err="1">
                <a:latin typeface="Courier New"/>
                <a:cs typeface="Courier New"/>
              </a:rPr>
              <a:t>identityref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termination-capability* [link-</a:t>
            </a:r>
            <a:r>
              <a:rPr lang="en-US" sz="1600" dirty="0" err="1">
                <a:latin typeface="Courier New"/>
                <a:cs typeface="Courier New"/>
              </a:rPr>
              <a:t>tp</a:t>
            </a:r>
            <a:r>
              <a:rPr lang="en-US" sz="1600" dirty="0">
                <a:latin typeface="Courier New"/>
                <a:cs typeface="Courier New"/>
              </a:rPr>
              <a:t>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   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link-</a:t>
            </a:r>
            <a:r>
              <a:rPr lang="en-US" sz="1600" dirty="0" err="1">
                <a:latin typeface="Courier New"/>
                <a:cs typeface="Courier New"/>
              </a:rPr>
              <a:t>tp</a:t>
            </a:r>
            <a:r>
              <a:rPr lang="en-US" sz="1600" dirty="0">
                <a:latin typeface="Courier New"/>
                <a:cs typeface="Courier New"/>
              </a:rPr>
              <a:t>    </a:t>
            </a:r>
            <a:r>
              <a:rPr lang="en-US" sz="1600" dirty="0" err="1">
                <a:latin typeface="Courier New"/>
                <a:cs typeface="Courier New"/>
              </a:rPr>
              <a:t>leafref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47957" y="1603604"/>
            <a:ext cx="8520913" cy="416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210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Modeling Abstractions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87904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cxnSp>
        <p:nvCxnSpPr>
          <p:cNvPr id="432" name="Straight Connector 431"/>
          <p:cNvCxnSpPr>
            <a:stCxn id="448" idx="3"/>
            <a:endCxn id="433" idx="1"/>
          </p:cNvCxnSpPr>
          <p:nvPr/>
        </p:nvCxnSpPr>
        <p:spPr>
          <a:xfrm>
            <a:off x="3269083" y="4070615"/>
            <a:ext cx="438821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433" name="Rounded Rectangle 432"/>
          <p:cNvSpPr/>
          <p:nvPr/>
        </p:nvSpPr>
        <p:spPr>
          <a:xfrm>
            <a:off x="3707904" y="3746579"/>
            <a:ext cx="648072" cy="648072"/>
          </a:xfrm>
          <a:prstGeom prst="round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N3</a:t>
            </a:r>
          </a:p>
        </p:txBody>
      </p:sp>
      <p:sp>
        <p:nvSpPr>
          <p:cNvPr id="434" name="TextBox 433"/>
          <p:cNvSpPr txBox="1"/>
          <p:nvPr/>
        </p:nvSpPr>
        <p:spPr>
          <a:xfrm>
            <a:off x="313184" y="3089711"/>
            <a:ext cx="4618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client layer</a:t>
            </a:r>
          </a:p>
        </p:txBody>
      </p:sp>
      <p:sp>
        <p:nvSpPr>
          <p:cNvPr id="435" name="TextBox 434"/>
          <p:cNvSpPr txBox="1"/>
          <p:nvPr/>
        </p:nvSpPr>
        <p:spPr>
          <a:xfrm>
            <a:off x="260176" y="3346601"/>
            <a:ext cx="4618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 layer</a:t>
            </a:r>
          </a:p>
        </p:txBody>
      </p:sp>
      <p:grpSp>
        <p:nvGrpSpPr>
          <p:cNvPr id="436" name="Group 435"/>
          <p:cNvGrpSpPr/>
          <p:nvPr/>
        </p:nvGrpSpPr>
        <p:grpSpPr>
          <a:xfrm>
            <a:off x="179512" y="2306419"/>
            <a:ext cx="3089571" cy="2160240"/>
            <a:chOff x="323528" y="1628800"/>
            <a:chExt cx="3089571" cy="2160240"/>
          </a:xfrm>
        </p:grpSpPr>
        <p:cxnSp>
          <p:nvCxnSpPr>
            <p:cNvPr id="437" name="Straight Connector 436"/>
            <p:cNvCxnSpPr>
              <a:endCxn id="439" idx="1"/>
            </p:cNvCxnSpPr>
            <p:nvPr/>
          </p:nvCxnSpPr>
          <p:spPr>
            <a:xfrm>
              <a:off x="457200" y="2174201"/>
              <a:ext cx="226368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438" name="TextBox 437"/>
            <p:cNvSpPr txBox="1"/>
            <p:nvPr/>
          </p:nvSpPr>
          <p:spPr>
            <a:xfrm>
              <a:off x="323528" y="1916832"/>
              <a:ext cx="360040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EP</a:t>
              </a:r>
              <a:r>
                <a: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</a:p>
          </p:txBody>
        </p:sp>
        <p:sp>
          <p:nvSpPr>
            <p:cNvPr id="439" name="Rounded Rectangle 438"/>
            <p:cNvSpPr/>
            <p:nvPr/>
          </p:nvSpPr>
          <p:spPr>
            <a:xfrm>
              <a:off x="683568" y="1850165"/>
              <a:ext cx="648072" cy="648072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N1</a:t>
              </a:r>
            </a:p>
          </p:txBody>
        </p:sp>
        <p:grpSp>
          <p:nvGrpSpPr>
            <p:cNvPr id="440" name="Group 439"/>
            <p:cNvGrpSpPr/>
            <p:nvPr/>
          </p:nvGrpSpPr>
          <p:grpSpPr>
            <a:xfrm>
              <a:off x="1763688" y="1628800"/>
              <a:ext cx="1649411" cy="2160240"/>
              <a:chOff x="1547664" y="1628800"/>
              <a:chExt cx="1649411" cy="2160240"/>
            </a:xfrm>
          </p:grpSpPr>
          <p:grpSp>
            <p:nvGrpSpPr>
              <p:cNvPr id="442" name="Group 441"/>
              <p:cNvGrpSpPr/>
              <p:nvPr/>
            </p:nvGrpSpPr>
            <p:grpSpPr>
              <a:xfrm>
                <a:off x="1547664" y="1628800"/>
                <a:ext cx="1649411" cy="2160240"/>
                <a:chOff x="42269" y="1988840"/>
                <a:chExt cx="1649411" cy="2160240"/>
              </a:xfrm>
            </p:grpSpPr>
            <p:sp>
              <p:nvSpPr>
                <p:cNvPr id="447" name="Rounded Rectangle 446"/>
                <p:cNvSpPr/>
                <p:nvPr/>
              </p:nvSpPr>
              <p:spPr>
                <a:xfrm>
                  <a:off x="42269" y="1988840"/>
                  <a:ext cx="1649411" cy="2160240"/>
                </a:xfrm>
                <a:prstGeom prst="roundRect">
                  <a:avLst>
                    <a:gd name="adj" fmla="val 10270"/>
                  </a:avLst>
                </a:prstGeom>
                <a:gradFill>
                  <a:gsLst>
                    <a:gs pos="0">
                      <a:srgbClr val="1F497D"/>
                    </a:gs>
                    <a:gs pos="50000">
                      <a:srgbClr val="4F81BD">
                        <a:tint val="44500"/>
                        <a:satMod val="160000"/>
                      </a:srgbClr>
                    </a:gs>
                    <a:gs pos="100000">
                      <a:srgbClr val="F79646"/>
                    </a:gs>
                  </a:gsLst>
                  <a:lin ang="5400000" scaled="1"/>
                </a:gra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t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N2</a:t>
                  </a:r>
                </a:p>
              </p:txBody>
            </p:sp>
            <p:sp>
              <p:nvSpPr>
                <p:cNvPr id="448" name="Rounded Rectangle 447"/>
                <p:cNvSpPr/>
                <p:nvPr/>
              </p:nvSpPr>
              <p:spPr>
                <a:xfrm>
                  <a:off x="1043608" y="3429000"/>
                  <a:ext cx="648072" cy="648072"/>
                </a:xfrm>
                <a:prstGeom prst="roundRect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449" name="Group 448"/>
                <p:cNvGrpSpPr/>
                <p:nvPr/>
              </p:nvGrpSpPr>
              <p:grpSpPr>
                <a:xfrm>
                  <a:off x="1130751" y="3639253"/>
                  <a:ext cx="488921" cy="295422"/>
                  <a:chOff x="5451231" y="4149969"/>
                  <a:chExt cx="488921" cy="295422"/>
                </a:xfrm>
              </p:grpSpPr>
              <p:sp>
                <p:nvSpPr>
                  <p:cNvPr id="453" name="Freeform 452"/>
                  <p:cNvSpPr/>
                  <p:nvPr/>
                </p:nvSpPr>
                <p:spPr>
                  <a:xfrm>
                    <a:off x="5451231" y="4149969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4" name="Freeform 453"/>
                  <p:cNvSpPr/>
                  <p:nvPr/>
                </p:nvSpPr>
                <p:spPr>
                  <a:xfrm flipH="1">
                    <a:off x="5560325" y="4149969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450" name="Elbow Connector 449"/>
                <p:cNvCxnSpPr>
                  <a:endCxn id="452" idx="3"/>
                </p:cNvCxnSpPr>
                <p:nvPr/>
              </p:nvCxnSpPr>
              <p:spPr>
                <a:xfrm>
                  <a:off x="395538" y="2534244"/>
                  <a:ext cx="495548" cy="478039"/>
                </a:xfrm>
                <a:prstGeom prst="bentConnector2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51" name="Elbow Connector 450"/>
                <p:cNvCxnSpPr>
                  <a:stCxn id="448" idx="1"/>
                  <a:endCxn id="452" idx="0"/>
                </p:cNvCxnSpPr>
                <p:nvPr/>
              </p:nvCxnSpPr>
              <p:spPr>
                <a:xfrm rot="10800000">
                  <a:off x="891086" y="3269652"/>
                  <a:ext cx="152522" cy="483384"/>
                </a:xfrm>
                <a:prstGeom prst="bentConnector2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452" name="Isosceles Triangle 451"/>
                <p:cNvSpPr/>
                <p:nvPr/>
              </p:nvSpPr>
              <p:spPr>
                <a:xfrm flipV="1">
                  <a:off x="774839" y="3012283"/>
                  <a:ext cx="232493" cy="257369"/>
                </a:xfrm>
                <a:prstGeom prst="triangle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43" name="Group 442"/>
              <p:cNvGrpSpPr/>
              <p:nvPr/>
            </p:nvGrpSpPr>
            <p:grpSpPr>
              <a:xfrm>
                <a:off x="1547664" y="1850168"/>
                <a:ext cx="648072" cy="648072"/>
                <a:chOff x="2468328" y="4725144"/>
                <a:chExt cx="648072" cy="648072"/>
              </a:xfrm>
            </p:grpSpPr>
            <p:sp>
              <p:nvSpPr>
                <p:cNvPr id="444" name="Rounded Rectangle 443"/>
                <p:cNvSpPr/>
                <p:nvPr/>
              </p:nvSpPr>
              <p:spPr>
                <a:xfrm>
                  <a:off x="2468328" y="4725144"/>
                  <a:ext cx="648072" cy="648072"/>
                </a:xfrm>
                <a:prstGeom prst="round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5" name="Freeform 444"/>
                <p:cNvSpPr/>
                <p:nvPr/>
              </p:nvSpPr>
              <p:spPr>
                <a:xfrm>
                  <a:off x="2555471" y="4935397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6" name="Freeform 445"/>
                <p:cNvSpPr/>
                <p:nvPr/>
              </p:nvSpPr>
              <p:spPr>
                <a:xfrm flipH="1">
                  <a:off x="2664565" y="4935397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441" name="Straight Connector 440"/>
            <p:cNvCxnSpPr>
              <a:stCxn id="439" idx="3"/>
              <a:endCxn id="444" idx="1"/>
            </p:cNvCxnSpPr>
            <p:nvPr/>
          </p:nvCxnSpPr>
          <p:spPr>
            <a:xfrm>
              <a:off x="1331640" y="2174201"/>
              <a:ext cx="432048" cy="3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sp>
        <p:nvSpPr>
          <p:cNvPr id="455" name="Rounded Rectangle 454"/>
          <p:cNvSpPr/>
          <p:nvPr/>
        </p:nvSpPr>
        <p:spPr>
          <a:xfrm>
            <a:off x="4860032" y="3746579"/>
            <a:ext cx="648072" cy="648072"/>
          </a:xfrm>
          <a:prstGeom prst="round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N4</a:t>
            </a:r>
          </a:p>
        </p:txBody>
      </p:sp>
      <p:cxnSp>
        <p:nvCxnSpPr>
          <p:cNvPr id="456" name="Straight Connector 455"/>
          <p:cNvCxnSpPr>
            <a:stCxn id="433" idx="3"/>
            <a:endCxn id="455" idx="1"/>
          </p:cNvCxnSpPr>
          <p:nvPr/>
        </p:nvCxnSpPr>
        <p:spPr>
          <a:xfrm>
            <a:off x="4355976" y="4070615"/>
            <a:ext cx="504056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57" name="Straight Connector 456"/>
          <p:cNvCxnSpPr>
            <a:endCxn id="459" idx="1"/>
          </p:cNvCxnSpPr>
          <p:nvPr/>
        </p:nvCxnSpPr>
        <p:spPr>
          <a:xfrm flipH="1">
            <a:off x="8676456" y="2851820"/>
            <a:ext cx="226368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458" name="TextBox 457"/>
          <p:cNvSpPr txBox="1"/>
          <p:nvPr/>
        </p:nvSpPr>
        <p:spPr>
          <a:xfrm flipH="1">
            <a:off x="8676456" y="2594451"/>
            <a:ext cx="36004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EP</a:t>
            </a:r>
            <a:r>
              <a:rPr kumimoji="0" lang="en-US" sz="12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61</a:t>
            </a:r>
          </a:p>
        </p:txBody>
      </p:sp>
      <p:sp>
        <p:nvSpPr>
          <p:cNvPr id="459" name="Rounded Rectangle 458"/>
          <p:cNvSpPr/>
          <p:nvPr/>
        </p:nvSpPr>
        <p:spPr>
          <a:xfrm flipH="1">
            <a:off x="8028384" y="2527784"/>
            <a:ext cx="648072" cy="648072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N6</a:t>
            </a:r>
          </a:p>
        </p:txBody>
      </p:sp>
      <p:grpSp>
        <p:nvGrpSpPr>
          <p:cNvPr id="460" name="Group 459"/>
          <p:cNvGrpSpPr/>
          <p:nvPr/>
        </p:nvGrpSpPr>
        <p:grpSpPr>
          <a:xfrm flipH="1">
            <a:off x="5946925" y="2306419"/>
            <a:ext cx="1649411" cy="2160240"/>
            <a:chOff x="1547664" y="1628800"/>
            <a:chExt cx="1649411" cy="2160240"/>
          </a:xfrm>
        </p:grpSpPr>
        <p:grpSp>
          <p:nvGrpSpPr>
            <p:cNvPr id="461" name="Group 460"/>
            <p:cNvGrpSpPr/>
            <p:nvPr/>
          </p:nvGrpSpPr>
          <p:grpSpPr>
            <a:xfrm>
              <a:off x="1547664" y="1628800"/>
              <a:ext cx="1649411" cy="2160240"/>
              <a:chOff x="42269" y="1988840"/>
              <a:chExt cx="1649411" cy="2160240"/>
            </a:xfrm>
          </p:grpSpPr>
          <p:sp>
            <p:nvSpPr>
              <p:cNvPr id="466" name="Rounded Rectangle 465"/>
              <p:cNvSpPr/>
              <p:nvPr/>
            </p:nvSpPr>
            <p:spPr>
              <a:xfrm>
                <a:off x="42269" y="1988840"/>
                <a:ext cx="1649411" cy="2160240"/>
              </a:xfrm>
              <a:prstGeom prst="roundRect">
                <a:avLst>
                  <a:gd name="adj" fmla="val 10270"/>
                </a:avLst>
              </a:prstGeom>
              <a:gradFill>
                <a:gsLst>
                  <a:gs pos="0">
                    <a:srgbClr val="1F497D"/>
                  </a:gs>
                  <a:gs pos="50000">
                    <a:srgbClr val="4F81BD">
                      <a:tint val="44500"/>
                      <a:satMod val="160000"/>
                    </a:srgbClr>
                  </a:gs>
                  <a:gs pos="100000">
                    <a:srgbClr val="F79646"/>
                  </a:gs>
                </a:gsLst>
                <a:lin ang="5400000" scaled="1"/>
              </a:gra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N5</a:t>
                </a:r>
              </a:p>
            </p:txBody>
          </p:sp>
          <p:sp>
            <p:nvSpPr>
              <p:cNvPr id="467" name="Rounded Rectangle 466"/>
              <p:cNvSpPr/>
              <p:nvPr/>
            </p:nvSpPr>
            <p:spPr>
              <a:xfrm>
                <a:off x="1043608" y="3429000"/>
                <a:ext cx="648072" cy="648072"/>
              </a:xfrm>
              <a:prstGeom prst="roundRect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468" name="Group 467"/>
              <p:cNvGrpSpPr/>
              <p:nvPr/>
            </p:nvGrpSpPr>
            <p:grpSpPr>
              <a:xfrm>
                <a:off x="1130751" y="3639253"/>
                <a:ext cx="488921" cy="295422"/>
                <a:chOff x="5451231" y="4149969"/>
                <a:chExt cx="488921" cy="295422"/>
              </a:xfrm>
            </p:grpSpPr>
            <p:sp>
              <p:nvSpPr>
                <p:cNvPr id="472" name="Freeform 471"/>
                <p:cNvSpPr/>
                <p:nvPr/>
              </p:nvSpPr>
              <p:spPr>
                <a:xfrm>
                  <a:off x="5451231" y="4149969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73" name="Freeform 472"/>
                <p:cNvSpPr/>
                <p:nvPr/>
              </p:nvSpPr>
              <p:spPr>
                <a:xfrm flipH="1">
                  <a:off x="5560325" y="4149969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69" name="Elbow Connector 468"/>
              <p:cNvCxnSpPr>
                <a:endCxn id="471" idx="3"/>
              </p:cNvCxnSpPr>
              <p:nvPr/>
            </p:nvCxnSpPr>
            <p:spPr>
              <a:xfrm>
                <a:off x="395538" y="2534244"/>
                <a:ext cx="495548" cy="478039"/>
              </a:xfrm>
              <a:prstGeom prst="bentConnector2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0" name="Elbow Connector 469"/>
              <p:cNvCxnSpPr>
                <a:stCxn id="467" idx="1"/>
                <a:endCxn id="471" idx="0"/>
              </p:cNvCxnSpPr>
              <p:nvPr/>
            </p:nvCxnSpPr>
            <p:spPr>
              <a:xfrm rot="10800000">
                <a:off x="891086" y="3269652"/>
                <a:ext cx="152522" cy="483384"/>
              </a:xfrm>
              <a:prstGeom prst="bentConnector2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1" name="Isosceles Triangle 470"/>
              <p:cNvSpPr/>
              <p:nvPr/>
            </p:nvSpPr>
            <p:spPr>
              <a:xfrm flipV="1">
                <a:off x="774839" y="3012283"/>
                <a:ext cx="232493" cy="257369"/>
              </a:xfrm>
              <a:prstGeom prst="triangle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462" name="Group 461"/>
            <p:cNvGrpSpPr/>
            <p:nvPr/>
          </p:nvGrpSpPr>
          <p:grpSpPr>
            <a:xfrm>
              <a:off x="1547664" y="1850168"/>
              <a:ext cx="648072" cy="648072"/>
              <a:chOff x="2468328" y="4725144"/>
              <a:chExt cx="648072" cy="648072"/>
            </a:xfrm>
          </p:grpSpPr>
          <p:sp>
            <p:nvSpPr>
              <p:cNvPr id="463" name="Rounded Rectangle 462"/>
              <p:cNvSpPr/>
              <p:nvPr/>
            </p:nvSpPr>
            <p:spPr>
              <a:xfrm>
                <a:off x="2468328" y="4725144"/>
                <a:ext cx="648072" cy="648072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4" name="Freeform 463"/>
              <p:cNvSpPr/>
              <p:nvPr/>
            </p:nvSpPr>
            <p:spPr>
              <a:xfrm>
                <a:off x="2555471" y="4935397"/>
                <a:ext cx="379827" cy="295422"/>
              </a:xfrm>
              <a:custGeom>
                <a:avLst/>
                <a:gdLst>
                  <a:gd name="connsiteX0" fmla="*/ 0 w 379827"/>
                  <a:gd name="connsiteY0" fmla="*/ 0 h 295422"/>
                  <a:gd name="connsiteX1" fmla="*/ 126609 w 379827"/>
                  <a:gd name="connsiteY1" fmla="*/ 0 h 295422"/>
                  <a:gd name="connsiteX2" fmla="*/ 379827 w 379827"/>
                  <a:gd name="connsiteY2" fmla="*/ 295422 h 295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9827" h="295422">
                    <a:moveTo>
                      <a:pt x="0" y="0"/>
                    </a:moveTo>
                    <a:lnTo>
                      <a:pt x="126609" y="0"/>
                    </a:lnTo>
                    <a:lnTo>
                      <a:pt x="379827" y="295422"/>
                    </a:lnTo>
                  </a:path>
                </a:pathLst>
              </a:cu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 flipH="1">
                <a:off x="2664565" y="4935397"/>
                <a:ext cx="379827" cy="295422"/>
              </a:xfrm>
              <a:custGeom>
                <a:avLst/>
                <a:gdLst>
                  <a:gd name="connsiteX0" fmla="*/ 0 w 379827"/>
                  <a:gd name="connsiteY0" fmla="*/ 0 h 295422"/>
                  <a:gd name="connsiteX1" fmla="*/ 126609 w 379827"/>
                  <a:gd name="connsiteY1" fmla="*/ 0 h 295422"/>
                  <a:gd name="connsiteX2" fmla="*/ 379827 w 379827"/>
                  <a:gd name="connsiteY2" fmla="*/ 295422 h 295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9827" h="295422">
                    <a:moveTo>
                      <a:pt x="0" y="0"/>
                    </a:moveTo>
                    <a:lnTo>
                      <a:pt x="126609" y="0"/>
                    </a:lnTo>
                    <a:lnTo>
                      <a:pt x="379827" y="295422"/>
                    </a:lnTo>
                  </a:path>
                </a:pathLst>
              </a:cu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474" name="Straight Connector 473"/>
          <p:cNvCxnSpPr>
            <a:stCxn id="459" idx="3"/>
            <a:endCxn id="463" idx="1"/>
          </p:cNvCxnSpPr>
          <p:nvPr/>
        </p:nvCxnSpPr>
        <p:spPr>
          <a:xfrm flipH="1">
            <a:off x="7596336" y="2851820"/>
            <a:ext cx="432048" cy="3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75" name="Straight Connector 474"/>
          <p:cNvCxnSpPr>
            <a:stCxn id="455" idx="3"/>
            <a:endCxn id="467" idx="3"/>
          </p:cNvCxnSpPr>
          <p:nvPr/>
        </p:nvCxnSpPr>
        <p:spPr>
          <a:xfrm>
            <a:off x="5508104" y="4070615"/>
            <a:ext cx="438821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77" name="Straight Connector 476"/>
          <p:cNvCxnSpPr/>
          <p:nvPr/>
        </p:nvCxnSpPr>
        <p:spPr>
          <a:xfrm>
            <a:off x="251522" y="3386539"/>
            <a:ext cx="8651302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80" name="Line Callout 1 479"/>
          <p:cNvSpPr/>
          <p:nvPr/>
        </p:nvSpPr>
        <p:spPr>
          <a:xfrm>
            <a:off x="1543180" y="3439120"/>
            <a:ext cx="678765" cy="473348"/>
          </a:xfrm>
          <a:prstGeom prst="borderCallout1">
            <a:avLst>
              <a:gd name="adj1" fmla="val 27763"/>
              <a:gd name="adj2" fmla="val 104052"/>
              <a:gd name="adj3" fmla="val 27311"/>
              <a:gd name="adj4" fmla="val 123542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TP</a:t>
            </a:r>
          </a:p>
        </p:txBody>
      </p:sp>
      <p:sp>
        <p:nvSpPr>
          <p:cNvPr id="54" name="Can 53"/>
          <p:cNvSpPr/>
          <p:nvPr/>
        </p:nvSpPr>
        <p:spPr>
          <a:xfrm rot="16200000">
            <a:off x="4545227" y="1581031"/>
            <a:ext cx="125553" cy="3886845"/>
          </a:xfrm>
          <a:prstGeom prst="can">
            <a:avLst>
              <a:gd name="adj" fmla="val 37998"/>
            </a:avLst>
          </a:prstGeom>
          <a:solidFill>
            <a:srgbClr val="4F81BD">
              <a:alpha val="3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Line Callout 1 54"/>
          <p:cNvSpPr/>
          <p:nvPr/>
        </p:nvSpPr>
        <p:spPr>
          <a:xfrm>
            <a:off x="3087981" y="4784035"/>
            <a:ext cx="633399" cy="447807"/>
          </a:xfrm>
          <a:prstGeom prst="borderCallout1">
            <a:avLst>
              <a:gd name="adj1" fmla="val 5366"/>
              <a:gd name="adj2" fmla="val 55242"/>
              <a:gd name="adj3" fmla="val -151389"/>
              <a:gd name="adj4" fmla="val 30941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noProof="0" dirty="0">
                <a:solidFill>
                  <a:prstClr val="black"/>
                </a:solidFill>
                <a:latin typeface="Calibri"/>
              </a:rPr>
              <a:t>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TP</a:t>
            </a:r>
          </a:p>
        </p:txBody>
      </p:sp>
      <p:sp>
        <p:nvSpPr>
          <p:cNvPr id="56" name="Line Callout 1 55"/>
          <p:cNvSpPr/>
          <p:nvPr/>
        </p:nvSpPr>
        <p:spPr>
          <a:xfrm>
            <a:off x="3701131" y="2863217"/>
            <a:ext cx="1158901" cy="438826"/>
          </a:xfrm>
          <a:prstGeom prst="borderCallout1">
            <a:avLst>
              <a:gd name="adj1" fmla="val 50665"/>
              <a:gd name="adj2" fmla="val 101590"/>
              <a:gd name="adj3" fmla="val 126625"/>
              <a:gd name="adj4" fmla="val 137846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TE Tunnel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Line Callout 1 56"/>
          <p:cNvSpPr/>
          <p:nvPr/>
        </p:nvSpPr>
        <p:spPr>
          <a:xfrm>
            <a:off x="4312016" y="4796053"/>
            <a:ext cx="949097" cy="447807"/>
          </a:xfrm>
          <a:prstGeom prst="borderCallout1">
            <a:avLst>
              <a:gd name="adj1" fmla="val 5366"/>
              <a:gd name="adj2" fmla="val 55242"/>
              <a:gd name="adj3" fmla="val -166186"/>
              <a:gd name="adj4" fmla="val 37217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TE Link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Line Callout 1 57"/>
          <p:cNvSpPr/>
          <p:nvPr/>
        </p:nvSpPr>
        <p:spPr>
          <a:xfrm>
            <a:off x="1706815" y="4817167"/>
            <a:ext cx="974273" cy="447807"/>
          </a:xfrm>
          <a:prstGeom prst="borderCallout1">
            <a:avLst>
              <a:gd name="adj1" fmla="val 5366"/>
              <a:gd name="adj2" fmla="val 55242"/>
              <a:gd name="adj3" fmla="val -77405"/>
              <a:gd name="adj4" fmla="val 37218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TE Node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0401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Modeling Abstractions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06" name="Notched Right Arrow 205"/>
          <p:cNvSpPr/>
          <p:nvPr/>
        </p:nvSpPr>
        <p:spPr>
          <a:xfrm>
            <a:off x="3645670" y="3787283"/>
            <a:ext cx="1784378" cy="859234"/>
          </a:xfrm>
          <a:prstGeom prst="notchedRightArrow">
            <a:avLst>
              <a:gd name="adj1" fmla="val 62113"/>
              <a:gd name="adj2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Abstraction</a:t>
            </a:r>
          </a:p>
        </p:txBody>
      </p:sp>
      <p:grpSp>
        <p:nvGrpSpPr>
          <p:cNvPr id="342" name="Group 341"/>
          <p:cNvGrpSpPr/>
          <p:nvPr/>
        </p:nvGrpSpPr>
        <p:grpSpPr>
          <a:xfrm>
            <a:off x="237798" y="1310247"/>
            <a:ext cx="4228184" cy="1147521"/>
            <a:chOff x="237798" y="1310247"/>
            <a:chExt cx="4228184" cy="1147521"/>
          </a:xfrm>
        </p:grpSpPr>
        <p:sp>
          <p:nvSpPr>
            <p:cNvPr id="200" name="Rectangle 199"/>
            <p:cNvSpPr/>
            <p:nvPr/>
          </p:nvSpPr>
          <p:spPr>
            <a:xfrm>
              <a:off x="237798" y="1310247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2" name="Picture 41" descr="DWDM Switch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7798" y="2000568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3" name="TextBox 202"/>
            <p:cNvSpPr txBox="1"/>
            <p:nvPr/>
          </p:nvSpPr>
          <p:spPr>
            <a:xfrm>
              <a:off x="914396" y="1326473"/>
              <a:ext cx="27197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Network</a:t>
              </a:r>
              <a:r>
                <a:rPr lang="en-US" sz="1200" b="1" kern="0" noProof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 Facing Line Card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914395" y="1677653"/>
              <a:ext cx="3551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Termination</a:t>
              </a:r>
              <a:r>
                <a:rPr lang="en-US" sz="1200" b="1" kern="0" noProof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 Device with Client Ports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914396" y="2088476"/>
              <a:ext cx="30836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Blocking Switching component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66" name="Trapezoid 265"/>
            <p:cNvSpPr/>
            <p:nvPr/>
          </p:nvSpPr>
          <p:spPr>
            <a:xfrm rot="10800000">
              <a:off x="237867" y="1673504"/>
              <a:ext cx="401196" cy="242898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6" name="Group 345"/>
          <p:cNvGrpSpPr/>
          <p:nvPr/>
        </p:nvGrpSpPr>
        <p:grpSpPr>
          <a:xfrm>
            <a:off x="221272" y="2547852"/>
            <a:ext cx="3319801" cy="3911172"/>
            <a:chOff x="221272" y="2547852"/>
            <a:chExt cx="3319801" cy="3911172"/>
          </a:xfrm>
        </p:grpSpPr>
        <p:sp>
          <p:nvSpPr>
            <p:cNvPr id="3" name="Rounded Rectangle 2"/>
            <p:cNvSpPr/>
            <p:nvPr/>
          </p:nvSpPr>
          <p:spPr>
            <a:xfrm>
              <a:off x="405554" y="2675083"/>
              <a:ext cx="2956875" cy="3546598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4" name="Picture 41" descr="DWDM Switch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0614" y="4229712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5" name="Picture 41" descr="DWDM Switch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49245" y="4218194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906200" y="5682745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781871" y="4967507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223301" y="5707293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781871" y="3582995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64856" y="3582995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0" name="Straight Connector 99"/>
            <p:cNvCxnSpPr>
              <a:stCxn id="263" idx="0"/>
              <a:endCxn id="85" idx="0"/>
            </p:cNvCxnSpPr>
            <p:nvPr/>
          </p:nvCxnSpPr>
          <p:spPr bwMode="auto">
            <a:xfrm>
              <a:off x="1217453" y="3103407"/>
              <a:ext cx="260392" cy="111478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/>
            <p:cNvCxnSpPr>
              <a:stCxn id="85" idx="2"/>
              <a:endCxn id="5" idx="0"/>
            </p:cNvCxnSpPr>
            <p:nvPr/>
          </p:nvCxnSpPr>
          <p:spPr bwMode="auto">
            <a:xfrm flipH="1">
              <a:off x="1106833" y="4675394"/>
              <a:ext cx="371012" cy="100735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/>
            <p:cNvCxnSpPr>
              <a:stCxn id="85" idx="2"/>
              <a:endCxn id="93" idx="0"/>
            </p:cNvCxnSpPr>
            <p:nvPr/>
          </p:nvCxnSpPr>
          <p:spPr bwMode="auto">
            <a:xfrm>
              <a:off x="1477845" y="4675394"/>
              <a:ext cx="946089" cy="1031899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4" name="Straight Connector 103"/>
            <p:cNvCxnSpPr>
              <a:stCxn id="267" idx="0"/>
              <a:endCxn id="84" idx="0"/>
            </p:cNvCxnSpPr>
            <p:nvPr/>
          </p:nvCxnSpPr>
          <p:spPr bwMode="auto">
            <a:xfrm flipH="1">
              <a:off x="2369214" y="3103407"/>
              <a:ext cx="122187" cy="1126305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>
              <a:stCxn id="233" idx="3"/>
              <a:endCxn id="84" idx="2"/>
            </p:cNvCxnSpPr>
            <p:nvPr/>
          </p:nvCxnSpPr>
          <p:spPr bwMode="auto">
            <a:xfrm flipV="1">
              <a:off x="956826" y="4686912"/>
              <a:ext cx="1412388" cy="399266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>
              <a:stCxn id="84" idx="2"/>
              <a:endCxn id="90" idx="0"/>
            </p:cNvCxnSpPr>
            <p:nvPr/>
          </p:nvCxnSpPr>
          <p:spPr bwMode="auto">
            <a:xfrm>
              <a:off x="2369214" y="4686912"/>
              <a:ext cx="613290" cy="280595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18" name="Picture 41" descr="DWDM Switch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8430" y="3557698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1" name="Straight Connector 120"/>
            <p:cNvCxnSpPr>
              <a:stCxn id="96" idx="3"/>
              <a:endCxn id="118" idx="1"/>
            </p:cNvCxnSpPr>
            <p:nvPr/>
          </p:nvCxnSpPr>
          <p:spPr bwMode="auto">
            <a:xfrm>
              <a:off x="966121" y="3701667"/>
              <a:ext cx="802309" cy="8463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/>
            <p:cNvCxnSpPr>
              <a:stCxn id="118" idx="3"/>
              <a:endCxn id="94" idx="1"/>
            </p:cNvCxnSpPr>
            <p:nvPr/>
          </p:nvCxnSpPr>
          <p:spPr bwMode="auto">
            <a:xfrm flipV="1">
              <a:off x="2225630" y="3701667"/>
              <a:ext cx="556241" cy="8463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3" name="Rectangle 232"/>
            <p:cNvSpPr/>
            <p:nvPr/>
          </p:nvSpPr>
          <p:spPr>
            <a:xfrm>
              <a:off x="555561" y="4967506"/>
              <a:ext cx="401265" cy="23734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6" name="Straight Connector 235"/>
            <p:cNvCxnSpPr>
              <a:stCxn id="5" idx="2"/>
            </p:cNvCxnSpPr>
            <p:nvPr/>
          </p:nvCxnSpPr>
          <p:spPr bwMode="auto">
            <a:xfrm flipH="1">
              <a:off x="1106832" y="5920088"/>
              <a:ext cx="1" cy="477896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/>
            <p:cNvCxnSpPr>
              <a:stCxn id="93" idx="2"/>
            </p:cNvCxnSpPr>
            <p:nvPr/>
          </p:nvCxnSpPr>
          <p:spPr bwMode="auto">
            <a:xfrm flipH="1">
              <a:off x="2423933" y="5944636"/>
              <a:ext cx="1" cy="514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/>
            <p:cNvCxnSpPr>
              <a:endCxn id="90" idx="3"/>
            </p:cNvCxnSpPr>
            <p:nvPr/>
          </p:nvCxnSpPr>
          <p:spPr bwMode="auto">
            <a:xfrm flipH="1">
              <a:off x="3183136" y="5086177"/>
              <a:ext cx="357937" cy="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/>
            <p:cNvCxnSpPr>
              <a:endCxn id="94" idx="3"/>
            </p:cNvCxnSpPr>
            <p:nvPr/>
          </p:nvCxnSpPr>
          <p:spPr bwMode="auto">
            <a:xfrm flipH="1">
              <a:off x="3183136" y="3691581"/>
              <a:ext cx="316798" cy="10086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Straight Connector 253"/>
            <p:cNvCxnSpPr>
              <a:stCxn id="233" idx="1"/>
            </p:cNvCxnSpPr>
            <p:nvPr/>
          </p:nvCxnSpPr>
          <p:spPr bwMode="auto">
            <a:xfrm flipH="1">
              <a:off x="221272" y="5086178"/>
              <a:ext cx="334289" cy="6629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>
              <a:stCxn id="96" idx="1"/>
            </p:cNvCxnSpPr>
            <p:nvPr/>
          </p:nvCxnSpPr>
          <p:spPr bwMode="auto">
            <a:xfrm flipH="1" flipV="1">
              <a:off x="234522" y="3701324"/>
              <a:ext cx="330334" cy="34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/>
            <p:nvPr/>
          </p:nvCxnSpPr>
          <p:spPr bwMode="auto">
            <a:xfrm>
              <a:off x="1106832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3" name="Trapezoid 262"/>
            <p:cNvSpPr/>
            <p:nvPr/>
          </p:nvSpPr>
          <p:spPr>
            <a:xfrm rot="10800000">
              <a:off x="1016855" y="2860509"/>
              <a:ext cx="401196" cy="242898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Trapezoid 266"/>
            <p:cNvSpPr/>
            <p:nvPr/>
          </p:nvSpPr>
          <p:spPr>
            <a:xfrm rot="10800000">
              <a:off x="2290803" y="2860509"/>
              <a:ext cx="401196" cy="242898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Straight Connector 284"/>
            <p:cNvCxnSpPr/>
            <p:nvPr/>
          </p:nvCxnSpPr>
          <p:spPr bwMode="auto">
            <a:xfrm>
              <a:off x="1230981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6" name="Straight Connector 285"/>
            <p:cNvCxnSpPr/>
            <p:nvPr/>
          </p:nvCxnSpPr>
          <p:spPr bwMode="auto">
            <a:xfrm>
              <a:off x="1360924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/>
            <p:cNvCxnSpPr/>
            <p:nvPr/>
          </p:nvCxnSpPr>
          <p:spPr bwMode="auto">
            <a:xfrm>
              <a:off x="2369214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/>
            <p:cNvCxnSpPr/>
            <p:nvPr/>
          </p:nvCxnSpPr>
          <p:spPr bwMode="auto">
            <a:xfrm>
              <a:off x="2617968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/>
            <p:cNvCxnSpPr/>
            <p:nvPr/>
          </p:nvCxnSpPr>
          <p:spPr bwMode="auto">
            <a:xfrm>
              <a:off x="2491675" y="2547852"/>
              <a:ext cx="0" cy="333927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1" name="Group 340"/>
          <p:cNvGrpSpPr/>
          <p:nvPr/>
        </p:nvGrpSpPr>
        <p:grpSpPr>
          <a:xfrm>
            <a:off x="5606208" y="2591929"/>
            <a:ext cx="3174725" cy="3727280"/>
            <a:chOff x="5606208" y="2591929"/>
            <a:chExt cx="3174725" cy="3727280"/>
          </a:xfrm>
        </p:grpSpPr>
        <p:sp>
          <p:nvSpPr>
            <p:cNvPr id="142" name="Rounded Rectangle 141"/>
            <p:cNvSpPr/>
            <p:nvPr/>
          </p:nvSpPr>
          <p:spPr>
            <a:xfrm>
              <a:off x="5730461" y="2675083"/>
              <a:ext cx="2956875" cy="3546598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4" name="Straight Connector 153"/>
            <p:cNvCxnSpPr>
              <a:stCxn id="323" idx="0"/>
              <a:endCxn id="168" idx="0"/>
            </p:cNvCxnSpPr>
            <p:nvPr/>
          </p:nvCxnSpPr>
          <p:spPr bwMode="auto">
            <a:xfrm>
              <a:off x="6563508" y="3243989"/>
              <a:ext cx="13646" cy="289370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>
              <a:stCxn id="324" idx="0"/>
              <a:endCxn id="170" idx="1"/>
            </p:cNvCxnSpPr>
            <p:nvPr/>
          </p:nvCxnSpPr>
          <p:spPr bwMode="auto">
            <a:xfrm>
              <a:off x="7791096" y="3251530"/>
              <a:ext cx="828373" cy="1737179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>
              <a:stCxn id="167" idx="6"/>
              <a:endCxn id="324" idx="0"/>
            </p:cNvCxnSpPr>
            <p:nvPr/>
          </p:nvCxnSpPr>
          <p:spPr bwMode="auto">
            <a:xfrm flipV="1">
              <a:off x="5833785" y="3251530"/>
              <a:ext cx="1957311" cy="177331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>
              <a:stCxn id="323" idx="0"/>
              <a:endCxn id="169" idx="0"/>
            </p:cNvCxnSpPr>
            <p:nvPr/>
          </p:nvCxnSpPr>
          <p:spPr bwMode="auto">
            <a:xfrm>
              <a:off x="6563508" y="3243989"/>
              <a:ext cx="1200398" cy="288376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>
              <a:off x="5778862" y="3691581"/>
              <a:ext cx="2806725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5" name="Oval 164"/>
            <p:cNvSpPr/>
            <p:nvPr/>
          </p:nvSpPr>
          <p:spPr>
            <a:xfrm>
              <a:off x="8585587" y="358556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5606208" y="3576326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5644618" y="4934084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6482570" y="613768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7669322" y="6127750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>
              <a:off x="8591766" y="4962126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Connector 175"/>
            <p:cNvCxnSpPr>
              <a:endCxn id="170" idx="2"/>
            </p:cNvCxnSpPr>
            <p:nvPr/>
          </p:nvCxnSpPr>
          <p:spPr bwMode="auto">
            <a:xfrm>
              <a:off x="5833785" y="5016479"/>
              <a:ext cx="2757981" cy="36407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5793026" y="2961291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7959757" y="2981171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5773150" y="339199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7953419" y="341133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5763718" y="5163411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5883344" y="5810205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7841738" y="5805894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7919597" y="5134411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6460973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6" name="Oval 295"/>
            <p:cNvSpPr/>
            <p:nvPr/>
          </p:nvSpPr>
          <p:spPr>
            <a:xfrm>
              <a:off x="6748673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7" name="Oval 296"/>
            <p:cNvSpPr/>
            <p:nvPr/>
          </p:nvSpPr>
          <p:spPr>
            <a:xfrm>
              <a:off x="6170888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9" name="Oval 298"/>
            <p:cNvSpPr/>
            <p:nvPr/>
          </p:nvSpPr>
          <p:spPr>
            <a:xfrm>
              <a:off x="7409996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0" name="Oval 299"/>
            <p:cNvSpPr/>
            <p:nvPr/>
          </p:nvSpPr>
          <p:spPr>
            <a:xfrm>
              <a:off x="7967456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1" name="Oval 300"/>
            <p:cNvSpPr/>
            <p:nvPr/>
          </p:nvSpPr>
          <p:spPr>
            <a:xfrm>
              <a:off x="7688567" y="259192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303" name="Straight Connector 302"/>
            <p:cNvCxnSpPr/>
            <p:nvPr/>
          </p:nvCxnSpPr>
          <p:spPr bwMode="auto">
            <a:xfrm>
              <a:off x="6577153" y="2770555"/>
              <a:ext cx="300" cy="205741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7790026" y="2764552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Straight Connector 307"/>
            <p:cNvCxnSpPr>
              <a:stCxn id="296" idx="3"/>
              <a:endCxn id="323" idx="3"/>
            </p:cNvCxnSpPr>
            <p:nvPr/>
          </p:nvCxnSpPr>
          <p:spPr bwMode="auto">
            <a:xfrm flipH="1">
              <a:off x="6563508" y="2746866"/>
              <a:ext cx="212868" cy="21358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Straight Connector 308"/>
            <p:cNvCxnSpPr>
              <a:stCxn id="297" idx="5"/>
            </p:cNvCxnSpPr>
            <p:nvPr/>
          </p:nvCxnSpPr>
          <p:spPr bwMode="auto">
            <a:xfrm>
              <a:off x="6332352" y="2746866"/>
              <a:ext cx="245101" cy="22943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Straight Connector 309"/>
            <p:cNvCxnSpPr>
              <a:stCxn id="299" idx="5"/>
            </p:cNvCxnSpPr>
            <p:nvPr/>
          </p:nvCxnSpPr>
          <p:spPr bwMode="auto">
            <a:xfrm>
              <a:off x="7571460" y="2746866"/>
              <a:ext cx="231818" cy="23605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Straight Connector 310"/>
            <p:cNvCxnSpPr>
              <a:stCxn id="300" idx="3"/>
            </p:cNvCxnSpPr>
            <p:nvPr/>
          </p:nvCxnSpPr>
          <p:spPr bwMode="auto">
            <a:xfrm flipH="1">
              <a:off x="7790026" y="2746866"/>
              <a:ext cx="205133" cy="23605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3" name="Isosceles Triangle 322"/>
            <p:cNvSpPr/>
            <p:nvPr/>
          </p:nvSpPr>
          <p:spPr>
            <a:xfrm rot="10800000">
              <a:off x="6419615" y="2960449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Isosceles Triangle 323"/>
            <p:cNvSpPr/>
            <p:nvPr/>
          </p:nvSpPr>
          <p:spPr>
            <a:xfrm rot="10800000">
              <a:off x="7647203" y="2967990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4842870" y="1333096"/>
            <a:ext cx="4033501" cy="1032379"/>
            <a:chOff x="4842870" y="1333096"/>
            <a:chExt cx="4033501" cy="1032379"/>
          </a:xfrm>
        </p:grpSpPr>
        <p:sp>
          <p:nvSpPr>
            <p:cNvPr id="59" name="TextBox 58"/>
            <p:cNvSpPr txBox="1"/>
            <p:nvPr/>
          </p:nvSpPr>
          <p:spPr>
            <a:xfrm>
              <a:off x="5254495" y="1333096"/>
              <a:ext cx="3076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Tunnel Termination Point (TTP)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6" name="Isosceles Triangle 195"/>
            <p:cNvSpPr/>
            <p:nvPr/>
          </p:nvSpPr>
          <p:spPr>
            <a:xfrm rot="10800000">
              <a:off x="4842870" y="1349690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4901487" y="176338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5261122" y="1698394"/>
              <a:ext cx="36152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Server Link Termination Point (S-LTP)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" name="Oval 297"/>
            <p:cNvSpPr/>
            <p:nvPr/>
          </p:nvSpPr>
          <p:spPr>
            <a:xfrm>
              <a:off x="4912489" y="2093350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5267751" y="2088476"/>
              <a:ext cx="36086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Client Link Termination Point (C-LTP)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797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Modeling Abstractions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820555" y="1333096"/>
            <a:ext cx="4166018" cy="973094"/>
            <a:chOff x="4820555" y="1333096"/>
            <a:chExt cx="4166018" cy="973094"/>
          </a:xfrm>
        </p:grpSpPr>
        <p:sp>
          <p:nvSpPr>
            <p:cNvPr id="59" name="TextBox 58"/>
            <p:cNvSpPr txBox="1"/>
            <p:nvPr/>
          </p:nvSpPr>
          <p:spPr>
            <a:xfrm>
              <a:off x="5232180" y="1333096"/>
              <a:ext cx="3076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Tunnel Termination Point (TTP)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6" name="Isosceles Triangle 195"/>
            <p:cNvSpPr/>
            <p:nvPr/>
          </p:nvSpPr>
          <p:spPr>
            <a:xfrm rot="10800000">
              <a:off x="4820555" y="1349690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4879172" y="176338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5238806" y="1700856"/>
              <a:ext cx="37477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Server Link Termination Point (S-LTP)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" name="Oval 297"/>
            <p:cNvSpPr/>
            <p:nvPr/>
          </p:nvSpPr>
          <p:spPr>
            <a:xfrm>
              <a:off x="4890174" y="2093350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5245435" y="2029191"/>
              <a:ext cx="36498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Client Link Termination Point (C-LTP)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245" name="Group 244"/>
          <p:cNvGrpSpPr/>
          <p:nvPr/>
        </p:nvGrpSpPr>
        <p:grpSpPr>
          <a:xfrm>
            <a:off x="145186" y="2935903"/>
            <a:ext cx="2314692" cy="2351534"/>
            <a:chOff x="264454" y="3969573"/>
            <a:chExt cx="2314692" cy="2351534"/>
          </a:xfrm>
        </p:grpSpPr>
        <p:sp>
          <p:nvSpPr>
            <p:cNvPr id="142" name="Rounded Rectangle 141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4" name="Straight Connector 153"/>
            <p:cNvCxnSpPr>
              <a:stCxn id="323" idx="0"/>
              <a:endCxn id="168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>
              <a:stCxn id="324" idx="0"/>
              <a:endCxn id="113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>
              <a:stCxn id="167" idx="6"/>
              <a:endCxn id="324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>
              <a:stCxn id="323" idx="0"/>
              <a:endCxn id="169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>
              <a:stCxn id="166" idx="6"/>
              <a:endCxn id="165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5" name="Oval 164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Connector 175"/>
            <p:cNvCxnSpPr>
              <a:stCxn id="167" idx="5"/>
              <a:endCxn id="113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6" name="Oval 295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7" name="Oval 296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9" name="Oval 298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0" name="Oval 299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1" name="Oval 300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303" name="Straight Connector 302"/>
            <p:cNvCxnSpPr>
              <a:stCxn id="323" idx="3"/>
              <a:endCxn id="297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Straight Connector 307"/>
            <p:cNvCxnSpPr>
              <a:stCxn id="296" idx="3"/>
              <a:endCxn id="323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Straight Connector 308"/>
            <p:cNvCxnSpPr>
              <a:endCxn id="323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Straight Connector 309"/>
            <p:cNvCxnSpPr>
              <a:stCxn id="299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Straight Connector 310"/>
            <p:cNvCxnSpPr>
              <a:stCxn id="300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3" name="Isosceles Triangle 322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Isosceles Triangle 323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3358838" y="4387015"/>
            <a:ext cx="2314692" cy="2351534"/>
            <a:chOff x="264454" y="3969573"/>
            <a:chExt cx="2314692" cy="2351534"/>
          </a:xfrm>
        </p:grpSpPr>
        <p:sp>
          <p:nvSpPr>
            <p:cNvPr id="136" name="Rounded Rectangle 13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7" name="Straight Connector 136"/>
            <p:cNvCxnSpPr>
              <a:stCxn id="182" idx="0"/>
              <a:endCxn id="147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>
              <a:stCxn id="183" idx="0"/>
              <a:endCxn id="184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>
              <a:stCxn id="146" idx="6"/>
              <a:endCxn id="183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>
              <a:stCxn id="182" idx="0"/>
              <a:endCxn id="14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>
              <a:stCxn id="145" idx="6"/>
              <a:endCxn id="144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4" name="Oval 143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Connector 148"/>
            <p:cNvCxnSpPr>
              <a:stCxn id="146" idx="5"/>
              <a:endCxn id="184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64" name="Oval 163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1" name="Oval 170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2" name="Oval 171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3" name="Oval 172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4" name="Oval 173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175" name="Straight Connector 174"/>
            <p:cNvCxnSpPr>
              <a:stCxn id="182" idx="3"/>
              <a:endCxn id="171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7" name="Straight Connector 176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>
              <a:stCxn id="164" idx="3"/>
              <a:endCxn id="182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>
              <a:endCxn id="182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>
              <a:stCxn id="172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>
              <a:stCxn id="173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2" name="Isosceles Triangle 181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Isosceles Triangle 182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691762" y="2935903"/>
            <a:ext cx="2314692" cy="2351534"/>
            <a:chOff x="264454" y="3969573"/>
            <a:chExt cx="2314692" cy="2351534"/>
          </a:xfrm>
        </p:grpSpPr>
        <p:sp>
          <p:nvSpPr>
            <p:cNvPr id="186" name="Rounded Rectangle 18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7" name="Straight Connector 186"/>
            <p:cNvCxnSpPr>
              <a:stCxn id="260" idx="0"/>
              <a:endCxn id="195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>
              <a:stCxn id="261" idx="0"/>
              <a:endCxn id="262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>
              <a:stCxn id="194" idx="6"/>
              <a:endCxn id="261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/>
            <p:cNvCxnSpPr>
              <a:stCxn id="260" idx="0"/>
              <a:endCxn id="19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/>
            <p:cNvCxnSpPr>
              <a:stCxn id="193" idx="6"/>
              <a:endCxn id="192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92" name="Oval 191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1" name="Straight Connector 200"/>
            <p:cNvCxnSpPr>
              <a:stCxn id="194" idx="5"/>
              <a:endCxn id="262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07" name="TextBox 206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2" name="Oval 221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23" name="Oval 222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6" name="Oval 245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7" name="Oval 246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8" name="Oval 247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50" name="Oval 249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251" name="Straight Connector 250"/>
            <p:cNvCxnSpPr>
              <a:stCxn id="260" idx="3"/>
              <a:endCxn id="246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2" name="Straight Connector 251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>
              <a:stCxn id="223" idx="3"/>
              <a:endCxn id="260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/>
            <p:cNvCxnSpPr>
              <a:endCxn id="260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/>
            <p:cNvCxnSpPr>
              <a:stCxn id="247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/>
            <p:cNvCxnSpPr>
              <a:stCxn id="248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0" name="Isosceles Triangle 259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Isosceles Triangle 260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4" name="Straight Connector 263"/>
          <p:cNvCxnSpPr>
            <a:stCxn id="113" idx="5"/>
            <a:endCxn id="145" idx="1"/>
          </p:cNvCxnSpPr>
          <p:nvPr/>
        </p:nvCxnSpPr>
        <p:spPr>
          <a:xfrm>
            <a:off x="2432175" y="4625222"/>
            <a:ext cx="980773" cy="559274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>
            <a:stCxn id="144" idx="7"/>
            <a:endCxn id="194" idx="2"/>
          </p:cNvCxnSpPr>
          <p:nvPr/>
        </p:nvCxnSpPr>
        <p:spPr>
          <a:xfrm flipV="1">
            <a:off x="5625947" y="4509709"/>
            <a:ext cx="1065815" cy="676268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2" name="Can 271"/>
          <p:cNvSpPr/>
          <p:nvPr/>
        </p:nvSpPr>
        <p:spPr>
          <a:xfrm rot="16200000">
            <a:off x="4951751" y="368337"/>
            <a:ext cx="133574" cy="6075935"/>
          </a:xfrm>
          <a:prstGeom prst="can">
            <a:avLst>
              <a:gd name="adj" fmla="val 37998"/>
            </a:avLst>
          </a:prstGeom>
          <a:solidFill>
            <a:schemeClr val="accent1">
              <a:alpha val="3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TextBox 289"/>
          <p:cNvSpPr txBox="1"/>
          <p:nvPr/>
        </p:nvSpPr>
        <p:spPr>
          <a:xfrm>
            <a:off x="2066390" y="5265774"/>
            <a:ext cx="1290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Link-12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5677612" y="5272402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Link-23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868330" y="3888321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7389550" y="2369766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687535" y="2218117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3802429" y="2999657"/>
            <a:ext cx="1812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TE-Tunnel-1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359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Multi-layer Transformations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cxnSp>
        <p:nvCxnSpPr>
          <p:cNvPr id="432" name="Straight Connector 431"/>
          <p:cNvCxnSpPr>
            <a:stCxn id="448" idx="3"/>
            <a:endCxn id="433" idx="1"/>
          </p:cNvCxnSpPr>
          <p:nvPr/>
        </p:nvCxnSpPr>
        <p:spPr>
          <a:xfrm>
            <a:off x="3269083" y="4070615"/>
            <a:ext cx="438821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433" name="Rounded Rectangle 432"/>
          <p:cNvSpPr/>
          <p:nvPr/>
        </p:nvSpPr>
        <p:spPr>
          <a:xfrm>
            <a:off x="3707904" y="3746579"/>
            <a:ext cx="648072" cy="648072"/>
          </a:xfrm>
          <a:prstGeom prst="round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N3</a:t>
            </a:r>
          </a:p>
        </p:txBody>
      </p:sp>
      <p:sp>
        <p:nvSpPr>
          <p:cNvPr id="434" name="TextBox 433"/>
          <p:cNvSpPr txBox="1"/>
          <p:nvPr/>
        </p:nvSpPr>
        <p:spPr>
          <a:xfrm>
            <a:off x="313184" y="3089711"/>
            <a:ext cx="4618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client layer</a:t>
            </a:r>
          </a:p>
        </p:txBody>
      </p:sp>
      <p:sp>
        <p:nvSpPr>
          <p:cNvPr id="435" name="TextBox 434"/>
          <p:cNvSpPr txBox="1"/>
          <p:nvPr/>
        </p:nvSpPr>
        <p:spPr>
          <a:xfrm>
            <a:off x="260176" y="3346601"/>
            <a:ext cx="4618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 layer</a:t>
            </a:r>
          </a:p>
        </p:txBody>
      </p:sp>
      <p:grpSp>
        <p:nvGrpSpPr>
          <p:cNvPr id="436" name="Group 435"/>
          <p:cNvGrpSpPr/>
          <p:nvPr/>
        </p:nvGrpSpPr>
        <p:grpSpPr>
          <a:xfrm>
            <a:off x="179512" y="2306419"/>
            <a:ext cx="3089571" cy="2160240"/>
            <a:chOff x="323528" y="1628800"/>
            <a:chExt cx="3089571" cy="2160240"/>
          </a:xfrm>
        </p:grpSpPr>
        <p:cxnSp>
          <p:nvCxnSpPr>
            <p:cNvPr id="437" name="Straight Connector 436"/>
            <p:cNvCxnSpPr>
              <a:endCxn id="439" idx="1"/>
            </p:cNvCxnSpPr>
            <p:nvPr/>
          </p:nvCxnSpPr>
          <p:spPr>
            <a:xfrm>
              <a:off x="457200" y="2174201"/>
              <a:ext cx="226368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438" name="TextBox 437"/>
            <p:cNvSpPr txBox="1"/>
            <p:nvPr/>
          </p:nvSpPr>
          <p:spPr>
            <a:xfrm>
              <a:off x="323528" y="1916832"/>
              <a:ext cx="360040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EP</a:t>
              </a:r>
              <a:r>
                <a:rPr kumimoji="0" lang="en-US" sz="12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11</a:t>
              </a:r>
            </a:p>
          </p:txBody>
        </p:sp>
        <p:sp>
          <p:nvSpPr>
            <p:cNvPr id="439" name="Rounded Rectangle 438"/>
            <p:cNvSpPr/>
            <p:nvPr/>
          </p:nvSpPr>
          <p:spPr>
            <a:xfrm>
              <a:off x="683568" y="1850165"/>
              <a:ext cx="648072" cy="648072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N1</a:t>
              </a:r>
            </a:p>
          </p:txBody>
        </p:sp>
        <p:grpSp>
          <p:nvGrpSpPr>
            <p:cNvPr id="440" name="Group 439"/>
            <p:cNvGrpSpPr/>
            <p:nvPr/>
          </p:nvGrpSpPr>
          <p:grpSpPr>
            <a:xfrm>
              <a:off x="1763688" y="1628800"/>
              <a:ext cx="1649411" cy="2160240"/>
              <a:chOff x="1547664" y="1628800"/>
              <a:chExt cx="1649411" cy="2160240"/>
            </a:xfrm>
          </p:grpSpPr>
          <p:grpSp>
            <p:nvGrpSpPr>
              <p:cNvPr id="442" name="Group 441"/>
              <p:cNvGrpSpPr/>
              <p:nvPr/>
            </p:nvGrpSpPr>
            <p:grpSpPr>
              <a:xfrm>
                <a:off x="1547664" y="1628800"/>
                <a:ext cx="1649411" cy="2160240"/>
                <a:chOff x="42269" y="1988840"/>
                <a:chExt cx="1649411" cy="2160240"/>
              </a:xfrm>
            </p:grpSpPr>
            <p:sp>
              <p:nvSpPr>
                <p:cNvPr id="447" name="Rounded Rectangle 446"/>
                <p:cNvSpPr/>
                <p:nvPr/>
              </p:nvSpPr>
              <p:spPr>
                <a:xfrm>
                  <a:off x="42269" y="1988840"/>
                  <a:ext cx="1649411" cy="2160240"/>
                </a:xfrm>
                <a:prstGeom prst="roundRect">
                  <a:avLst>
                    <a:gd name="adj" fmla="val 10270"/>
                  </a:avLst>
                </a:prstGeom>
                <a:gradFill>
                  <a:gsLst>
                    <a:gs pos="0">
                      <a:srgbClr val="1F497D"/>
                    </a:gs>
                    <a:gs pos="50000">
                      <a:srgbClr val="4F81BD">
                        <a:tint val="44500"/>
                        <a:satMod val="160000"/>
                      </a:srgbClr>
                    </a:gs>
                    <a:gs pos="100000">
                      <a:srgbClr val="F79646"/>
                    </a:gs>
                  </a:gsLst>
                  <a:lin ang="5400000" scaled="1"/>
                </a:gra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t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N2</a:t>
                  </a:r>
                </a:p>
              </p:txBody>
            </p:sp>
            <p:sp>
              <p:nvSpPr>
                <p:cNvPr id="448" name="Rounded Rectangle 447"/>
                <p:cNvSpPr/>
                <p:nvPr/>
              </p:nvSpPr>
              <p:spPr>
                <a:xfrm>
                  <a:off x="1043608" y="3429000"/>
                  <a:ext cx="648072" cy="648072"/>
                </a:xfrm>
                <a:prstGeom prst="roundRect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449" name="Group 448"/>
                <p:cNvGrpSpPr/>
                <p:nvPr/>
              </p:nvGrpSpPr>
              <p:grpSpPr>
                <a:xfrm>
                  <a:off x="1130751" y="3639253"/>
                  <a:ext cx="488921" cy="295422"/>
                  <a:chOff x="5451231" y="4149969"/>
                  <a:chExt cx="488921" cy="295422"/>
                </a:xfrm>
              </p:grpSpPr>
              <p:sp>
                <p:nvSpPr>
                  <p:cNvPr id="453" name="Freeform 452"/>
                  <p:cNvSpPr/>
                  <p:nvPr/>
                </p:nvSpPr>
                <p:spPr>
                  <a:xfrm>
                    <a:off x="5451231" y="4149969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4" name="Freeform 453"/>
                  <p:cNvSpPr/>
                  <p:nvPr/>
                </p:nvSpPr>
                <p:spPr>
                  <a:xfrm flipH="1">
                    <a:off x="5560325" y="4149969"/>
                    <a:ext cx="379827" cy="295422"/>
                  </a:xfrm>
                  <a:custGeom>
                    <a:avLst/>
                    <a:gdLst>
                      <a:gd name="connsiteX0" fmla="*/ 0 w 379827"/>
                      <a:gd name="connsiteY0" fmla="*/ 0 h 295422"/>
                      <a:gd name="connsiteX1" fmla="*/ 126609 w 379827"/>
                      <a:gd name="connsiteY1" fmla="*/ 0 h 295422"/>
                      <a:gd name="connsiteX2" fmla="*/ 379827 w 379827"/>
                      <a:gd name="connsiteY2" fmla="*/ 295422 h 295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9827" h="295422">
                        <a:moveTo>
                          <a:pt x="0" y="0"/>
                        </a:moveTo>
                        <a:lnTo>
                          <a:pt x="126609" y="0"/>
                        </a:lnTo>
                        <a:lnTo>
                          <a:pt x="379827" y="295422"/>
                        </a:lnTo>
                      </a:path>
                    </a:pathLst>
                  </a:custGeom>
                  <a:no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450" name="Elbow Connector 449"/>
                <p:cNvCxnSpPr>
                  <a:endCxn id="452" idx="3"/>
                </p:cNvCxnSpPr>
                <p:nvPr/>
              </p:nvCxnSpPr>
              <p:spPr>
                <a:xfrm>
                  <a:off x="395538" y="2534244"/>
                  <a:ext cx="495548" cy="478039"/>
                </a:xfrm>
                <a:prstGeom prst="bentConnector2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51" name="Elbow Connector 450"/>
                <p:cNvCxnSpPr>
                  <a:stCxn id="448" idx="1"/>
                  <a:endCxn id="452" idx="0"/>
                </p:cNvCxnSpPr>
                <p:nvPr/>
              </p:nvCxnSpPr>
              <p:spPr>
                <a:xfrm rot="10800000">
                  <a:off x="891086" y="3269652"/>
                  <a:ext cx="152522" cy="483384"/>
                </a:xfrm>
                <a:prstGeom prst="bentConnector2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452" name="Isosceles Triangle 451"/>
                <p:cNvSpPr/>
                <p:nvPr/>
              </p:nvSpPr>
              <p:spPr>
                <a:xfrm flipV="1">
                  <a:off x="774839" y="3012283"/>
                  <a:ext cx="232493" cy="257369"/>
                </a:xfrm>
                <a:prstGeom prst="triangle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43" name="Group 442"/>
              <p:cNvGrpSpPr/>
              <p:nvPr/>
            </p:nvGrpSpPr>
            <p:grpSpPr>
              <a:xfrm>
                <a:off x="1547664" y="1850168"/>
                <a:ext cx="648072" cy="648072"/>
                <a:chOff x="2468328" y="4725144"/>
                <a:chExt cx="648072" cy="648072"/>
              </a:xfrm>
            </p:grpSpPr>
            <p:sp>
              <p:nvSpPr>
                <p:cNvPr id="444" name="Rounded Rectangle 443"/>
                <p:cNvSpPr/>
                <p:nvPr/>
              </p:nvSpPr>
              <p:spPr>
                <a:xfrm>
                  <a:off x="2468328" y="4725144"/>
                  <a:ext cx="648072" cy="648072"/>
                </a:xfrm>
                <a:prstGeom prst="round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5" name="Freeform 444"/>
                <p:cNvSpPr/>
                <p:nvPr/>
              </p:nvSpPr>
              <p:spPr>
                <a:xfrm>
                  <a:off x="2555471" y="4935397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6" name="Freeform 445"/>
                <p:cNvSpPr/>
                <p:nvPr/>
              </p:nvSpPr>
              <p:spPr>
                <a:xfrm flipH="1">
                  <a:off x="2664565" y="4935397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441" name="Straight Connector 440"/>
            <p:cNvCxnSpPr>
              <a:stCxn id="439" idx="3"/>
              <a:endCxn id="444" idx="1"/>
            </p:cNvCxnSpPr>
            <p:nvPr/>
          </p:nvCxnSpPr>
          <p:spPr>
            <a:xfrm>
              <a:off x="1331640" y="2174201"/>
              <a:ext cx="432048" cy="3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sp>
        <p:nvSpPr>
          <p:cNvPr id="455" name="Rounded Rectangle 454"/>
          <p:cNvSpPr/>
          <p:nvPr/>
        </p:nvSpPr>
        <p:spPr>
          <a:xfrm>
            <a:off x="4860032" y="3746579"/>
            <a:ext cx="648072" cy="648072"/>
          </a:xfrm>
          <a:prstGeom prst="round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N4</a:t>
            </a:r>
          </a:p>
        </p:txBody>
      </p:sp>
      <p:cxnSp>
        <p:nvCxnSpPr>
          <p:cNvPr id="456" name="Straight Connector 455"/>
          <p:cNvCxnSpPr>
            <a:stCxn id="433" idx="3"/>
            <a:endCxn id="455" idx="1"/>
          </p:cNvCxnSpPr>
          <p:nvPr/>
        </p:nvCxnSpPr>
        <p:spPr>
          <a:xfrm>
            <a:off x="4355976" y="4070615"/>
            <a:ext cx="504056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57" name="Straight Connector 456"/>
          <p:cNvCxnSpPr>
            <a:endCxn id="459" idx="1"/>
          </p:cNvCxnSpPr>
          <p:nvPr/>
        </p:nvCxnSpPr>
        <p:spPr>
          <a:xfrm flipH="1">
            <a:off x="8676456" y="2851820"/>
            <a:ext cx="226368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458" name="TextBox 457"/>
          <p:cNvSpPr txBox="1"/>
          <p:nvPr/>
        </p:nvSpPr>
        <p:spPr>
          <a:xfrm flipH="1">
            <a:off x="8676456" y="2594451"/>
            <a:ext cx="36004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EP</a:t>
            </a:r>
            <a:r>
              <a:rPr kumimoji="0" lang="en-US" sz="12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61</a:t>
            </a:r>
          </a:p>
        </p:txBody>
      </p:sp>
      <p:sp>
        <p:nvSpPr>
          <p:cNvPr id="459" name="Rounded Rectangle 458"/>
          <p:cNvSpPr/>
          <p:nvPr/>
        </p:nvSpPr>
        <p:spPr>
          <a:xfrm flipH="1">
            <a:off x="8028384" y="2527784"/>
            <a:ext cx="648072" cy="648072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N6</a:t>
            </a:r>
          </a:p>
        </p:txBody>
      </p:sp>
      <p:grpSp>
        <p:nvGrpSpPr>
          <p:cNvPr id="460" name="Group 459"/>
          <p:cNvGrpSpPr/>
          <p:nvPr/>
        </p:nvGrpSpPr>
        <p:grpSpPr>
          <a:xfrm flipH="1">
            <a:off x="5946925" y="2306419"/>
            <a:ext cx="1649411" cy="2160240"/>
            <a:chOff x="1547664" y="1628800"/>
            <a:chExt cx="1649411" cy="2160240"/>
          </a:xfrm>
        </p:grpSpPr>
        <p:grpSp>
          <p:nvGrpSpPr>
            <p:cNvPr id="461" name="Group 460"/>
            <p:cNvGrpSpPr/>
            <p:nvPr/>
          </p:nvGrpSpPr>
          <p:grpSpPr>
            <a:xfrm>
              <a:off x="1547664" y="1628800"/>
              <a:ext cx="1649411" cy="2160240"/>
              <a:chOff x="42269" y="1988840"/>
              <a:chExt cx="1649411" cy="2160240"/>
            </a:xfrm>
          </p:grpSpPr>
          <p:sp>
            <p:nvSpPr>
              <p:cNvPr id="466" name="Rounded Rectangle 465"/>
              <p:cNvSpPr/>
              <p:nvPr/>
            </p:nvSpPr>
            <p:spPr>
              <a:xfrm>
                <a:off x="42269" y="1988840"/>
                <a:ext cx="1649411" cy="2160240"/>
              </a:xfrm>
              <a:prstGeom prst="roundRect">
                <a:avLst>
                  <a:gd name="adj" fmla="val 10270"/>
                </a:avLst>
              </a:prstGeom>
              <a:gradFill>
                <a:gsLst>
                  <a:gs pos="0">
                    <a:srgbClr val="1F497D"/>
                  </a:gs>
                  <a:gs pos="50000">
                    <a:srgbClr val="4F81BD">
                      <a:tint val="44500"/>
                      <a:satMod val="160000"/>
                    </a:srgbClr>
                  </a:gs>
                  <a:gs pos="100000">
                    <a:srgbClr val="F79646"/>
                  </a:gs>
                </a:gsLst>
                <a:lin ang="5400000" scaled="1"/>
              </a:gra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t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N5</a:t>
                </a:r>
              </a:p>
            </p:txBody>
          </p:sp>
          <p:sp>
            <p:nvSpPr>
              <p:cNvPr id="467" name="Rounded Rectangle 466"/>
              <p:cNvSpPr/>
              <p:nvPr/>
            </p:nvSpPr>
            <p:spPr>
              <a:xfrm>
                <a:off x="1043608" y="3429000"/>
                <a:ext cx="648072" cy="648072"/>
              </a:xfrm>
              <a:prstGeom prst="roundRect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468" name="Group 467"/>
              <p:cNvGrpSpPr/>
              <p:nvPr/>
            </p:nvGrpSpPr>
            <p:grpSpPr>
              <a:xfrm>
                <a:off x="1130751" y="3639253"/>
                <a:ext cx="488921" cy="295422"/>
                <a:chOff x="5451231" y="4149969"/>
                <a:chExt cx="488921" cy="295422"/>
              </a:xfrm>
            </p:grpSpPr>
            <p:sp>
              <p:nvSpPr>
                <p:cNvPr id="472" name="Freeform 471"/>
                <p:cNvSpPr/>
                <p:nvPr/>
              </p:nvSpPr>
              <p:spPr>
                <a:xfrm>
                  <a:off x="5451231" y="4149969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73" name="Freeform 472"/>
                <p:cNvSpPr/>
                <p:nvPr/>
              </p:nvSpPr>
              <p:spPr>
                <a:xfrm flipH="1">
                  <a:off x="5560325" y="4149969"/>
                  <a:ext cx="379827" cy="295422"/>
                </a:xfrm>
                <a:custGeom>
                  <a:avLst/>
                  <a:gdLst>
                    <a:gd name="connsiteX0" fmla="*/ 0 w 379827"/>
                    <a:gd name="connsiteY0" fmla="*/ 0 h 295422"/>
                    <a:gd name="connsiteX1" fmla="*/ 126609 w 379827"/>
                    <a:gd name="connsiteY1" fmla="*/ 0 h 295422"/>
                    <a:gd name="connsiteX2" fmla="*/ 379827 w 379827"/>
                    <a:gd name="connsiteY2" fmla="*/ 295422 h 29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9827" h="295422">
                      <a:moveTo>
                        <a:pt x="0" y="0"/>
                      </a:moveTo>
                      <a:lnTo>
                        <a:pt x="126609" y="0"/>
                      </a:lnTo>
                      <a:lnTo>
                        <a:pt x="379827" y="295422"/>
                      </a:lnTo>
                    </a:path>
                  </a:pathLst>
                </a:cu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69" name="Elbow Connector 468"/>
              <p:cNvCxnSpPr>
                <a:endCxn id="471" idx="3"/>
              </p:cNvCxnSpPr>
              <p:nvPr/>
            </p:nvCxnSpPr>
            <p:spPr>
              <a:xfrm>
                <a:off x="395538" y="2534244"/>
                <a:ext cx="495548" cy="478039"/>
              </a:xfrm>
              <a:prstGeom prst="bentConnector2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0" name="Elbow Connector 469"/>
              <p:cNvCxnSpPr>
                <a:stCxn id="467" idx="1"/>
                <a:endCxn id="471" idx="0"/>
              </p:cNvCxnSpPr>
              <p:nvPr/>
            </p:nvCxnSpPr>
            <p:spPr>
              <a:xfrm rot="10800000">
                <a:off x="891086" y="3269652"/>
                <a:ext cx="152522" cy="483384"/>
              </a:xfrm>
              <a:prstGeom prst="bentConnector2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1" name="Isosceles Triangle 470"/>
              <p:cNvSpPr/>
              <p:nvPr/>
            </p:nvSpPr>
            <p:spPr>
              <a:xfrm flipV="1">
                <a:off x="774839" y="3012283"/>
                <a:ext cx="232493" cy="257369"/>
              </a:xfrm>
              <a:prstGeom prst="triangle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462" name="Group 461"/>
            <p:cNvGrpSpPr/>
            <p:nvPr/>
          </p:nvGrpSpPr>
          <p:grpSpPr>
            <a:xfrm>
              <a:off x="1547664" y="1850168"/>
              <a:ext cx="648072" cy="648072"/>
              <a:chOff x="2468328" y="4725144"/>
              <a:chExt cx="648072" cy="648072"/>
            </a:xfrm>
          </p:grpSpPr>
          <p:sp>
            <p:nvSpPr>
              <p:cNvPr id="463" name="Rounded Rectangle 462"/>
              <p:cNvSpPr/>
              <p:nvPr/>
            </p:nvSpPr>
            <p:spPr>
              <a:xfrm>
                <a:off x="2468328" y="4725144"/>
                <a:ext cx="648072" cy="648072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4" name="Freeform 463"/>
              <p:cNvSpPr/>
              <p:nvPr/>
            </p:nvSpPr>
            <p:spPr>
              <a:xfrm>
                <a:off x="2555471" y="4935397"/>
                <a:ext cx="379827" cy="295422"/>
              </a:xfrm>
              <a:custGeom>
                <a:avLst/>
                <a:gdLst>
                  <a:gd name="connsiteX0" fmla="*/ 0 w 379827"/>
                  <a:gd name="connsiteY0" fmla="*/ 0 h 295422"/>
                  <a:gd name="connsiteX1" fmla="*/ 126609 w 379827"/>
                  <a:gd name="connsiteY1" fmla="*/ 0 h 295422"/>
                  <a:gd name="connsiteX2" fmla="*/ 379827 w 379827"/>
                  <a:gd name="connsiteY2" fmla="*/ 295422 h 295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9827" h="295422">
                    <a:moveTo>
                      <a:pt x="0" y="0"/>
                    </a:moveTo>
                    <a:lnTo>
                      <a:pt x="126609" y="0"/>
                    </a:lnTo>
                    <a:lnTo>
                      <a:pt x="379827" y="295422"/>
                    </a:lnTo>
                  </a:path>
                </a:pathLst>
              </a:cu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5" name="Freeform 464"/>
              <p:cNvSpPr/>
              <p:nvPr/>
            </p:nvSpPr>
            <p:spPr>
              <a:xfrm flipH="1">
                <a:off x="2664565" y="4935397"/>
                <a:ext cx="379827" cy="295422"/>
              </a:xfrm>
              <a:custGeom>
                <a:avLst/>
                <a:gdLst>
                  <a:gd name="connsiteX0" fmla="*/ 0 w 379827"/>
                  <a:gd name="connsiteY0" fmla="*/ 0 h 295422"/>
                  <a:gd name="connsiteX1" fmla="*/ 126609 w 379827"/>
                  <a:gd name="connsiteY1" fmla="*/ 0 h 295422"/>
                  <a:gd name="connsiteX2" fmla="*/ 379827 w 379827"/>
                  <a:gd name="connsiteY2" fmla="*/ 295422 h 295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9827" h="295422">
                    <a:moveTo>
                      <a:pt x="0" y="0"/>
                    </a:moveTo>
                    <a:lnTo>
                      <a:pt x="126609" y="0"/>
                    </a:lnTo>
                    <a:lnTo>
                      <a:pt x="379827" y="295422"/>
                    </a:lnTo>
                  </a:path>
                </a:pathLst>
              </a:cu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474" name="Straight Connector 473"/>
          <p:cNvCxnSpPr>
            <a:stCxn id="459" idx="3"/>
            <a:endCxn id="463" idx="1"/>
          </p:cNvCxnSpPr>
          <p:nvPr/>
        </p:nvCxnSpPr>
        <p:spPr>
          <a:xfrm flipH="1">
            <a:off x="7596336" y="2851820"/>
            <a:ext cx="432048" cy="3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75" name="Straight Connector 474"/>
          <p:cNvCxnSpPr>
            <a:stCxn id="455" idx="3"/>
            <a:endCxn id="467" idx="3"/>
          </p:cNvCxnSpPr>
          <p:nvPr/>
        </p:nvCxnSpPr>
        <p:spPr>
          <a:xfrm>
            <a:off x="5508104" y="4070615"/>
            <a:ext cx="438821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77" name="Straight Connector 476"/>
          <p:cNvCxnSpPr/>
          <p:nvPr/>
        </p:nvCxnSpPr>
        <p:spPr>
          <a:xfrm>
            <a:off x="251522" y="3386539"/>
            <a:ext cx="8651302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78" name="Can 477"/>
          <p:cNvSpPr/>
          <p:nvPr/>
        </p:nvSpPr>
        <p:spPr>
          <a:xfrm rot="16200000">
            <a:off x="4594686" y="851506"/>
            <a:ext cx="113782" cy="3886845"/>
          </a:xfrm>
          <a:prstGeom prst="can">
            <a:avLst>
              <a:gd name="adj" fmla="val 37998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9" name="Line Callout 1 478"/>
          <p:cNvSpPr/>
          <p:nvPr/>
        </p:nvSpPr>
        <p:spPr>
          <a:xfrm>
            <a:off x="3792666" y="2162403"/>
            <a:ext cx="1643430" cy="400906"/>
          </a:xfrm>
          <a:prstGeom prst="borderCallout1">
            <a:avLst>
              <a:gd name="adj1" fmla="val 84956"/>
              <a:gd name="adj2" fmla="val -5077"/>
              <a:gd name="adj3" fmla="val 127115"/>
              <a:gd name="adj4" fmla="val -15948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 layer link</a:t>
            </a:r>
          </a:p>
        </p:txBody>
      </p:sp>
      <p:sp>
        <p:nvSpPr>
          <p:cNvPr id="480" name="Line Callout 1 479"/>
          <p:cNvSpPr/>
          <p:nvPr/>
        </p:nvSpPr>
        <p:spPr>
          <a:xfrm>
            <a:off x="1543180" y="3439120"/>
            <a:ext cx="678765" cy="473348"/>
          </a:xfrm>
          <a:prstGeom prst="borderCallout1">
            <a:avLst>
              <a:gd name="adj1" fmla="val 27763"/>
              <a:gd name="adj2" fmla="val 104052"/>
              <a:gd name="adj3" fmla="val 27311"/>
              <a:gd name="adj4" fmla="val 123542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TP</a:t>
            </a:r>
          </a:p>
        </p:txBody>
      </p:sp>
      <p:sp>
        <p:nvSpPr>
          <p:cNvPr id="54" name="Can 53"/>
          <p:cNvSpPr/>
          <p:nvPr/>
        </p:nvSpPr>
        <p:spPr>
          <a:xfrm rot="16200000">
            <a:off x="4545227" y="1581031"/>
            <a:ext cx="125553" cy="3886845"/>
          </a:xfrm>
          <a:prstGeom prst="can">
            <a:avLst>
              <a:gd name="adj" fmla="val 37998"/>
            </a:avLst>
          </a:prstGeom>
          <a:solidFill>
            <a:srgbClr val="4F81BD">
              <a:alpha val="3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2123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Multi-layer Transformations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343" name="Group 342"/>
          <p:cNvGrpSpPr/>
          <p:nvPr/>
        </p:nvGrpSpPr>
        <p:grpSpPr>
          <a:xfrm>
            <a:off x="5300066" y="1333096"/>
            <a:ext cx="3843933" cy="1003068"/>
            <a:chOff x="5300066" y="1333096"/>
            <a:chExt cx="3843933" cy="1003068"/>
          </a:xfrm>
        </p:grpSpPr>
        <p:sp>
          <p:nvSpPr>
            <p:cNvPr id="59" name="TextBox 58"/>
            <p:cNvSpPr txBox="1"/>
            <p:nvPr/>
          </p:nvSpPr>
          <p:spPr>
            <a:xfrm>
              <a:off x="5711691" y="1333096"/>
              <a:ext cx="3076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Tunnel Termination Point (TTP)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6" name="Isosceles Triangle 195"/>
            <p:cNvSpPr/>
            <p:nvPr/>
          </p:nvSpPr>
          <p:spPr>
            <a:xfrm rot="10800000">
              <a:off x="5300066" y="1349690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5358683" y="176338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5718318" y="1721236"/>
              <a:ext cx="34256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Server Link Termination Point (LTP)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" name="Oval 297"/>
            <p:cNvSpPr/>
            <p:nvPr/>
          </p:nvSpPr>
          <p:spPr>
            <a:xfrm>
              <a:off x="5369685" y="2093350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5724947" y="2059165"/>
              <a:ext cx="34190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Client Link Termination Point (LTP)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245" name="Group 244"/>
          <p:cNvGrpSpPr/>
          <p:nvPr/>
        </p:nvGrpSpPr>
        <p:grpSpPr>
          <a:xfrm>
            <a:off x="145186" y="2935903"/>
            <a:ext cx="2314692" cy="2351534"/>
            <a:chOff x="264454" y="3969573"/>
            <a:chExt cx="2314692" cy="2351534"/>
          </a:xfrm>
        </p:grpSpPr>
        <p:sp>
          <p:nvSpPr>
            <p:cNvPr id="142" name="Rounded Rectangle 141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4" name="Straight Connector 153"/>
            <p:cNvCxnSpPr>
              <a:stCxn id="323" idx="0"/>
              <a:endCxn id="168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>
              <a:stCxn id="324" idx="0"/>
              <a:endCxn id="113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>
              <a:stCxn id="167" idx="6"/>
              <a:endCxn id="324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>
              <a:stCxn id="323" idx="0"/>
              <a:endCxn id="169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>
              <a:stCxn id="166" idx="6"/>
              <a:endCxn id="165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5" name="Oval 164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Connector 175"/>
            <p:cNvCxnSpPr>
              <a:stCxn id="167" idx="5"/>
              <a:endCxn id="113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6" name="Oval 295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7" name="Oval 296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9" name="Oval 298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0" name="Oval 299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1" name="Oval 300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303" name="Straight Connector 302"/>
            <p:cNvCxnSpPr>
              <a:stCxn id="323" idx="3"/>
              <a:endCxn id="297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Straight Connector 307"/>
            <p:cNvCxnSpPr>
              <a:stCxn id="296" idx="3"/>
              <a:endCxn id="323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Straight Connector 308"/>
            <p:cNvCxnSpPr>
              <a:endCxn id="323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Straight Connector 309"/>
            <p:cNvCxnSpPr>
              <a:stCxn id="299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Straight Connector 310"/>
            <p:cNvCxnSpPr>
              <a:stCxn id="300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3" name="Isosceles Triangle 322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Isosceles Triangle 323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3358838" y="4387015"/>
            <a:ext cx="2314692" cy="2351534"/>
            <a:chOff x="264454" y="3969573"/>
            <a:chExt cx="2314692" cy="2351534"/>
          </a:xfrm>
        </p:grpSpPr>
        <p:sp>
          <p:nvSpPr>
            <p:cNvPr id="136" name="Rounded Rectangle 13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7" name="Straight Connector 136"/>
            <p:cNvCxnSpPr>
              <a:stCxn id="182" idx="0"/>
              <a:endCxn id="147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>
              <a:stCxn id="183" idx="0"/>
              <a:endCxn id="184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>
              <a:stCxn id="146" idx="6"/>
              <a:endCxn id="183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>
              <a:stCxn id="182" idx="0"/>
              <a:endCxn id="14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>
              <a:stCxn id="145" idx="6"/>
              <a:endCxn id="144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4" name="Oval 143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Connector 148"/>
            <p:cNvCxnSpPr>
              <a:stCxn id="146" idx="5"/>
              <a:endCxn id="184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64" name="Oval 163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1" name="Oval 170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2" name="Oval 171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3" name="Oval 172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4" name="Oval 173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175" name="Straight Connector 174"/>
            <p:cNvCxnSpPr>
              <a:stCxn id="182" idx="3"/>
              <a:endCxn id="171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7" name="Straight Connector 176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>
              <a:stCxn id="164" idx="3"/>
              <a:endCxn id="182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>
              <a:endCxn id="182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>
              <a:stCxn id="172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>
              <a:stCxn id="173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2" name="Isosceles Triangle 181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Isosceles Triangle 182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691762" y="2935903"/>
            <a:ext cx="2314692" cy="2351534"/>
            <a:chOff x="264454" y="3969573"/>
            <a:chExt cx="2314692" cy="2351534"/>
          </a:xfrm>
        </p:grpSpPr>
        <p:sp>
          <p:nvSpPr>
            <p:cNvPr id="186" name="Rounded Rectangle 18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7" name="Straight Connector 186"/>
            <p:cNvCxnSpPr>
              <a:stCxn id="260" idx="0"/>
              <a:endCxn id="195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>
              <a:stCxn id="261" idx="0"/>
              <a:endCxn id="262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>
              <a:stCxn id="194" idx="6"/>
              <a:endCxn id="261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/>
            <p:cNvCxnSpPr>
              <a:stCxn id="260" idx="0"/>
              <a:endCxn id="19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/>
            <p:cNvCxnSpPr>
              <a:stCxn id="193" idx="6"/>
              <a:endCxn id="192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92" name="Oval 191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1" name="Straight Connector 200"/>
            <p:cNvCxnSpPr>
              <a:stCxn id="194" idx="5"/>
              <a:endCxn id="262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07" name="TextBox 206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2" name="Oval 221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23" name="Oval 222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6" name="Oval 245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7" name="Oval 246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8" name="Oval 247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50" name="Oval 249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251" name="Straight Connector 250"/>
            <p:cNvCxnSpPr>
              <a:stCxn id="260" idx="3"/>
              <a:endCxn id="246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2" name="Straight Connector 251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>
              <a:stCxn id="223" idx="3"/>
              <a:endCxn id="260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/>
            <p:cNvCxnSpPr>
              <a:endCxn id="260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/>
            <p:cNvCxnSpPr>
              <a:stCxn id="247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/>
            <p:cNvCxnSpPr>
              <a:stCxn id="248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0" name="Isosceles Triangle 259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Isosceles Triangle 260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4" name="Straight Connector 263"/>
          <p:cNvCxnSpPr>
            <a:stCxn id="113" idx="5"/>
            <a:endCxn id="145" idx="1"/>
          </p:cNvCxnSpPr>
          <p:nvPr/>
        </p:nvCxnSpPr>
        <p:spPr>
          <a:xfrm>
            <a:off x="2432175" y="4625222"/>
            <a:ext cx="980773" cy="559274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>
            <a:stCxn id="144" idx="7"/>
            <a:endCxn id="194" idx="2"/>
          </p:cNvCxnSpPr>
          <p:nvPr/>
        </p:nvCxnSpPr>
        <p:spPr>
          <a:xfrm flipV="1">
            <a:off x="5625947" y="4509709"/>
            <a:ext cx="1065815" cy="676268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2" name="Can 271"/>
          <p:cNvSpPr/>
          <p:nvPr/>
        </p:nvSpPr>
        <p:spPr>
          <a:xfrm rot="16200000">
            <a:off x="4951751" y="381589"/>
            <a:ext cx="133574" cy="6075935"/>
          </a:xfrm>
          <a:prstGeom prst="can">
            <a:avLst>
              <a:gd name="adj" fmla="val 37998"/>
            </a:avLst>
          </a:prstGeom>
          <a:solidFill>
            <a:schemeClr val="accent1">
              <a:alpha val="3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TextBox 289"/>
          <p:cNvSpPr txBox="1"/>
          <p:nvPr/>
        </p:nvSpPr>
        <p:spPr>
          <a:xfrm>
            <a:off x="2066390" y="5265774"/>
            <a:ext cx="1290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Link-12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5677612" y="5272402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Link-23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868330" y="3928077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7389550" y="2369766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687535" y="2218117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3789177" y="3476736"/>
            <a:ext cx="1812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TE-Tunnel-1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2799664" y="2889087"/>
            <a:ext cx="3044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Client Layer TE Link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98018" y="3229470"/>
            <a:ext cx="60584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857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68" y="776481"/>
            <a:ext cx="8072822" cy="601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Option 1: Transitional Link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055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ounded Rectangle 119"/>
          <p:cNvSpPr/>
          <p:nvPr/>
        </p:nvSpPr>
        <p:spPr>
          <a:xfrm>
            <a:off x="5670988" y="2187344"/>
            <a:ext cx="2955314" cy="900189"/>
          </a:xfrm>
          <a:prstGeom prst="round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Option 1: Transitional Link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64235" y="1369849"/>
            <a:ext cx="4095892" cy="1003069"/>
            <a:chOff x="264235" y="1369849"/>
            <a:chExt cx="4095892" cy="1003069"/>
          </a:xfrm>
        </p:grpSpPr>
        <p:sp>
          <p:nvSpPr>
            <p:cNvPr id="59" name="TextBox 58"/>
            <p:cNvSpPr txBox="1"/>
            <p:nvPr/>
          </p:nvSpPr>
          <p:spPr>
            <a:xfrm>
              <a:off x="651493" y="1369849"/>
              <a:ext cx="31838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Tunnel Termination Point (TTP)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6" name="Isosceles Triangle 195"/>
            <p:cNvSpPr/>
            <p:nvPr/>
          </p:nvSpPr>
          <p:spPr>
            <a:xfrm rot="10800000">
              <a:off x="264235" y="1387310"/>
              <a:ext cx="284571" cy="245919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319384" y="1787467"/>
              <a:ext cx="172231" cy="157435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657729" y="1757989"/>
              <a:ext cx="37023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Server Link Termination Point (S-LTP)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" name="Oval 297"/>
            <p:cNvSpPr/>
            <p:nvPr/>
          </p:nvSpPr>
          <p:spPr>
            <a:xfrm>
              <a:off x="329735" y="2117434"/>
              <a:ext cx="172231" cy="157435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663966" y="2095919"/>
              <a:ext cx="359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Client Link Termination Point (C-LTP)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142" name="Rounded Rectangle 141"/>
          <p:cNvSpPr/>
          <p:nvPr/>
        </p:nvSpPr>
        <p:spPr>
          <a:xfrm>
            <a:off x="466527" y="2965010"/>
            <a:ext cx="2956875" cy="3546598"/>
          </a:xfrm>
          <a:prstGeom prst="round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4" name="Straight Connector 153"/>
          <p:cNvCxnSpPr>
            <a:stCxn id="323" idx="0"/>
            <a:endCxn id="168" idx="0"/>
          </p:cNvCxnSpPr>
          <p:nvPr/>
        </p:nvCxnSpPr>
        <p:spPr bwMode="auto">
          <a:xfrm>
            <a:off x="1299574" y="3876816"/>
            <a:ext cx="13646" cy="255080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6" name="Straight Connector 155"/>
          <p:cNvCxnSpPr>
            <a:stCxn id="324" idx="0"/>
            <a:endCxn id="170" idx="1"/>
          </p:cNvCxnSpPr>
          <p:nvPr/>
        </p:nvCxnSpPr>
        <p:spPr bwMode="auto">
          <a:xfrm>
            <a:off x="2541280" y="3884357"/>
            <a:ext cx="814255" cy="1622879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Straight Connector 156"/>
          <p:cNvCxnSpPr>
            <a:stCxn id="167" idx="6"/>
            <a:endCxn id="324" idx="0"/>
          </p:cNvCxnSpPr>
          <p:nvPr/>
        </p:nvCxnSpPr>
        <p:spPr bwMode="auto">
          <a:xfrm flipV="1">
            <a:off x="569851" y="3884357"/>
            <a:ext cx="1971429" cy="162472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8" name="Straight Connector 157"/>
          <p:cNvCxnSpPr>
            <a:stCxn id="323" idx="0"/>
            <a:endCxn id="169" idx="0"/>
          </p:cNvCxnSpPr>
          <p:nvPr/>
        </p:nvCxnSpPr>
        <p:spPr bwMode="auto">
          <a:xfrm>
            <a:off x="1299574" y="3876816"/>
            <a:ext cx="1200398" cy="254086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1" name="Straight Connector 160"/>
          <p:cNvCxnSpPr>
            <a:stCxn id="166" idx="6"/>
            <a:endCxn id="165" idx="2"/>
          </p:cNvCxnSpPr>
          <p:nvPr/>
        </p:nvCxnSpPr>
        <p:spPr bwMode="auto">
          <a:xfrm>
            <a:off x="560071" y="4668692"/>
            <a:ext cx="2761582" cy="622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5" name="Oval 164"/>
          <p:cNvSpPr/>
          <p:nvPr/>
        </p:nvSpPr>
        <p:spPr>
          <a:xfrm>
            <a:off x="3321653" y="458415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374912" y="4586343"/>
            <a:ext cx="185159" cy="164697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380684" y="5418321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1218636" y="642761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2405388" y="6417677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3327832" y="5480653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>
            <a:endCxn id="170" idx="2"/>
          </p:cNvCxnSpPr>
          <p:nvPr/>
        </p:nvCxnSpPr>
        <p:spPr bwMode="auto">
          <a:xfrm>
            <a:off x="569851" y="5535006"/>
            <a:ext cx="2757981" cy="36407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29092" y="359411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TTP-1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695823" y="361399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TTP-2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474926" y="4664236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LTP-6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2779251" y="4288654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LTP-1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499784" y="549905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LTP-5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619410" y="6100132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LTP-4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2577804" y="6095821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LTP-3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2655663" y="551577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LTP-2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5" name="Oval 294"/>
          <p:cNvSpPr/>
          <p:nvPr/>
        </p:nvSpPr>
        <p:spPr>
          <a:xfrm>
            <a:off x="1197039" y="288185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96" name="Oval 295"/>
          <p:cNvSpPr/>
          <p:nvPr/>
        </p:nvSpPr>
        <p:spPr>
          <a:xfrm>
            <a:off x="1484739" y="288185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97" name="Oval 296"/>
          <p:cNvSpPr/>
          <p:nvPr/>
        </p:nvSpPr>
        <p:spPr>
          <a:xfrm>
            <a:off x="906954" y="288185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99" name="Oval 298"/>
          <p:cNvSpPr/>
          <p:nvPr/>
        </p:nvSpPr>
        <p:spPr>
          <a:xfrm>
            <a:off x="2081514" y="288185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00" name="Oval 299"/>
          <p:cNvSpPr/>
          <p:nvPr/>
        </p:nvSpPr>
        <p:spPr>
          <a:xfrm>
            <a:off x="2886408" y="288185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01" name="Oval 300"/>
          <p:cNvSpPr/>
          <p:nvPr/>
        </p:nvSpPr>
        <p:spPr>
          <a:xfrm>
            <a:off x="2424633" y="288185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303" name="Straight Connector 302"/>
          <p:cNvCxnSpPr>
            <a:stCxn id="295" idx="4"/>
            <a:endCxn id="323" idx="3"/>
          </p:cNvCxnSpPr>
          <p:nvPr/>
        </p:nvCxnSpPr>
        <p:spPr bwMode="auto">
          <a:xfrm>
            <a:off x="1291623" y="3063376"/>
            <a:ext cx="7951" cy="52990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6" name="Straight Connector 305"/>
          <p:cNvCxnSpPr>
            <a:stCxn id="301" idx="4"/>
            <a:endCxn id="324" idx="3"/>
          </p:cNvCxnSpPr>
          <p:nvPr/>
        </p:nvCxnSpPr>
        <p:spPr bwMode="auto">
          <a:xfrm>
            <a:off x="2519217" y="3063376"/>
            <a:ext cx="22063" cy="53744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8" name="Straight Connector 307"/>
          <p:cNvCxnSpPr>
            <a:stCxn id="296" idx="3"/>
            <a:endCxn id="323" idx="3"/>
          </p:cNvCxnSpPr>
          <p:nvPr/>
        </p:nvCxnSpPr>
        <p:spPr bwMode="auto">
          <a:xfrm flipH="1">
            <a:off x="1299574" y="3036793"/>
            <a:ext cx="212868" cy="55648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9" name="Straight Connector 308"/>
          <p:cNvCxnSpPr>
            <a:stCxn id="297" idx="5"/>
            <a:endCxn id="323" idx="3"/>
          </p:cNvCxnSpPr>
          <p:nvPr/>
        </p:nvCxnSpPr>
        <p:spPr bwMode="auto">
          <a:xfrm>
            <a:off x="1068418" y="3036793"/>
            <a:ext cx="231156" cy="55648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0" name="Straight Connector 309"/>
          <p:cNvCxnSpPr>
            <a:stCxn id="299" idx="5"/>
            <a:endCxn id="324" idx="3"/>
          </p:cNvCxnSpPr>
          <p:nvPr/>
        </p:nvCxnSpPr>
        <p:spPr bwMode="auto">
          <a:xfrm>
            <a:off x="2242978" y="3036793"/>
            <a:ext cx="298302" cy="56402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1" name="Straight Connector 310"/>
          <p:cNvCxnSpPr>
            <a:stCxn id="300" idx="3"/>
            <a:endCxn id="324" idx="3"/>
          </p:cNvCxnSpPr>
          <p:nvPr/>
        </p:nvCxnSpPr>
        <p:spPr bwMode="auto">
          <a:xfrm flipH="1">
            <a:off x="2541280" y="3036793"/>
            <a:ext cx="372831" cy="56402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3" name="Isosceles Triangle 322"/>
          <p:cNvSpPr/>
          <p:nvPr/>
        </p:nvSpPr>
        <p:spPr>
          <a:xfrm rot="10800000">
            <a:off x="1155681" y="3593276"/>
            <a:ext cx="312553" cy="283540"/>
          </a:xfrm>
          <a:prstGeom prst="triangle">
            <a:avLst>
              <a:gd name="adj" fmla="val 53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Isosceles Triangle 323"/>
          <p:cNvSpPr/>
          <p:nvPr/>
        </p:nvSpPr>
        <p:spPr>
          <a:xfrm rot="10800000">
            <a:off x="2397387" y="3600817"/>
            <a:ext cx="312553" cy="283540"/>
          </a:xfrm>
          <a:prstGeom prst="triangle">
            <a:avLst>
              <a:gd name="adj" fmla="val 53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/>
          <p:cNvSpPr/>
          <p:nvPr/>
        </p:nvSpPr>
        <p:spPr>
          <a:xfrm rot="10800000">
            <a:off x="2027076" y="3596824"/>
            <a:ext cx="312553" cy="283540"/>
          </a:xfrm>
          <a:prstGeom prst="triangle">
            <a:avLst>
              <a:gd name="adj" fmla="val 53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/>
          <p:cNvCxnSpPr>
            <a:stCxn id="166" idx="7"/>
            <a:endCxn id="97" idx="0"/>
          </p:cNvCxnSpPr>
          <p:nvPr/>
        </p:nvCxnSpPr>
        <p:spPr bwMode="auto">
          <a:xfrm flipV="1">
            <a:off x="532955" y="3880364"/>
            <a:ext cx="1638014" cy="7300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>
            <a:stCxn id="97" idx="0"/>
            <a:endCxn id="169" idx="0"/>
          </p:cNvCxnSpPr>
          <p:nvPr/>
        </p:nvCxnSpPr>
        <p:spPr bwMode="auto">
          <a:xfrm>
            <a:off x="2170969" y="3880364"/>
            <a:ext cx="329003" cy="253731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>
            <a:stCxn id="299" idx="4"/>
            <a:endCxn id="97" idx="3"/>
          </p:cNvCxnSpPr>
          <p:nvPr/>
        </p:nvCxnSpPr>
        <p:spPr bwMode="auto">
          <a:xfrm flipH="1">
            <a:off x="2170969" y="3063376"/>
            <a:ext cx="5129" cy="53344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>
            <a:stCxn id="301" idx="4"/>
            <a:endCxn id="97" idx="3"/>
          </p:cNvCxnSpPr>
          <p:nvPr/>
        </p:nvCxnSpPr>
        <p:spPr bwMode="auto">
          <a:xfrm flipH="1">
            <a:off x="2170969" y="3063376"/>
            <a:ext cx="348248" cy="53344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1410731" y="366352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TTP-3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46537" y="2587786"/>
            <a:ext cx="1493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C-LTP-1,2,3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987495" y="2584330"/>
            <a:ext cx="191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C-LTP-4,5,6 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5670987" y="3876816"/>
            <a:ext cx="2956875" cy="2638602"/>
          </a:xfrm>
          <a:prstGeom prst="round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Connector 61"/>
          <p:cNvCxnSpPr>
            <a:endCxn id="70" idx="0"/>
          </p:cNvCxnSpPr>
          <p:nvPr/>
        </p:nvCxnSpPr>
        <p:spPr bwMode="auto">
          <a:xfrm>
            <a:off x="6504034" y="3880626"/>
            <a:ext cx="13646" cy="255080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>
            <a:endCxn id="72" idx="1"/>
          </p:cNvCxnSpPr>
          <p:nvPr/>
        </p:nvCxnSpPr>
        <p:spPr bwMode="auto">
          <a:xfrm>
            <a:off x="7788772" y="3888167"/>
            <a:ext cx="771223" cy="1622879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>
            <a:stCxn id="69" idx="6"/>
          </p:cNvCxnSpPr>
          <p:nvPr/>
        </p:nvCxnSpPr>
        <p:spPr bwMode="auto">
          <a:xfrm flipV="1">
            <a:off x="5774311" y="3888167"/>
            <a:ext cx="2014461" cy="162472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>
            <a:endCxn id="71" idx="0"/>
          </p:cNvCxnSpPr>
          <p:nvPr/>
        </p:nvCxnSpPr>
        <p:spPr bwMode="auto">
          <a:xfrm>
            <a:off x="6504034" y="3880626"/>
            <a:ext cx="1200398" cy="254086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68" idx="6"/>
            <a:endCxn id="67" idx="2"/>
          </p:cNvCxnSpPr>
          <p:nvPr/>
        </p:nvCxnSpPr>
        <p:spPr bwMode="auto">
          <a:xfrm flipV="1">
            <a:off x="5764531" y="4678722"/>
            <a:ext cx="2761582" cy="1664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8526113" y="458796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5579372" y="4613013"/>
            <a:ext cx="185159" cy="164697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585144" y="5422131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6423096" y="643142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609848" y="6421487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8532292" y="5484463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/>
          <p:cNvCxnSpPr>
            <a:endCxn id="72" idx="2"/>
          </p:cNvCxnSpPr>
          <p:nvPr/>
        </p:nvCxnSpPr>
        <p:spPr bwMode="auto">
          <a:xfrm>
            <a:off x="5774311" y="5538816"/>
            <a:ext cx="2757981" cy="36407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733552" y="360935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TTP-1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900283" y="361780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TTP-2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679386" y="4668046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LTP-6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983711" y="4292464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LTP-1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704244" y="550286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LTP-5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823870" y="6103942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LTP-4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82264" y="6099631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LTP-3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860123" y="551958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LTP-2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6401499" y="210573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6" name="Oval 85"/>
          <p:cNvSpPr/>
          <p:nvPr/>
        </p:nvSpPr>
        <p:spPr>
          <a:xfrm>
            <a:off x="6689199" y="210573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7" name="Oval 86"/>
          <p:cNvSpPr/>
          <p:nvPr/>
        </p:nvSpPr>
        <p:spPr>
          <a:xfrm>
            <a:off x="6111414" y="210573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8" name="Oval 87"/>
          <p:cNvSpPr/>
          <p:nvPr/>
        </p:nvSpPr>
        <p:spPr>
          <a:xfrm>
            <a:off x="7350522" y="210573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9" name="Oval 88"/>
          <p:cNvSpPr/>
          <p:nvPr/>
        </p:nvSpPr>
        <p:spPr>
          <a:xfrm>
            <a:off x="8069345" y="210573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90" name="Oval 89"/>
          <p:cNvSpPr/>
          <p:nvPr/>
        </p:nvSpPr>
        <p:spPr>
          <a:xfrm>
            <a:off x="7661367" y="210573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91" name="Straight Connector 90"/>
          <p:cNvCxnSpPr>
            <a:stCxn id="85" idx="4"/>
          </p:cNvCxnSpPr>
          <p:nvPr/>
        </p:nvCxnSpPr>
        <p:spPr bwMode="auto">
          <a:xfrm>
            <a:off x="6496083" y="2287252"/>
            <a:ext cx="7951" cy="64601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>
            <a:stCxn id="90" idx="4"/>
            <a:endCxn id="124" idx="0"/>
          </p:cNvCxnSpPr>
          <p:nvPr/>
        </p:nvCxnSpPr>
        <p:spPr bwMode="auto">
          <a:xfrm flipH="1">
            <a:off x="7751523" y="2287252"/>
            <a:ext cx="4428" cy="70621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>
            <a:stCxn id="86" idx="3"/>
          </p:cNvCxnSpPr>
          <p:nvPr/>
        </p:nvCxnSpPr>
        <p:spPr bwMode="auto">
          <a:xfrm flipH="1">
            <a:off x="6512272" y="2260669"/>
            <a:ext cx="204630" cy="672597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>
            <a:stCxn id="87" idx="5"/>
            <a:endCxn id="122" idx="0"/>
          </p:cNvCxnSpPr>
          <p:nvPr/>
        </p:nvCxnSpPr>
        <p:spPr bwMode="auto">
          <a:xfrm>
            <a:off x="6272878" y="2260669"/>
            <a:ext cx="244205" cy="72136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>
            <a:stCxn id="88" idx="5"/>
            <a:endCxn id="124" idx="0"/>
          </p:cNvCxnSpPr>
          <p:nvPr/>
        </p:nvCxnSpPr>
        <p:spPr bwMode="auto">
          <a:xfrm>
            <a:off x="7511986" y="2260669"/>
            <a:ext cx="239537" cy="73279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>
            <a:stCxn id="89" idx="4"/>
            <a:endCxn id="126" idx="0"/>
          </p:cNvCxnSpPr>
          <p:nvPr/>
        </p:nvCxnSpPr>
        <p:spPr bwMode="auto">
          <a:xfrm flipH="1">
            <a:off x="8011498" y="2287252"/>
            <a:ext cx="152431" cy="7079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>
            <a:stCxn id="68" idx="7"/>
          </p:cNvCxnSpPr>
          <p:nvPr/>
        </p:nvCxnSpPr>
        <p:spPr bwMode="auto">
          <a:xfrm flipV="1">
            <a:off x="5737415" y="3884174"/>
            <a:ext cx="1681046" cy="75295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>
            <a:endCxn id="71" idx="0"/>
          </p:cNvCxnSpPr>
          <p:nvPr/>
        </p:nvCxnSpPr>
        <p:spPr bwMode="auto">
          <a:xfrm>
            <a:off x="7418461" y="3884174"/>
            <a:ext cx="285971" cy="253731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>
            <a:stCxn id="88" idx="4"/>
            <a:endCxn id="123" idx="0"/>
          </p:cNvCxnSpPr>
          <p:nvPr/>
        </p:nvCxnSpPr>
        <p:spPr bwMode="auto">
          <a:xfrm flipH="1">
            <a:off x="7431483" y="2287252"/>
            <a:ext cx="13623" cy="72907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>
            <a:stCxn id="90" idx="4"/>
            <a:endCxn id="123" idx="0"/>
          </p:cNvCxnSpPr>
          <p:nvPr/>
        </p:nvCxnSpPr>
        <p:spPr bwMode="auto">
          <a:xfrm flipH="1">
            <a:off x="7431483" y="2287252"/>
            <a:ext cx="324468" cy="72907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1" name="TextBox 110"/>
          <p:cNvSpPr txBox="1"/>
          <p:nvPr/>
        </p:nvSpPr>
        <p:spPr>
          <a:xfrm>
            <a:off x="6658223" y="362161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TTP-3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750997" y="1811662"/>
            <a:ext cx="1493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C-LTP-1,2,3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191955" y="1808206"/>
            <a:ext cx="1438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C-LTP-4,5,6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5" name="Notched Right Arrow 114"/>
          <p:cNvSpPr/>
          <p:nvPr/>
        </p:nvSpPr>
        <p:spPr>
          <a:xfrm>
            <a:off x="3645670" y="4255913"/>
            <a:ext cx="1842670" cy="859234"/>
          </a:xfrm>
          <a:prstGeom prst="notchedRightArrow">
            <a:avLst>
              <a:gd name="adj1" fmla="val 62113"/>
              <a:gd name="adj2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Transformation</a:t>
            </a:r>
          </a:p>
        </p:txBody>
      </p:sp>
      <p:sp>
        <p:nvSpPr>
          <p:cNvPr id="117" name="Oval 116"/>
          <p:cNvSpPr/>
          <p:nvPr/>
        </p:nvSpPr>
        <p:spPr>
          <a:xfrm>
            <a:off x="7675989" y="379244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8" name="Oval 117"/>
          <p:cNvSpPr/>
          <p:nvPr/>
        </p:nvSpPr>
        <p:spPr>
          <a:xfrm>
            <a:off x="7344519" y="378101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9" name="Oval 118"/>
          <p:cNvSpPr/>
          <p:nvPr/>
        </p:nvSpPr>
        <p:spPr>
          <a:xfrm>
            <a:off x="6407259" y="379244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2" name="Oval 121"/>
          <p:cNvSpPr/>
          <p:nvPr/>
        </p:nvSpPr>
        <p:spPr>
          <a:xfrm>
            <a:off x="6422499" y="298203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3" name="Oval 122"/>
          <p:cNvSpPr/>
          <p:nvPr/>
        </p:nvSpPr>
        <p:spPr>
          <a:xfrm>
            <a:off x="7336899" y="301632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4" name="Oval 123"/>
          <p:cNvSpPr/>
          <p:nvPr/>
        </p:nvSpPr>
        <p:spPr>
          <a:xfrm>
            <a:off x="7656939" y="299346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5" name="Straight Connector 124"/>
          <p:cNvCxnSpPr>
            <a:stCxn id="122" idx="4"/>
            <a:endCxn id="119" idx="0"/>
          </p:cNvCxnSpPr>
          <p:nvPr/>
        </p:nvCxnSpPr>
        <p:spPr bwMode="auto">
          <a:xfrm flipH="1">
            <a:off x="6501843" y="3163552"/>
            <a:ext cx="15240" cy="62889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>
            <a:stCxn id="123" idx="4"/>
            <a:endCxn id="118" idx="0"/>
          </p:cNvCxnSpPr>
          <p:nvPr/>
        </p:nvCxnSpPr>
        <p:spPr bwMode="auto">
          <a:xfrm>
            <a:off x="7431483" y="3197842"/>
            <a:ext cx="7620" cy="58317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/>
          <p:cNvCxnSpPr>
            <a:stCxn id="124" idx="4"/>
            <a:endCxn id="117" idx="0"/>
          </p:cNvCxnSpPr>
          <p:nvPr/>
        </p:nvCxnSpPr>
        <p:spPr bwMode="auto">
          <a:xfrm>
            <a:off x="7751523" y="3174982"/>
            <a:ext cx="19050" cy="61746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4" name="Line Callout 1 133"/>
          <p:cNvSpPr/>
          <p:nvPr/>
        </p:nvSpPr>
        <p:spPr>
          <a:xfrm>
            <a:off x="6320790" y="1362359"/>
            <a:ext cx="1898728" cy="400906"/>
          </a:xfrm>
          <a:prstGeom prst="borderCallout1">
            <a:avLst>
              <a:gd name="adj1" fmla="val 104913"/>
              <a:gd name="adj2" fmla="val 48500"/>
              <a:gd name="adj3" fmla="val 235455"/>
              <a:gd name="adj4" fmla="val 44250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Logical Sub-node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5" name="Line Callout 1 134"/>
          <p:cNvSpPr/>
          <p:nvPr/>
        </p:nvSpPr>
        <p:spPr>
          <a:xfrm>
            <a:off x="3905846" y="3589836"/>
            <a:ext cx="1768285" cy="450882"/>
          </a:xfrm>
          <a:prstGeom prst="borderCallout1">
            <a:avLst>
              <a:gd name="adj1" fmla="val 48060"/>
              <a:gd name="adj2" fmla="val 100824"/>
              <a:gd name="adj3" fmla="val -4403"/>
              <a:gd name="adj4" fmla="val 147585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noProof="0" dirty="0">
                <a:solidFill>
                  <a:prstClr val="black"/>
                </a:solidFill>
                <a:latin typeface="Calibri"/>
              </a:rPr>
              <a:t>Transitional Link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6" name="Line Callout 1 135"/>
          <p:cNvSpPr/>
          <p:nvPr/>
        </p:nvSpPr>
        <p:spPr>
          <a:xfrm>
            <a:off x="4174561" y="3067866"/>
            <a:ext cx="1434799" cy="450882"/>
          </a:xfrm>
          <a:prstGeom prst="borderCallout1">
            <a:avLst>
              <a:gd name="adj1" fmla="val 48060"/>
              <a:gd name="adj2" fmla="val 100824"/>
              <a:gd name="adj3" fmla="val 10211"/>
              <a:gd name="adj4" fmla="val 157098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Logical TP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7916914" y="2995250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8" name="Straight Connector 127"/>
          <p:cNvCxnSpPr>
            <a:stCxn id="126" idx="3"/>
            <a:endCxn id="117" idx="0"/>
          </p:cNvCxnSpPr>
          <p:nvPr/>
        </p:nvCxnSpPr>
        <p:spPr bwMode="auto">
          <a:xfrm flipH="1">
            <a:off x="7770573" y="3150187"/>
            <a:ext cx="174044" cy="642259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Line Callout 1 128"/>
          <p:cNvSpPr/>
          <p:nvPr/>
        </p:nvSpPr>
        <p:spPr>
          <a:xfrm>
            <a:off x="6604523" y="3167776"/>
            <a:ext cx="689959" cy="299262"/>
          </a:xfrm>
          <a:prstGeom prst="borderCallout1">
            <a:avLst>
              <a:gd name="adj1" fmla="val 48060"/>
              <a:gd name="adj2" fmla="val 100824"/>
              <a:gd name="adj3" fmla="val -1909"/>
              <a:gd name="adj4" fmla="val 156348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Calibri"/>
              </a:rPr>
              <a:t>Layer 1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2" name="Line Callout 1 131"/>
          <p:cNvSpPr/>
          <p:nvPr/>
        </p:nvSpPr>
        <p:spPr>
          <a:xfrm>
            <a:off x="8176613" y="3195483"/>
            <a:ext cx="655413" cy="307697"/>
          </a:xfrm>
          <a:prstGeom prst="borderCallout1">
            <a:avLst>
              <a:gd name="adj1" fmla="val -18271"/>
              <a:gd name="adj2" fmla="val -20249"/>
              <a:gd name="adj3" fmla="val 8876"/>
              <a:gd name="adj4" fmla="val -1128"/>
            </a:avLst>
          </a:prstGeom>
          <a:solidFill>
            <a:srgbClr val="FFFF99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Calibri"/>
              </a:rPr>
              <a:t>Layer 2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0059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Option 1: Transitional Link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0060" y="1224147"/>
            <a:ext cx="8297813" cy="537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Decompose one node into two logical nodes.</a:t>
            </a:r>
          </a:p>
          <a:p>
            <a:pPr>
              <a:buFont typeface="Wingdings" charset="2"/>
              <a:buChar char="§"/>
            </a:pPr>
            <a:r>
              <a:rPr lang="en-US" dirty="0"/>
              <a:t>Treat Tunnel TP the same as Link TP. </a:t>
            </a:r>
          </a:p>
          <a:p>
            <a:pPr>
              <a:buFont typeface="Wingdings" charset="2"/>
              <a:buChar char="§"/>
            </a:pPr>
            <a:r>
              <a:rPr lang="en-US" dirty="0"/>
              <a:t>Modeling changes: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On Link TP: need to have an attribute for switch-layer.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On Link: have a flag to indicate the link is transitional.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3085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Option 1: Transitional Link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0060" y="1224147"/>
            <a:ext cx="8297813" cy="537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Transition links are going across layers, asking path computations on both layer to be aware.</a:t>
            </a:r>
          </a:p>
          <a:p>
            <a:pPr>
              <a:buFont typeface="Wingdings" charset="2"/>
              <a:buChar char="§"/>
            </a:pPr>
            <a:r>
              <a:rPr lang="en-US" dirty="0"/>
              <a:t>Causing a more complex topology, because the additional nodes and links, in mixed layers.</a:t>
            </a:r>
          </a:p>
          <a:p>
            <a:pPr>
              <a:buFont typeface="Wingdings" charset="2"/>
              <a:buChar char="§"/>
            </a:pPr>
            <a:r>
              <a:rPr lang="en-US" dirty="0"/>
              <a:t>Need a mechanism to decompose nodes, generate links and assign attributes.</a:t>
            </a:r>
          </a:p>
          <a:p>
            <a:pPr>
              <a:buFont typeface="Wingdings" charset="2"/>
              <a:buChar char="§"/>
            </a:pPr>
            <a:r>
              <a:rPr lang="en-US" dirty="0"/>
              <a:t>Existing TE link attributes are not applicable to transition links.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7459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/>
          <a:lstStyle/>
          <a:p>
            <a:pPr algn="ctr"/>
            <a:r>
              <a:rPr lang="en-US" dirty="0"/>
              <a:t>Summary of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224146"/>
            <a:ext cx="8520913" cy="526809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Alignment with new I2RS network topology model (version 2015-12-09).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Submitted separate draft for schedule.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Split the packet attributes to an augmentation module.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 node, added alt-information-sources.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Support for request containing multiple topologies from client to provider. Added an attribute "preference" in topology.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Alignment with L3 network topology model.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Worked with TE Yang model DT to align TE Tunnel modeling.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Added support for tunnel termination point.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04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477957" y="3067880"/>
            <a:ext cx="2956875" cy="3546598"/>
          </a:xfrm>
          <a:prstGeom prst="round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 rot="1506031">
            <a:off x="2606349" y="2448147"/>
            <a:ext cx="739278" cy="1815882"/>
          </a:xfrm>
          <a:prstGeom prst="rect">
            <a:avLst/>
          </a:prstGeom>
          <a:solidFill>
            <a:srgbClr val="FFFF99">
              <a:alpha val="26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latin typeface="Courier New" pitchFamily="49" charset="0"/>
                <a:cs typeface="Courier New" pitchFamily="49" charset="0"/>
              </a:rPr>
              <a:t>IL-3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Option 2: Inter-layer Locks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64235" y="1301269"/>
            <a:ext cx="4095892" cy="1003069"/>
            <a:chOff x="264235" y="1369849"/>
            <a:chExt cx="4095892" cy="1003069"/>
          </a:xfrm>
        </p:grpSpPr>
        <p:sp>
          <p:nvSpPr>
            <p:cNvPr id="59" name="TextBox 58"/>
            <p:cNvSpPr txBox="1"/>
            <p:nvPr/>
          </p:nvSpPr>
          <p:spPr>
            <a:xfrm>
              <a:off x="651493" y="1369849"/>
              <a:ext cx="31838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Tunnel Termination Point (TTP)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6" name="Isosceles Triangle 195"/>
            <p:cNvSpPr/>
            <p:nvPr/>
          </p:nvSpPr>
          <p:spPr>
            <a:xfrm rot="10800000">
              <a:off x="264235" y="1387310"/>
              <a:ext cx="284571" cy="245919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319384" y="1787467"/>
              <a:ext cx="172231" cy="157435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657729" y="1757989"/>
              <a:ext cx="37023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Server Link Termination Point (S-LTP)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" name="Oval 297"/>
            <p:cNvSpPr/>
            <p:nvPr/>
          </p:nvSpPr>
          <p:spPr>
            <a:xfrm>
              <a:off x="329735" y="2117434"/>
              <a:ext cx="172231" cy="157435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663966" y="2095919"/>
              <a:ext cx="359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Client Link Termination Point (C-LTP)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95" name="Content Placeholder 2"/>
          <p:cNvSpPr txBox="1">
            <a:spLocks/>
          </p:cNvSpPr>
          <p:nvPr/>
        </p:nvSpPr>
        <p:spPr>
          <a:xfrm>
            <a:off x="3891043" y="2278180"/>
            <a:ext cx="5061368" cy="25321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Describe client-server layer adaptation relationship.</a:t>
            </a:r>
          </a:p>
          <a:p>
            <a:pPr>
              <a:buFont typeface="Wingdings" charset="2"/>
              <a:buChar char="§"/>
            </a:pPr>
            <a:r>
              <a:rPr lang="en-US" dirty="0"/>
              <a:t>It is an association of M client layer LTPs and N server layer TTPs.</a:t>
            </a:r>
          </a:p>
          <a:p>
            <a:pPr>
              <a:buFont typeface="Wingdings" charset="2"/>
              <a:buChar char="§"/>
            </a:pPr>
            <a:r>
              <a:rPr lang="en-US" dirty="0"/>
              <a:t>Each association is uniquely identified by an inter-layer lock ID.</a:t>
            </a: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37402" y="2465540"/>
            <a:ext cx="1311883" cy="1600438"/>
          </a:xfrm>
          <a:prstGeom prst="rect">
            <a:avLst/>
          </a:prstGeom>
          <a:solidFill>
            <a:srgbClr val="FFFF99">
              <a:alpha val="19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latin typeface="Courier New" pitchFamily="49" charset="0"/>
                <a:cs typeface="Courier New" pitchFamily="49" charset="0"/>
              </a:rPr>
              <a:t>    IL-1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1971335" y="2465540"/>
            <a:ext cx="739278" cy="1600438"/>
          </a:xfrm>
          <a:prstGeom prst="rect">
            <a:avLst/>
          </a:prstGeom>
          <a:solidFill>
            <a:srgbClr val="FFFF99">
              <a:alpha val="26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latin typeface="Courier New" pitchFamily="49" charset="0"/>
                <a:cs typeface="Courier New" pitchFamily="49" charset="0"/>
              </a:rPr>
              <a:t>IL-2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61" name="Straight Connector 60"/>
          <p:cNvCxnSpPr>
            <a:stCxn id="96" idx="0"/>
            <a:endCxn id="69" idx="0"/>
          </p:cNvCxnSpPr>
          <p:nvPr/>
        </p:nvCxnSpPr>
        <p:spPr bwMode="auto">
          <a:xfrm>
            <a:off x="1311004" y="3979686"/>
            <a:ext cx="13646" cy="255080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99" idx="0"/>
            <a:endCxn id="71" idx="1"/>
          </p:cNvCxnSpPr>
          <p:nvPr/>
        </p:nvCxnSpPr>
        <p:spPr bwMode="auto">
          <a:xfrm>
            <a:off x="2541952" y="3987227"/>
            <a:ext cx="825013" cy="1622879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>
            <a:stCxn id="68" idx="6"/>
            <a:endCxn id="99" idx="0"/>
          </p:cNvCxnSpPr>
          <p:nvPr/>
        </p:nvCxnSpPr>
        <p:spPr bwMode="auto">
          <a:xfrm flipV="1">
            <a:off x="581281" y="3987227"/>
            <a:ext cx="1960671" cy="162472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>
            <a:stCxn id="96" idx="0"/>
            <a:endCxn id="70" idx="0"/>
          </p:cNvCxnSpPr>
          <p:nvPr/>
        </p:nvCxnSpPr>
        <p:spPr bwMode="auto">
          <a:xfrm>
            <a:off x="1311004" y="3979686"/>
            <a:ext cx="1200398" cy="254086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>
            <a:stCxn id="67" idx="6"/>
            <a:endCxn id="66" idx="2"/>
          </p:cNvCxnSpPr>
          <p:nvPr/>
        </p:nvCxnSpPr>
        <p:spPr bwMode="auto">
          <a:xfrm>
            <a:off x="571501" y="4771562"/>
            <a:ext cx="2761582" cy="622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3333083" y="4687022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386342" y="4689213"/>
            <a:ext cx="185159" cy="164697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392114" y="5521191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230066" y="653048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2416818" y="6520547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3339262" y="5583523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>
            <a:endCxn id="71" idx="2"/>
          </p:cNvCxnSpPr>
          <p:nvPr/>
        </p:nvCxnSpPr>
        <p:spPr bwMode="auto">
          <a:xfrm>
            <a:off x="581281" y="5637876"/>
            <a:ext cx="2757981" cy="36407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40522" y="369698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TTP-1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707253" y="371686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TTP-2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86356" y="4767106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LTP-6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790681" y="4391524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LTP-1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1214" y="560192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LTP-5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0840" y="6203002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LTP-4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589234" y="6198691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LTP-3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667093" y="561864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LTP-2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1208469" y="298472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2" name="Oval 81"/>
          <p:cNvSpPr/>
          <p:nvPr/>
        </p:nvSpPr>
        <p:spPr>
          <a:xfrm>
            <a:off x="1496169" y="298472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3" name="Oval 82"/>
          <p:cNvSpPr/>
          <p:nvPr/>
        </p:nvSpPr>
        <p:spPr>
          <a:xfrm>
            <a:off x="918384" y="298472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4" name="Oval 83"/>
          <p:cNvSpPr/>
          <p:nvPr/>
        </p:nvSpPr>
        <p:spPr>
          <a:xfrm>
            <a:off x="2114460" y="298472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5" name="Oval 84"/>
          <p:cNvSpPr/>
          <p:nvPr/>
        </p:nvSpPr>
        <p:spPr>
          <a:xfrm>
            <a:off x="2865561" y="298472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6" name="Oval 85"/>
          <p:cNvSpPr/>
          <p:nvPr/>
        </p:nvSpPr>
        <p:spPr>
          <a:xfrm>
            <a:off x="2446821" y="2984726"/>
            <a:ext cx="189167" cy="181520"/>
          </a:xfrm>
          <a:prstGeom prst="ellipse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87" name="Straight Connector 86"/>
          <p:cNvCxnSpPr>
            <a:stCxn id="81" idx="4"/>
            <a:endCxn id="96" idx="3"/>
          </p:cNvCxnSpPr>
          <p:nvPr/>
        </p:nvCxnSpPr>
        <p:spPr bwMode="auto">
          <a:xfrm>
            <a:off x="1303053" y="3166246"/>
            <a:ext cx="7951" cy="52990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>
            <a:stCxn id="86" idx="4"/>
            <a:endCxn id="99" idx="3"/>
          </p:cNvCxnSpPr>
          <p:nvPr/>
        </p:nvCxnSpPr>
        <p:spPr bwMode="auto">
          <a:xfrm>
            <a:off x="2541405" y="3166246"/>
            <a:ext cx="547" cy="53744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>
            <a:stCxn id="82" idx="3"/>
            <a:endCxn id="96" idx="3"/>
          </p:cNvCxnSpPr>
          <p:nvPr/>
        </p:nvCxnSpPr>
        <p:spPr bwMode="auto">
          <a:xfrm flipH="1">
            <a:off x="1311004" y="3139663"/>
            <a:ext cx="212868" cy="55648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>
            <a:stCxn id="83" idx="5"/>
            <a:endCxn id="96" idx="3"/>
          </p:cNvCxnSpPr>
          <p:nvPr/>
        </p:nvCxnSpPr>
        <p:spPr bwMode="auto">
          <a:xfrm>
            <a:off x="1079848" y="3139663"/>
            <a:ext cx="231156" cy="55648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>
            <a:stCxn id="84" idx="5"/>
            <a:endCxn id="99" idx="3"/>
          </p:cNvCxnSpPr>
          <p:nvPr/>
        </p:nvCxnSpPr>
        <p:spPr bwMode="auto">
          <a:xfrm>
            <a:off x="2275924" y="3139663"/>
            <a:ext cx="266028" cy="56402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>
            <a:stCxn id="85" idx="3"/>
            <a:endCxn id="99" idx="3"/>
          </p:cNvCxnSpPr>
          <p:nvPr/>
        </p:nvCxnSpPr>
        <p:spPr bwMode="auto">
          <a:xfrm flipH="1">
            <a:off x="2541952" y="3139663"/>
            <a:ext cx="351312" cy="56402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Isosceles Triangle 95"/>
          <p:cNvSpPr/>
          <p:nvPr/>
        </p:nvSpPr>
        <p:spPr>
          <a:xfrm rot="10800000">
            <a:off x="1167111" y="3696146"/>
            <a:ext cx="312553" cy="283540"/>
          </a:xfrm>
          <a:prstGeom prst="triangle">
            <a:avLst>
              <a:gd name="adj" fmla="val 53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Isosceles Triangle 98"/>
          <p:cNvSpPr/>
          <p:nvPr/>
        </p:nvSpPr>
        <p:spPr>
          <a:xfrm rot="10800000">
            <a:off x="2398059" y="3703687"/>
            <a:ext cx="312553" cy="283540"/>
          </a:xfrm>
          <a:prstGeom prst="triangle">
            <a:avLst>
              <a:gd name="adj" fmla="val 53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Isosceles Triangle 99"/>
          <p:cNvSpPr/>
          <p:nvPr/>
        </p:nvSpPr>
        <p:spPr>
          <a:xfrm rot="10800000">
            <a:off x="2049264" y="3699694"/>
            <a:ext cx="312553" cy="283540"/>
          </a:xfrm>
          <a:prstGeom prst="triangle">
            <a:avLst>
              <a:gd name="adj" fmla="val 53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Connector 100"/>
          <p:cNvCxnSpPr>
            <a:stCxn id="67" idx="7"/>
            <a:endCxn id="100" idx="0"/>
          </p:cNvCxnSpPr>
          <p:nvPr/>
        </p:nvCxnSpPr>
        <p:spPr bwMode="auto">
          <a:xfrm flipV="1">
            <a:off x="544385" y="3983234"/>
            <a:ext cx="1648772" cy="73009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>
            <a:stCxn id="100" idx="0"/>
            <a:endCxn id="70" idx="0"/>
          </p:cNvCxnSpPr>
          <p:nvPr/>
        </p:nvCxnSpPr>
        <p:spPr bwMode="auto">
          <a:xfrm>
            <a:off x="2193157" y="3983234"/>
            <a:ext cx="318245" cy="2537313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>
            <a:stCxn id="84" idx="4"/>
            <a:endCxn id="100" idx="3"/>
          </p:cNvCxnSpPr>
          <p:nvPr/>
        </p:nvCxnSpPr>
        <p:spPr bwMode="auto">
          <a:xfrm flipH="1">
            <a:off x="2193157" y="3166246"/>
            <a:ext cx="15887" cy="53344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>
            <a:stCxn id="86" idx="4"/>
            <a:endCxn id="100" idx="3"/>
          </p:cNvCxnSpPr>
          <p:nvPr/>
        </p:nvCxnSpPr>
        <p:spPr bwMode="auto">
          <a:xfrm flipH="1">
            <a:off x="2193157" y="3166246"/>
            <a:ext cx="348248" cy="53344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1443677" y="3766398"/>
            <a:ext cx="726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TTP-3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61145" y="2690656"/>
            <a:ext cx="1493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C-LTP-1,2,3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773014" y="2687200"/>
            <a:ext cx="1438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C-LTP-4,5,6</a:t>
            </a:r>
            <a:endParaRPr kumimoji="0" lang="en-US" sz="1400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645724"/>
              </p:ext>
            </p:extLst>
          </p:nvPr>
        </p:nvGraphicFramePr>
        <p:xfrm>
          <a:off x="4415247" y="4731983"/>
          <a:ext cx="3739049" cy="20116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36043">
                  <a:extLst>
                    <a:ext uri="{9D8B030D-6E8A-4147-A177-3AD203B41FA5}">
                      <a16:colId xmlns:a16="http://schemas.microsoft.com/office/drawing/2014/main" val="304101763"/>
                    </a:ext>
                  </a:extLst>
                </a:gridCol>
                <a:gridCol w="1001002">
                  <a:extLst>
                    <a:ext uri="{9D8B030D-6E8A-4147-A177-3AD203B41FA5}">
                      <a16:colId xmlns:a16="http://schemas.microsoft.com/office/drawing/2014/main" val="1884838301"/>
                    </a:ext>
                  </a:extLst>
                </a:gridCol>
                <a:gridCol w="1001002">
                  <a:extLst>
                    <a:ext uri="{9D8B030D-6E8A-4147-A177-3AD203B41FA5}">
                      <a16:colId xmlns:a16="http://schemas.microsoft.com/office/drawing/2014/main" val="1064498218"/>
                    </a:ext>
                  </a:extLst>
                </a:gridCol>
                <a:gridCol w="1001002">
                  <a:extLst>
                    <a:ext uri="{9D8B030D-6E8A-4147-A177-3AD203B41FA5}">
                      <a16:colId xmlns:a16="http://schemas.microsoft.com/office/drawing/2014/main" val="2689043453"/>
                    </a:ext>
                  </a:extLst>
                </a:gridCol>
              </a:tblGrid>
              <a:tr h="315871">
                <a:tc>
                  <a:txBody>
                    <a:bodyPr/>
                    <a:lstStyle/>
                    <a:p>
                      <a:r>
                        <a:rPr lang="en-US" sz="1600" dirty="0"/>
                        <a:t>TTP1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C-LTP-1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020162"/>
                  </a:ext>
                </a:extLst>
              </a:tr>
              <a:tr h="315871">
                <a:tc>
                  <a:txBody>
                    <a:bodyPr/>
                    <a:lstStyle/>
                    <a:p>
                      <a:r>
                        <a:rPr lang="en-US" sz="1600" dirty="0"/>
                        <a:t>TTP2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IL-2,</a:t>
                      </a:r>
                      <a:r>
                        <a:rPr lang="en-US" sz="1600" baseline="0" dirty="0"/>
                        <a:t> IL-3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C-LTP-2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352265"/>
                  </a:ext>
                </a:extLst>
              </a:tr>
              <a:tr h="315871">
                <a:tc>
                  <a:txBody>
                    <a:bodyPr/>
                    <a:lstStyle/>
                    <a:p>
                      <a:r>
                        <a:rPr lang="en-US" sz="1600" dirty="0"/>
                        <a:t>TTP3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C-LTP-3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478658"/>
                  </a:ext>
                </a:extLst>
              </a:tr>
              <a:tr h="3158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C-LTP-4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906315"/>
                  </a:ext>
                </a:extLst>
              </a:tr>
              <a:tr h="3158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C-LTP-5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352601"/>
                  </a:ext>
                </a:extLst>
              </a:tr>
              <a:tr h="31587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C-LTP-6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IL-3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385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531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Option 2: Inter-layer Locks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0060" y="1224147"/>
            <a:ext cx="8297813" cy="537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Do not decompose nodes.</a:t>
            </a:r>
          </a:p>
          <a:p>
            <a:pPr>
              <a:buFont typeface="Wingdings" charset="2"/>
              <a:buChar char="§"/>
            </a:pPr>
            <a:r>
              <a:rPr lang="en-US" dirty="0"/>
              <a:t>Modeling changes: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On Link TP and TTP: add an attribute for inter-layer-lock-id.</a:t>
            </a:r>
          </a:p>
          <a:p>
            <a:pPr>
              <a:buFont typeface="Wingdings" charset="2"/>
              <a:buChar char="§"/>
            </a:pPr>
            <a:r>
              <a:rPr lang="en-US" dirty="0"/>
              <a:t>Inter-layer properties are separate and independent from TE links, having different attributes from TE link attributes.</a:t>
            </a:r>
          </a:p>
          <a:p>
            <a:pPr>
              <a:buFont typeface="Wingdings" charset="2"/>
              <a:buChar char="§"/>
            </a:pPr>
            <a:r>
              <a:rPr lang="en-US" dirty="0"/>
              <a:t>Inter-layer properties are used only for multi-layer, not for single layer cases.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70441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Modeling Considerations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0060" y="1224147"/>
            <a:ext cx="8297813" cy="537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The inter-layer lock approach and transition-link approach can both be supported at the same time.</a:t>
            </a:r>
          </a:p>
          <a:p>
            <a:pPr>
              <a:buFont typeface="Wingdings" charset="2"/>
              <a:buChar char="§"/>
            </a:pPr>
            <a:r>
              <a:rPr lang="en-US" dirty="0"/>
              <a:t>The two approaches can co-exist, with some parts of the system modeled by one approach and other parts modeled by another approach.</a:t>
            </a:r>
          </a:p>
        </p:txBody>
      </p:sp>
    </p:spTree>
    <p:extLst>
      <p:ext uri="{BB962C8B-B14F-4D97-AF65-F5344CB8AC3E}">
        <p14:creationId xmlns:p14="http://schemas.microsoft.com/office/powerpoint/2010/main" val="4097487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Topology Layer Separation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0060" y="1224147"/>
            <a:ext cx="8297813" cy="537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Besides putting multiple layers into one topology, TE topology model allows to separate server and client layer networks into two independent TE topologies.</a:t>
            </a:r>
          </a:p>
        </p:txBody>
      </p:sp>
    </p:spTree>
    <p:extLst>
      <p:ext uri="{BB962C8B-B14F-4D97-AF65-F5344CB8AC3E}">
        <p14:creationId xmlns:p14="http://schemas.microsoft.com/office/powerpoint/2010/main" val="2529164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Topology Layer Separation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245" name="Group 244"/>
          <p:cNvGrpSpPr/>
          <p:nvPr/>
        </p:nvGrpSpPr>
        <p:grpSpPr>
          <a:xfrm>
            <a:off x="145186" y="2935903"/>
            <a:ext cx="2314692" cy="2351534"/>
            <a:chOff x="264454" y="3969573"/>
            <a:chExt cx="2314692" cy="2351534"/>
          </a:xfrm>
        </p:grpSpPr>
        <p:sp>
          <p:nvSpPr>
            <p:cNvPr id="142" name="Rounded Rectangle 141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4" name="Straight Connector 153"/>
            <p:cNvCxnSpPr>
              <a:stCxn id="323" idx="0"/>
              <a:endCxn id="168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>
              <a:stCxn id="324" idx="0"/>
              <a:endCxn id="113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>
              <a:stCxn id="167" idx="6"/>
              <a:endCxn id="324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>
              <a:stCxn id="323" idx="0"/>
              <a:endCxn id="169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>
              <a:stCxn id="166" idx="6"/>
              <a:endCxn id="165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5" name="Oval 164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Connector 175"/>
            <p:cNvCxnSpPr>
              <a:stCxn id="167" idx="5"/>
              <a:endCxn id="113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6" name="Oval 295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7" name="Oval 296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9" name="Oval 298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0" name="Oval 299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1" name="Oval 300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303" name="Straight Connector 302"/>
            <p:cNvCxnSpPr>
              <a:stCxn id="323" idx="3"/>
              <a:endCxn id="297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Straight Connector 307"/>
            <p:cNvCxnSpPr>
              <a:stCxn id="296" idx="3"/>
              <a:endCxn id="323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Straight Connector 308"/>
            <p:cNvCxnSpPr>
              <a:endCxn id="323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Straight Connector 309"/>
            <p:cNvCxnSpPr>
              <a:stCxn id="299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Straight Connector 310"/>
            <p:cNvCxnSpPr>
              <a:stCxn id="300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3" name="Isosceles Triangle 322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Isosceles Triangle 323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3358838" y="4387015"/>
            <a:ext cx="2314692" cy="2351534"/>
            <a:chOff x="264454" y="3969573"/>
            <a:chExt cx="2314692" cy="2351534"/>
          </a:xfrm>
        </p:grpSpPr>
        <p:sp>
          <p:nvSpPr>
            <p:cNvPr id="136" name="Rounded Rectangle 13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7" name="Straight Connector 136"/>
            <p:cNvCxnSpPr>
              <a:stCxn id="182" idx="0"/>
              <a:endCxn id="147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>
              <a:stCxn id="183" idx="0"/>
              <a:endCxn id="184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>
              <a:stCxn id="146" idx="6"/>
              <a:endCxn id="183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>
              <a:stCxn id="182" idx="0"/>
              <a:endCxn id="14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>
              <a:stCxn id="145" idx="6"/>
              <a:endCxn id="144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4" name="Oval 143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Connector 148"/>
            <p:cNvCxnSpPr>
              <a:stCxn id="146" idx="5"/>
              <a:endCxn id="184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64" name="Oval 163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1" name="Oval 170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2" name="Oval 171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3" name="Oval 172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74" name="Oval 173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175" name="Straight Connector 174"/>
            <p:cNvCxnSpPr>
              <a:stCxn id="182" idx="3"/>
              <a:endCxn id="171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7" name="Straight Connector 176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>
              <a:stCxn id="164" idx="3"/>
              <a:endCxn id="182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>
              <a:endCxn id="182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>
              <a:stCxn id="172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>
              <a:stCxn id="173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2" name="Isosceles Triangle 181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Isosceles Triangle 182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691762" y="2935903"/>
            <a:ext cx="2314692" cy="2351534"/>
            <a:chOff x="264454" y="3969573"/>
            <a:chExt cx="2314692" cy="2351534"/>
          </a:xfrm>
        </p:grpSpPr>
        <p:sp>
          <p:nvSpPr>
            <p:cNvPr id="186" name="Rounded Rectangle 18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7" name="Straight Connector 186"/>
            <p:cNvCxnSpPr>
              <a:stCxn id="260" idx="0"/>
              <a:endCxn id="195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>
              <a:stCxn id="261" idx="0"/>
              <a:endCxn id="262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>
              <a:stCxn id="194" idx="6"/>
              <a:endCxn id="261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/>
            <p:cNvCxnSpPr>
              <a:stCxn id="260" idx="0"/>
              <a:endCxn id="19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/>
            <p:cNvCxnSpPr>
              <a:stCxn id="193" idx="6"/>
              <a:endCxn id="192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92" name="Oval 191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1" name="Straight Connector 200"/>
            <p:cNvCxnSpPr>
              <a:stCxn id="194" idx="5"/>
              <a:endCxn id="262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07" name="TextBox 206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2" name="Oval 221"/>
            <p:cNvSpPr/>
            <p:nvPr/>
          </p:nvSpPr>
          <p:spPr>
            <a:xfrm>
              <a:off x="925855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23" name="Oval 222"/>
            <p:cNvSpPr/>
            <p:nvPr/>
          </p:nvSpPr>
          <p:spPr>
            <a:xfrm>
              <a:off x="1206371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6" name="Oval 245"/>
            <p:cNvSpPr/>
            <p:nvPr/>
          </p:nvSpPr>
          <p:spPr>
            <a:xfrm>
              <a:off x="64533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7" name="Oval 246"/>
            <p:cNvSpPr/>
            <p:nvPr/>
          </p:nvSpPr>
          <p:spPr>
            <a:xfrm>
              <a:off x="1486887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8" name="Oval 247"/>
            <p:cNvSpPr/>
            <p:nvPr/>
          </p:nvSpPr>
          <p:spPr>
            <a:xfrm>
              <a:off x="2047919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50" name="Oval 249"/>
            <p:cNvSpPr/>
            <p:nvPr/>
          </p:nvSpPr>
          <p:spPr>
            <a:xfrm>
              <a:off x="1767403" y="3969573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251" name="Straight Connector 250"/>
            <p:cNvCxnSpPr>
              <a:stCxn id="260" idx="3"/>
              <a:endCxn id="246" idx="5"/>
            </p:cNvCxnSpPr>
            <p:nvPr/>
          </p:nvCxnSpPr>
          <p:spPr bwMode="auto">
            <a:xfrm flipH="1" flipV="1">
              <a:off x="806803" y="4124510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2" name="Straight Connector 251"/>
            <p:cNvCxnSpPr/>
            <p:nvPr/>
          </p:nvCxnSpPr>
          <p:spPr bwMode="auto">
            <a:xfrm>
              <a:off x="1850280" y="4153954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>
              <a:stCxn id="223" idx="3"/>
              <a:endCxn id="260" idx="3"/>
            </p:cNvCxnSpPr>
            <p:nvPr/>
          </p:nvCxnSpPr>
          <p:spPr bwMode="auto">
            <a:xfrm flipH="1">
              <a:off x="1010842" y="4124510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/>
            <p:cNvCxnSpPr>
              <a:endCxn id="260" idx="3"/>
            </p:cNvCxnSpPr>
            <p:nvPr/>
          </p:nvCxnSpPr>
          <p:spPr bwMode="auto">
            <a:xfrm flipH="1">
              <a:off x="1010842" y="4174173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/>
            <p:cNvCxnSpPr>
              <a:stCxn id="247" idx="5"/>
            </p:cNvCxnSpPr>
            <p:nvPr/>
          </p:nvCxnSpPr>
          <p:spPr bwMode="auto">
            <a:xfrm>
              <a:off x="1648351" y="4124510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/>
            <p:cNvCxnSpPr>
              <a:stCxn id="248" idx="3"/>
            </p:cNvCxnSpPr>
            <p:nvPr/>
          </p:nvCxnSpPr>
          <p:spPr bwMode="auto">
            <a:xfrm flipH="1">
              <a:off x="1870490" y="4124510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0" name="Isosceles Triangle 259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Isosceles Triangle 260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4" name="Straight Connector 263"/>
          <p:cNvCxnSpPr>
            <a:stCxn id="113" idx="5"/>
            <a:endCxn id="145" idx="1"/>
          </p:cNvCxnSpPr>
          <p:nvPr/>
        </p:nvCxnSpPr>
        <p:spPr>
          <a:xfrm>
            <a:off x="2432175" y="4625222"/>
            <a:ext cx="980773" cy="559274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>
            <a:stCxn id="144" idx="7"/>
            <a:endCxn id="194" idx="2"/>
          </p:cNvCxnSpPr>
          <p:nvPr/>
        </p:nvCxnSpPr>
        <p:spPr>
          <a:xfrm flipV="1">
            <a:off x="5625947" y="4509709"/>
            <a:ext cx="1065815" cy="676268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2" name="Can 271"/>
          <p:cNvSpPr/>
          <p:nvPr/>
        </p:nvSpPr>
        <p:spPr>
          <a:xfrm rot="16200000">
            <a:off x="4951751" y="381589"/>
            <a:ext cx="133574" cy="6075935"/>
          </a:xfrm>
          <a:prstGeom prst="can">
            <a:avLst>
              <a:gd name="adj" fmla="val 37998"/>
            </a:avLst>
          </a:prstGeom>
          <a:solidFill>
            <a:schemeClr val="accent1">
              <a:alpha val="3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TextBox 289"/>
          <p:cNvSpPr txBox="1"/>
          <p:nvPr/>
        </p:nvSpPr>
        <p:spPr>
          <a:xfrm>
            <a:off x="2066390" y="5265774"/>
            <a:ext cx="1290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Link-12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5677612" y="5272402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Link-23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868330" y="3928077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7389550" y="5629331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687535" y="5671322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3789177" y="3476736"/>
            <a:ext cx="1812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TE-Tunnel-1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2799664" y="2889087"/>
            <a:ext cx="3044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Client Layer TE Link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98018" y="3229470"/>
            <a:ext cx="60584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03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Topology Layer Separation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245" name="Group 244"/>
          <p:cNvGrpSpPr/>
          <p:nvPr/>
        </p:nvGrpSpPr>
        <p:grpSpPr>
          <a:xfrm>
            <a:off x="145186" y="3021495"/>
            <a:ext cx="2314692" cy="2265942"/>
            <a:chOff x="264454" y="4055165"/>
            <a:chExt cx="2314692" cy="2265942"/>
          </a:xfrm>
        </p:grpSpPr>
        <p:sp>
          <p:nvSpPr>
            <p:cNvPr id="142" name="Rounded Rectangle 141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4" name="Straight Connector 153"/>
            <p:cNvCxnSpPr>
              <a:stCxn id="323" idx="0"/>
              <a:endCxn id="168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>
              <a:stCxn id="324" idx="0"/>
              <a:endCxn id="113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>
              <a:stCxn id="167" idx="6"/>
              <a:endCxn id="324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>
              <a:stCxn id="323" idx="0"/>
              <a:endCxn id="169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>
              <a:stCxn id="166" idx="6"/>
              <a:endCxn id="165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5" name="Oval 164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Connector 175"/>
            <p:cNvCxnSpPr>
              <a:stCxn id="167" idx="5"/>
              <a:endCxn id="113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23" name="Isosceles Triangle 322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Isosceles Triangle 323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3358838" y="4472607"/>
            <a:ext cx="2314692" cy="2265942"/>
            <a:chOff x="264454" y="4055165"/>
            <a:chExt cx="2314692" cy="2265942"/>
          </a:xfrm>
        </p:grpSpPr>
        <p:sp>
          <p:nvSpPr>
            <p:cNvPr id="136" name="Rounded Rectangle 13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7" name="Straight Connector 136"/>
            <p:cNvCxnSpPr>
              <a:stCxn id="182" idx="0"/>
              <a:endCxn id="147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>
              <a:stCxn id="183" idx="0"/>
              <a:endCxn id="184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>
              <a:stCxn id="146" idx="6"/>
              <a:endCxn id="183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>
              <a:stCxn id="182" idx="0"/>
              <a:endCxn id="14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>
              <a:stCxn id="145" idx="6"/>
              <a:endCxn id="144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4" name="Oval 143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Connector 148"/>
            <p:cNvCxnSpPr>
              <a:stCxn id="146" idx="5"/>
              <a:endCxn id="184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82" name="Isosceles Triangle 181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Isosceles Triangle 182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691762" y="3021495"/>
            <a:ext cx="2314692" cy="2265942"/>
            <a:chOff x="264454" y="4055165"/>
            <a:chExt cx="2314692" cy="2265942"/>
          </a:xfrm>
        </p:grpSpPr>
        <p:sp>
          <p:nvSpPr>
            <p:cNvPr id="186" name="Rounded Rectangle 185"/>
            <p:cNvSpPr/>
            <p:nvPr/>
          </p:nvSpPr>
          <p:spPr>
            <a:xfrm>
              <a:off x="363327" y="4055165"/>
              <a:ext cx="2114829" cy="2166516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7" name="Straight Connector 186"/>
            <p:cNvCxnSpPr>
              <a:stCxn id="260" idx="0"/>
              <a:endCxn id="195" idx="0"/>
            </p:cNvCxnSpPr>
            <p:nvPr/>
          </p:nvCxnSpPr>
          <p:spPr bwMode="auto">
            <a:xfrm>
              <a:off x="1010842" y="4608963"/>
              <a:ext cx="10043" cy="152878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>
              <a:stCxn id="261" idx="0"/>
              <a:endCxn id="262" idx="2"/>
            </p:cNvCxnSpPr>
            <p:nvPr/>
          </p:nvCxnSpPr>
          <p:spPr bwMode="auto">
            <a:xfrm>
              <a:off x="1827590" y="4590891"/>
              <a:ext cx="562389" cy="10038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>
              <a:stCxn id="194" idx="6"/>
              <a:endCxn id="261" idx="0"/>
            </p:cNvCxnSpPr>
            <p:nvPr/>
          </p:nvCxnSpPr>
          <p:spPr bwMode="auto">
            <a:xfrm flipV="1">
              <a:off x="453621" y="4590891"/>
              <a:ext cx="1373969" cy="9524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/>
            <p:cNvCxnSpPr>
              <a:stCxn id="260" idx="0"/>
              <a:endCxn id="198" idx="0"/>
            </p:cNvCxnSpPr>
            <p:nvPr/>
          </p:nvCxnSpPr>
          <p:spPr bwMode="auto">
            <a:xfrm>
              <a:off x="1010842" y="4608963"/>
              <a:ext cx="828443" cy="15306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/>
            <p:cNvCxnSpPr>
              <a:stCxn id="193" idx="6"/>
              <a:endCxn id="192" idx="2"/>
            </p:cNvCxnSpPr>
            <p:nvPr/>
          </p:nvCxnSpPr>
          <p:spPr bwMode="auto">
            <a:xfrm>
              <a:off x="480028" y="4831231"/>
              <a:ext cx="1890071" cy="148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92" name="Oval 191"/>
            <p:cNvSpPr/>
            <p:nvPr/>
          </p:nvSpPr>
          <p:spPr>
            <a:xfrm>
              <a:off x="2370099" y="4741952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290861" y="47404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264454" y="5452619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926301" y="613774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>
              <a:off x="1744701" y="6139587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1" name="Straight Connector 200"/>
            <p:cNvCxnSpPr>
              <a:stCxn id="194" idx="5"/>
              <a:endCxn id="262" idx="2"/>
            </p:cNvCxnSpPr>
            <p:nvPr/>
          </p:nvCxnSpPr>
          <p:spPr bwMode="auto">
            <a:xfrm flipV="1">
              <a:off x="425918" y="5594715"/>
              <a:ext cx="1964061" cy="12841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07" name="TextBox 206"/>
            <p:cNvSpPr txBox="1"/>
            <p:nvPr/>
          </p:nvSpPr>
          <p:spPr>
            <a:xfrm>
              <a:off x="306623" y="4458783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823997" y="447866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TTP-2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286747" y="4862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LTP-6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1605623" y="4829320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317071" y="5613986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LTP-5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343933" y="5836709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LTP-4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1741972" y="584518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LTP-3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1757330" y="5558478"/>
              <a:ext cx="726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60" name="Isosceles Triangle 259"/>
            <p:cNvSpPr/>
            <p:nvPr/>
          </p:nvSpPr>
          <p:spPr>
            <a:xfrm rot="10800000">
              <a:off x="866949" y="4325423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Isosceles Triangle 260"/>
            <p:cNvSpPr/>
            <p:nvPr/>
          </p:nvSpPr>
          <p:spPr>
            <a:xfrm rot="10800000">
              <a:off x="1683697" y="4307351"/>
              <a:ext cx="312553" cy="283540"/>
            </a:xfrm>
            <a:prstGeom prst="triangle">
              <a:avLst>
                <a:gd name="adj" fmla="val 53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2389979" y="550395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4" name="Straight Connector 263"/>
          <p:cNvCxnSpPr>
            <a:stCxn id="113" idx="5"/>
            <a:endCxn id="145" idx="1"/>
          </p:cNvCxnSpPr>
          <p:nvPr/>
        </p:nvCxnSpPr>
        <p:spPr>
          <a:xfrm>
            <a:off x="2432175" y="4625222"/>
            <a:ext cx="980773" cy="559274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>
            <a:stCxn id="144" idx="7"/>
            <a:endCxn id="194" idx="2"/>
          </p:cNvCxnSpPr>
          <p:nvPr/>
        </p:nvCxnSpPr>
        <p:spPr>
          <a:xfrm flipV="1">
            <a:off x="5625947" y="4509709"/>
            <a:ext cx="1065815" cy="676268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2" name="Can 271"/>
          <p:cNvSpPr/>
          <p:nvPr/>
        </p:nvSpPr>
        <p:spPr>
          <a:xfrm rot="16200000">
            <a:off x="4951751" y="381589"/>
            <a:ext cx="133574" cy="6075935"/>
          </a:xfrm>
          <a:prstGeom prst="can">
            <a:avLst>
              <a:gd name="adj" fmla="val 37998"/>
            </a:avLst>
          </a:prstGeom>
          <a:solidFill>
            <a:schemeClr val="accent1">
              <a:alpha val="3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TextBox 289"/>
          <p:cNvSpPr txBox="1"/>
          <p:nvPr/>
        </p:nvSpPr>
        <p:spPr>
          <a:xfrm>
            <a:off x="2066390" y="5265774"/>
            <a:ext cx="1290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Link-12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5677612" y="5272402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Link-23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868330" y="3928077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Node-2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7389550" y="5629324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Node-3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687535" y="5671325"/>
            <a:ext cx="1205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Node-1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3789177" y="3476736"/>
            <a:ext cx="1812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TE-Tunnel-1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3079097" y="1759471"/>
            <a:ext cx="3044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noProof="0" dirty="0">
                <a:solidFill>
                  <a:sysClr val="windowText" lastClr="000000"/>
                </a:solidFill>
                <a:latin typeface="Courier New" pitchFamily="49" charset="0"/>
                <a:cs typeface="Courier New" pitchFamily="49" charset="0"/>
              </a:rPr>
              <a:t>Client Layer TE Link</a:t>
            </a:r>
            <a:endParaRPr kumimoji="0" lang="en-US" b="1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9141" y="1410119"/>
            <a:ext cx="2171534" cy="796987"/>
            <a:chOff x="113841" y="1377845"/>
            <a:chExt cx="2171534" cy="796987"/>
          </a:xfrm>
        </p:grpSpPr>
        <p:sp>
          <p:nvSpPr>
            <p:cNvPr id="125" name="Rounded Rectangle 124"/>
            <p:cNvSpPr/>
            <p:nvPr/>
          </p:nvSpPr>
          <p:spPr>
            <a:xfrm>
              <a:off x="170546" y="1463438"/>
              <a:ext cx="2114829" cy="352282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113841" y="1867055"/>
              <a:ext cx="9274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97464" y="1865425"/>
              <a:ext cx="9896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LTP-12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24" name="Oval 223"/>
            <p:cNvSpPr/>
            <p:nvPr/>
          </p:nvSpPr>
          <p:spPr>
            <a:xfrm>
              <a:off x="733074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25" name="Oval 224"/>
            <p:cNvSpPr/>
            <p:nvPr/>
          </p:nvSpPr>
          <p:spPr>
            <a:xfrm>
              <a:off x="1013590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26" name="Oval 225"/>
            <p:cNvSpPr/>
            <p:nvPr/>
          </p:nvSpPr>
          <p:spPr>
            <a:xfrm>
              <a:off x="452558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27" name="Oval 226"/>
            <p:cNvSpPr/>
            <p:nvPr/>
          </p:nvSpPr>
          <p:spPr>
            <a:xfrm>
              <a:off x="1294106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28" name="Oval 227"/>
            <p:cNvSpPr/>
            <p:nvPr/>
          </p:nvSpPr>
          <p:spPr>
            <a:xfrm>
              <a:off x="1855138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29" name="Oval 228"/>
            <p:cNvSpPr/>
            <p:nvPr/>
          </p:nvSpPr>
          <p:spPr>
            <a:xfrm>
              <a:off x="1574622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230" name="Straight Connector 229"/>
            <p:cNvCxnSpPr>
              <a:endCxn id="226" idx="5"/>
            </p:cNvCxnSpPr>
            <p:nvPr/>
          </p:nvCxnSpPr>
          <p:spPr bwMode="auto">
            <a:xfrm flipH="1" flipV="1">
              <a:off x="614022" y="1532782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/>
            <p:cNvCxnSpPr/>
            <p:nvPr/>
          </p:nvCxnSpPr>
          <p:spPr bwMode="auto">
            <a:xfrm>
              <a:off x="1657499" y="1562226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/>
            <p:cNvCxnSpPr>
              <a:stCxn id="225" idx="3"/>
            </p:cNvCxnSpPr>
            <p:nvPr/>
          </p:nvCxnSpPr>
          <p:spPr bwMode="auto">
            <a:xfrm flipH="1">
              <a:off x="818061" y="1532782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/>
            <p:cNvCxnSpPr/>
            <p:nvPr/>
          </p:nvCxnSpPr>
          <p:spPr bwMode="auto">
            <a:xfrm flipH="1">
              <a:off x="818061" y="1582445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/>
            <p:cNvCxnSpPr>
              <a:stCxn id="227" idx="5"/>
            </p:cNvCxnSpPr>
            <p:nvPr/>
          </p:nvCxnSpPr>
          <p:spPr bwMode="auto">
            <a:xfrm>
              <a:off x="1455570" y="1532782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/>
            <p:cNvCxnSpPr>
              <a:stCxn id="228" idx="3"/>
            </p:cNvCxnSpPr>
            <p:nvPr/>
          </p:nvCxnSpPr>
          <p:spPr bwMode="auto">
            <a:xfrm flipH="1">
              <a:off x="1677709" y="1532782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0" name="Oval 239"/>
            <p:cNvSpPr/>
            <p:nvPr/>
          </p:nvSpPr>
          <p:spPr>
            <a:xfrm>
              <a:off x="1554894" y="173464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41" name="Oval 240"/>
            <p:cNvSpPr/>
            <p:nvPr/>
          </p:nvSpPr>
          <p:spPr>
            <a:xfrm>
              <a:off x="717592" y="17256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6785356" y="1411907"/>
            <a:ext cx="2171534" cy="796987"/>
            <a:chOff x="113841" y="1377845"/>
            <a:chExt cx="2171534" cy="796987"/>
          </a:xfrm>
        </p:grpSpPr>
        <p:sp>
          <p:nvSpPr>
            <p:cNvPr id="243" name="Rounded Rectangle 242"/>
            <p:cNvSpPr/>
            <p:nvPr/>
          </p:nvSpPr>
          <p:spPr>
            <a:xfrm>
              <a:off x="170546" y="1463438"/>
              <a:ext cx="2114829" cy="352282"/>
            </a:xfrm>
            <a:prstGeom prst="roundRect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113841" y="1867055"/>
              <a:ext cx="9274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LTP-21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797464" y="1865425"/>
              <a:ext cx="9896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ourier New" pitchFamily="49" charset="0"/>
                  <a:cs typeface="Courier New" pitchFamily="49" charset="0"/>
                </a:rPr>
                <a:t>LTP-22</a:t>
              </a:r>
              <a:endParaRPr kumimoji="0" lang="en-US" sz="14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4" name="Oval 253"/>
            <p:cNvSpPr/>
            <p:nvPr/>
          </p:nvSpPr>
          <p:spPr>
            <a:xfrm>
              <a:off x="733074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55" name="Oval 254"/>
            <p:cNvSpPr/>
            <p:nvPr/>
          </p:nvSpPr>
          <p:spPr>
            <a:xfrm>
              <a:off x="1013590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59" name="Oval 258"/>
            <p:cNvSpPr/>
            <p:nvPr/>
          </p:nvSpPr>
          <p:spPr>
            <a:xfrm>
              <a:off x="452558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63" name="Oval 262"/>
            <p:cNvSpPr/>
            <p:nvPr/>
          </p:nvSpPr>
          <p:spPr>
            <a:xfrm>
              <a:off x="1294106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65" name="Oval 264"/>
            <p:cNvSpPr/>
            <p:nvPr/>
          </p:nvSpPr>
          <p:spPr>
            <a:xfrm>
              <a:off x="1855138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66" name="Oval 265"/>
            <p:cNvSpPr/>
            <p:nvPr/>
          </p:nvSpPr>
          <p:spPr>
            <a:xfrm>
              <a:off x="1574622" y="1377845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cxnSp>
          <p:nvCxnSpPr>
            <p:cNvPr id="267" name="Straight Connector 266"/>
            <p:cNvCxnSpPr>
              <a:endCxn id="259" idx="5"/>
            </p:cNvCxnSpPr>
            <p:nvPr/>
          </p:nvCxnSpPr>
          <p:spPr bwMode="auto">
            <a:xfrm flipH="1" flipV="1">
              <a:off x="614022" y="1532782"/>
              <a:ext cx="204039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8" name="Straight Connector 267"/>
            <p:cNvCxnSpPr/>
            <p:nvPr/>
          </p:nvCxnSpPr>
          <p:spPr bwMode="auto">
            <a:xfrm>
              <a:off x="1657499" y="1562226"/>
              <a:ext cx="0" cy="218372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0" name="Straight Connector 269"/>
            <p:cNvCxnSpPr>
              <a:stCxn id="255" idx="3"/>
            </p:cNvCxnSpPr>
            <p:nvPr/>
          </p:nvCxnSpPr>
          <p:spPr bwMode="auto">
            <a:xfrm flipH="1">
              <a:off x="818061" y="1532782"/>
              <a:ext cx="223232" cy="200913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/>
            <p:nvPr/>
          </p:nvCxnSpPr>
          <p:spPr bwMode="auto">
            <a:xfrm flipH="1">
              <a:off x="818061" y="1582445"/>
              <a:ext cx="10042" cy="151250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/>
            <p:cNvCxnSpPr>
              <a:stCxn id="263" idx="5"/>
            </p:cNvCxnSpPr>
            <p:nvPr/>
          </p:nvCxnSpPr>
          <p:spPr bwMode="auto">
            <a:xfrm>
              <a:off x="1455570" y="1532782"/>
              <a:ext cx="243177" cy="222224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/>
            <p:cNvCxnSpPr>
              <a:stCxn id="265" idx="3"/>
            </p:cNvCxnSpPr>
            <p:nvPr/>
          </p:nvCxnSpPr>
          <p:spPr bwMode="auto">
            <a:xfrm flipH="1">
              <a:off x="1677709" y="1532782"/>
              <a:ext cx="205132" cy="223388"/>
            </a:xfrm>
            <a:prstGeom prst="line">
              <a:avLst/>
            </a:prstGeom>
            <a:solidFill>
              <a:srgbClr val="D9D9D9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5" name="Oval 274"/>
            <p:cNvSpPr/>
            <p:nvPr/>
          </p:nvSpPr>
          <p:spPr>
            <a:xfrm>
              <a:off x="1554894" y="173464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76" name="Oval 275"/>
            <p:cNvSpPr/>
            <p:nvPr/>
          </p:nvSpPr>
          <p:spPr>
            <a:xfrm>
              <a:off x="717592" y="1725671"/>
              <a:ext cx="189167" cy="181520"/>
            </a:xfrm>
            <a:prstGeom prst="ellipse">
              <a:avLst/>
            </a:prstGeom>
            <a:ln w="254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cxnSp>
        <p:nvCxnSpPr>
          <p:cNvPr id="6" name="Elbow Connector 5"/>
          <p:cNvCxnSpPr>
            <a:endCxn id="275" idx="4"/>
          </p:cNvCxnSpPr>
          <p:nvPr/>
        </p:nvCxnSpPr>
        <p:spPr>
          <a:xfrm>
            <a:off x="1704729" y="1948435"/>
            <a:ext cx="6616264" cy="1788"/>
          </a:xfrm>
          <a:prstGeom prst="bentConnector4">
            <a:avLst>
              <a:gd name="adj1" fmla="val 453"/>
              <a:gd name="adj2" fmla="val 143463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760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Topology Layer Separation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4273" y="6425586"/>
            <a:ext cx="213360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CD9563-417C-4C34-859E-99CF9B85FB23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Unicode MS" pitchFamily="34" charset="-128"/>
              </a:rPr>
              <a:t>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0060" y="1224147"/>
            <a:ext cx="8297813" cy="537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In such a case, a transitional link cannot be used between LTP-11 and TTP-1.</a:t>
            </a:r>
          </a:p>
        </p:txBody>
      </p:sp>
    </p:spTree>
    <p:extLst>
      <p:ext uri="{BB962C8B-B14F-4D97-AF65-F5344CB8AC3E}">
        <p14:creationId xmlns:p14="http://schemas.microsoft.com/office/powerpoint/2010/main" val="27297890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58874"/>
          </a:xfrm>
        </p:spPr>
        <p:txBody>
          <a:bodyPr/>
          <a:lstStyle/>
          <a:p>
            <a:pPr algn="ctr"/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652963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92F2E-F157-4664-BD3D-E29640243A04}" type="slidenum">
              <a:rPr lang="en-US" smtClean="0"/>
              <a:t>27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87904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7957" y="1400450"/>
            <a:ext cx="8520913" cy="4650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Address review comments.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To Do List: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>
                <a:hlinkClick r:id="rId2"/>
              </a:rPr>
              <a:t>https://github.com/ietf-mpls-yang/te/blob/master/ietf-te-topology-todo-list.txt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Request further review.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295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Alignment with New I2RS </a:t>
            </a:r>
            <a:br>
              <a:rPr lang="en-US" dirty="0"/>
            </a:br>
            <a:r>
              <a:rPr lang="en-US" dirty="0"/>
              <a:t>Network Topology Model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46196" y="3531869"/>
            <a:ext cx="6411853" cy="3063241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fr-FR" sz="1600" dirty="0">
                <a:latin typeface="Courier New"/>
                <a:cs typeface="Courier New"/>
              </a:rPr>
              <a:t>augment /</a:t>
            </a:r>
            <a:r>
              <a:rPr lang="fr-FR" sz="1600" dirty="0" err="1">
                <a:latin typeface="Courier New"/>
                <a:cs typeface="Courier New"/>
              </a:rPr>
              <a:t>nw:networks</a:t>
            </a:r>
            <a:r>
              <a:rPr lang="fr-FR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1600" dirty="0">
                <a:latin typeface="Courier New"/>
                <a:cs typeface="Courier New"/>
              </a:rPr>
              <a:t>   +--</a:t>
            </a:r>
            <a:r>
              <a:rPr lang="fr-FR" sz="1600" dirty="0" err="1">
                <a:latin typeface="Courier New"/>
                <a:cs typeface="Courier New"/>
              </a:rPr>
              <a:t>rw</a:t>
            </a:r>
            <a:r>
              <a:rPr lang="fr-FR" sz="1600" dirty="0">
                <a:latin typeface="Courier New"/>
                <a:cs typeface="Courier New"/>
              </a:rPr>
              <a:t> te!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1600" dirty="0">
                <a:latin typeface="Courier New"/>
                <a:cs typeface="Courier New"/>
              </a:rPr>
              <a:t>      +--</a:t>
            </a:r>
            <a:r>
              <a:rPr lang="fr-FR" sz="1600" dirty="0" err="1">
                <a:latin typeface="Courier New"/>
                <a:cs typeface="Courier New"/>
              </a:rPr>
              <a:t>rw</a:t>
            </a:r>
            <a:r>
              <a:rPr lang="fr-FR" sz="1600" dirty="0">
                <a:latin typeface="Courier New"/>
                <a:cs typeface="Courier New"/>
              </a:rPr>
              <a:t> </a:t>
            </a:r>
            <a:r>
              <a:rPr lang="fr-FR" sz="1600" dirty="0" err="1">
                <a:latin typeface="Courier New"/>
                <a:cs typeface="Courier New"/>
              </a:rPr>
              <a:t>templates</a:t>
            </a:r>
            <a:endParaRPr lang="fr-FR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provider-id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-global-id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client-id  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-global-id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-topology-id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-topology-id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state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nw:node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-node-id           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-node-id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state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nw:network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nt:link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state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46196" y="1412939"/>
            <a:ext cx="6411853" cy="201654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module: </a:t>
            </a:r>
            <a:r>
              <a:rPr lang="en-US" sz="1600" dirty="0" err="1">
                <a:latin typeface="Courier New"/>
                <a:cs typeface="Courier New"/>
              </a:rPr>
              <a:t>ietf</a:t>
            </a:r>
            <a:r>
              <a:rPr lang="en-US" sz="1600" dirty="0">
                <a:latin typeface="Courier New"/>
                <a:cs typeface="Courier New"/>
              </a:rPr>
              <a:t>-network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network* [network-id]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network-types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network-id            </a:t>
            </a:r>
            <a:r>
              <a:rPr lang="en-US" sz="1600" dirty="0" err="1">
                <a:latin typeface="Courier New"/>
                <a:cs typeface="Courier New"/>
              </a:rPr>
              <a:t>network-id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supporting-network* [network-ref]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|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network-ref    </a:t>
            </a:r>
            <a:r>
              <a:rPr lang="en-US" sz="1600" dirty="0" err="1">
                <a:latin typeface="Courier New"/>
                <a:cs typeface="Courier New"/>
              </a:rPr>
              <a:t>leafref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node* [node-id]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node-id            </a:t>
            </a:r>
            <a:r>
              <a:rPr lang="en-US" sz="1600" dirty="0" err="1">
                <a:latin typeface="Courier New"/>
                <a:cs typeface="Courier New"/>
              </a:rPr>
              <a:t>node-id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supporting-node* [network-ref node-ref]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network-ref    </a:t>
            </a:r>
            <a:r>
              <a:rPr lang="en-US" sz="1600" dirty="0" err="1">
                <a:latin typeface="Courier New"/>
                <a:cs typeface="Courier New"/>
              </a:rPr>
              <a:t>leafref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|     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node-ref       </a:t>
            </a:r>
            <a:r>
              <a:rPr lang="en-US" sz="1600" dirty="0" err="1">
                <a:latin typeface="Courier New"/>
                <a:cs typeface="Courier New"/>
              </a:rPr>
              <a:t>leafref</a:t>
            </a:r>
            <a:endParaRPr lang="en-US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889363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" y="440234"/>
            <a:ext cx="9018270" cy="112170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Submitted Separate Draft for </a:t>
            </a:r>
            <a:br>
              <a:rPr lang="en-US" dirty="0"/>
            </a:br>
            <a:r>
              <a:rPr lang="en-US" dirty="0"/>
              <a:t>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765096"/>
            <a:ext cx="8520913" cy="434265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Submitted draft-liu-netmod-yang-schedule-00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Has wider applicability.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Will present it to Netmod working group.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877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9144000" cy="7839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Split the Packet Attributes to an Augmentation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27302"/>
            <a:ext cx="8520913" cy="501921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Base TE Topology Model Is Technology Agnostic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Packet switching model augments base model.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Packet switching model covers packet switch attributes.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7957" y="2663189"/>
            <a:ext cx="8338843" cy="4058285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module: </a:t>
            </a:r>
            <a:r>
              <a:rPr lang="en-US" sz="1600" dirty="0" err="1">
                <a:latin typeface="Courier New"/>
                <a:cs typeface="Courier New"/>
              </a:rPr>
              <a:t>ietf</a:t>
            </a:r>
            <a:r>
              <a:rPr lang="en-US" sz="1600" dirty="0">
                <a:latin typeface="Courier New"/>
                <a:cs typeface="Courier New"/>
              </a:rPr>
              <a:t>-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-topology-</a:t>
            </a:r>
            <a:r>
              <a:rPr lang="en-US" sz="1600" dirty="0" err="1">
                <a:latin typeface="Courier New"/>
                <a:cs typeface="Courier New"/>
              </a:rPr>
              <a:t>psc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nt:link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tet:config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tet:te-link-attributes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tet:interface-switching-capability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packet-switch-capable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minimum-</a:t>
            </a:r>
            <a:r>
              <a:rPr lang="en-US" sz="1600" dirty="0" err="1">
                <a:latin typeface="Courier New"/>
                <a:cs typeface="Courier New"/>
              </a:rPr>
              <a:t>lsp</a:t>
            </a:r>
            <a:r>
              <a:rPr lang="en-US" sz="1600" dirty="0">
                <a:latin typeface="Courier New"/>
                <a:cs typeface="Courier New"/>
              </a:rPr>
              <a:t>-bandwidth?   decimal64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interface-</a:t>
            </a:r>
            <a:r>
              <a:rPr lang="en-US" sz="1600" dirty="0" err="1">
                <a:latin typeface="Courier New"/>
                <a:cs typeface="Courier New"/>
              </a:rPr>
              <a:t>mtu</a:t>
            </a:r>
            <a:r>
              <a:rPr lang="en-US" sz="1600" dirty="0">
                <a:latin typeface="Courier New"/>
                <a:cs typeface="Courier New"/>
              </a:rPr>
              <a:t>?        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nt:link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tet:state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tet:te-link-attributes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tet:interface-switching-capability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packet-switch-capable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minimum-</a:t>
            </a:r>
            <a:r>
              <a:rPr lang="en-US" sz="1600" dirty="0" err="1">
                <a:latin typeface="Courier New"/>
                <a:cs typeface="Courier New"/>
              </a:rPr>
              <a:t>lsp</a:t>
            </a:r>
            <a:r>
              <a:rPr lang="en-US" sz="1600" dirty="0">
                <a:latin typeface="Courier New"/>
                <a:cs typeface="Courier New"/>
              </a:rPr>
              <a:t>-bandwidth?   decimal64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interface-</a:t>
            </a:r>
            <a:r>
              <a:rPr lang="en-US" sz="1600" dirty="0" err="1">
                <a:latin typeface="Courier New"/>
                <a:cs typeface="Courier New"/>
              </a:rPr>
              <a:t>mtu</a:t>
            </a:r>
            <a:r>
              <a:rPr lang="en-US" sz="1600" dirty="0">
                <a:latin typeface="Courier New"/>
                <a:cs typeface="Courier New"/>
              </a:rPr>
              <a:t>?        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nt:link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tet:state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tet:alt-information-sources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tet:interface-switching-capability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packet-switch-capable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minimum-</a:t>
            </a:r>
            <a:r>
              <a:rPr lang="en-US" sz="1600" dirty="0" err="1">
                <a:latin typeface="Courier New"/>
                <a:cs typeface="Courier New"/>
              </a:rPr>
              <a:t>lsp</a:t>
            </a:r>
            <a:r>
              <a:rPr lang="en-US" sz="1600" dirty="0">
                <a:latin typeface="Courier New"/>
                <a:cs typeface="Courier New"/>
              </a:rPr>
              <a:t>-bandwidth?   decimal64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interface-</a:t>
            </a:r>
            <a:r>
              <a:rPr lang="en-US" sz="1600" dirty="0" err="1">
                <a:latin typeface="Courier New"/>
                <a:cs typeface="Courier New"/>
              </a:rPr>
              <a:t>mtu</a:t>
            </a:r>
            <a:r>
              <a:rPr lang="en-US" sz="1600" dirty="0">
                <a:latin typeface="Courier New"/>
                <a:cs typeface="Courier New"/>
              </a:rPr>
              <a:t>?        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tet:te-link-event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tet:te-link-attributes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tet:interface-switching-capability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+---- packet-switch-capable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+---- minimum-</a:t>
            </a:r>
            <a:r>
              <a:rPr lang="en-US" sz="1600" dirty="0" err="1">
                <a:latin typeface="Courier New"/>
                <a:cs typeface="Courier New"/>
              </a:rPr>
              <a:t>lsp</a:t>
            </a:r>
            <a:r>
              <a:rPr lang="en-US" sz="1600" dirty="0">
                <a:latin typeface="Courier New"/>
                <a:cs typeface="Courier New"/>
              </a:rPr>
              <a:t>-bandwidth?   decimal64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+---- interface-</a:t>
            </a:r>
            <a:r>
              <a:rPr lang="en-US" sz="1600" dirty="0" err="1">
                <a:latin typeface="Courier New"/>
                <a:cs typeface="Courier New"/>
              </a:rPr>
              <a:t>mtu</a:t>
            </a:r>
            <a:r>
              <a:rPr lang="en-US" sz="1600" dirty="0">
                <a:latin typeface="Courier New"/>
                <a:cs typeface="Courier New"/>
              </a:rPr>
              <a:t>?           uint16</a:t>
            </a:r>
          </a:p>
        </p:txBody>
      </p:sp>
    </p:spTree>
    <p:extLst>
      <p:ext uri="{BB962C8B-B14F-4D97-AF65-F5344CB8AC3E}">
        <p14:creationId xmlns:p14="http://schemas.microsoft.com/office/powerpoint/2010/main" val="176097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40234"/>
            <a:ext cx="8988356" cy="96021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In Node, Added </a:t>
            </a:r>
            <a:br>
              <a:rPr lang="en-US" dirty="0"/>
            </a:br>
            <a:r>
              <a:rPr lang="en-US" dirty="0"/>
              <a:t>alt-information-sources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00450"/>
            <a:ext cx="8520913" cy="46501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34340" y="1948938"/>
            <a:ext cx="7978140" cy="326508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augment /</a:t>
            </a:r>
            <a:r>
              <a:rPr lang="en-US" sz="1600" dirty="0" err="1">
                <a:latin typeface="Courier New"/>
                <a:cs typeface="Courier New"/>
              </a:rPr>
              <a:t>nw:networks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nw:network</a:t>
            </a:r>
            <a:r>
              <a:rPr lang="en-US" sz="1600" dirty="0">
                <a:latin typeface="Courier New"/>
                <a:cs typeface="Courier New"/>
              </a:rPr>
              <a:t>/</a:t>
            </a:r>
            <a:r>
              <a:rPr lang="en-US" sz="1600" dirty="0" err="1">
                <a:latin typeface="Courier New"/>
                <a:cs typeface="Courier New"/>
              </a:rPr>
              <a:t>nw:node</a:t>
            </a:r>
            <a:r>
              <a:rPr lang="en-US" sz="16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+--</a:t>
            </a:r>
            <a:r>
              <a:rPr lang="en-US" sz="1600" dirty="0" err="1">
                <a:latin typeface="Courier New"/>
                <a:cs typeface="Courier New"/>
              </a:rPr>
              <a:t>rw</a:t>
            </a:r>
            <a:r>
              <a:rPr lang="en-US" sz="1600" dirty="0">
                <a:latin typeface="Courier New"/>
                <a:cs typeface="Courier New"/>
              </a:rPr>
              <a:t> </a:t>
            </a:r>
            <a:r>
              <a:rPr lang="en-US" sz="1600" dirty="0" err="1">
                <a:latin typeface="Courier New"/>
                <a:cs typeface="Courier New"/>
              </a:rPr>
              <a:t>te</a:t>
            </a:r>
            <a:r>
              <a:rPr lang="en-US" sz="1600" dirty="0">
                <a:latin typeface="Courier New"/>
                <a:cs typeface="Courier New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state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 New"/>
                <a:cs typeface="Courier New"/>
              </a:rPr>
              <a:t>      |  +--</a:t>
            </a:r>
            <a:r>
              <a:rPr lang="en-US" sz="1600" dirty="0" err="1">
                <a:latin typeface="Courier New"/>
                <a:cs typeface="Courier New"/>
              </a:rPr>
              <a:t>ro</a:t>
            </a:r>
            <a:r>
              <a:rPr lang="en-US" sz="1600" dirty="0">
                <a:latin typeface="Courier New"/>
                <a:cs typeface="Courier New"/>
              </a:rPr>
              <a:t> information-source?         enumeration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information-source-state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credibility-preference?   uint16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topology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provider-id-ref?     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leafref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client-id-ref?       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leafref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te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-topology-id-ref?  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leafref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network-id-ref?      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leafref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routing-instance?      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+--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ro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alt-information-sources* [information-source]</a:t>
            </a:r>
          </a:p>
        </p:txBody>
      </p:sp>
    </p:spTree>
    <p:extLst>
      <p:ext uri="{BB962C8B-B14F-4D97-AF65-F5344CB8AC3E}">
        <p14:creationId xmlns:p14="http://schemas.microsoft.com/office/powerpoint/2010/main" val="45664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0436"/>
            <a:ext cx="9144000" cy="95173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Support for Request Containing Multiple Topologies from Client to Provider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196" y="1635055"/>
            <a:ext cx="8520913" cy="673806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Added an attribute "preference" in topology.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29397" y="2571750"/>
            <a:ext cx="6591718" cy="318897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module: </a:t>
            </a:r>
            <a:r>
              <a:rPr lang="en-US" sz="1700" dirty="0" err="1">
                <a:latin typeface="Courier New"/>
                <a:cs typeface="Courier New"/>
              </a:rPr>
              <a:t>ietf</a:t>
            </a:r>
            <a:r>
              <a:rPr lang="en-US" sz="1700" dirty="0">
                <a:latin typeface="Courier New"/>
                <a:cs typeface="Courier New"/>
              </a:rPr>
              <a:t>-</a:t>
            </a:r>
            <a:r>
              <a:rPr lang="en-US" sz="1700" dirty="0" err="1">
                <a:latin typeface="Courier New"/>
                <a:cs typeface="Courier New"/>
              </a:rPr>
              <a:t>te</a:t>
            </a:r>
            <a:r>
              <a:rPr lang="en-US" sz="1700" dirty="0">
                <a:latin typeface="Courier New"/>
                <a:cs typeface="Courier New"/>
              </a:rPr>
              <a:t>-topology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</a:t>
            </a:r>
            <a:r>
              <a:rPr lang="en-US" sz="1700" dirty="0" err="1">
                <a:latin typeface="Courier New"/>
                <a:cs typeface="Courier New"/>
              </a:rPr>
              <a:t>te</a:t>
            </a:r>
            <a:r>
              <a:rPr lang="en-US" sz="1700" dirty="0">
                <a:latin typeface="Courier New"/>
                <a:cs typeface="Courier New"/>
              </a:rPr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</a:t>
            </a:r>
            <a:r>
              <a:rPr lang="en-US" sz="1700" dirty="0" err="1">
                <a:latin typeface="Courier New"/>
                <a:cs typeface="Courier New"/>
              </a:rPr>
              <a:t>config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     |  +--</a:t>
            </a:r>
            <a:r>
              <a:rPr lang="en-US" sz="1700" dirty="0" err="1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rw</a:t>
            </a:r>
            <a:r>
              <a:rPr lang="en-US" sz="1700" dirty="0">
                <a:solidFill>
                  <a:schemeClr val="accent1">
                    <a:lumMod val="75000"/>
                  </a:schemeClr>
                </a:solidFill>
                <a:latin typeface="Courier New"/>
                <a:cs typeface="Courier New"/>
              </a:rPr>
              <a:t> preference?   uint8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93018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0234"/>
            <a:ext cx="7440930" cy="7839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Alignment with L3 Network Topology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27302"/>
            <a:ext cx="8520913" cy="4623302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Submitted separate draft </a:t>
            </a:r>
            <a:br>
              <a:rPr lang="en-US" dirty="0"/>
            </a:br>
            <a:r>
              <a:rPr lang="en-US" dirty="0"/>
              <a:t>draft-liu-teas-yang-l3-te-topo-00.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80110" y="2297430"/>
            <a:ext cx="7189470" cy="433197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module: ietf-l3-te-topology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nw:network-types</a:t>
            </a:r>
            <a:r>
              <a:rPr lang="en-US" sz="1700" dirty="0">
                <a:latin typeface="Courier New"/>
                <a:cs typeface="Courier New"/>
              </a:rPr>
              <a:t>/l3t:l3-unicast-igp-topology: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l3-te!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/l3t:igp-topology-attributes: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l3-te-topology-attributes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network-ref?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nw:node</a:t>
            </a:r>
            <a:r>
              <a:rPr lang="en-US" sz="1700" dirty="0">
                <a:latin typeface="Courier New"/>
                <a:cs typeface="Courier New"/>
              </a:rPr>
              <a:t>/l3t:igp-node-attributes: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l3-te-node-attributes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node-ref?   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network-ref?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nw:node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nt:termination-point</a:t>
            </a:r>
            <a:r>
              <a:rPr lang="en-US" sz="1700" dirty="0">
                <a:latin typeface="Courier New"/>
                <a:cs typeface="Courier New"/>
              </a:rPr>
              <a:t>/l3t:igp-termination-point-attributes: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l3-te-tp-attributes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</a:t>
            </a:r>
            <a:r>
              <a:rPr lang="en-US" sz="1700" dirty="0" err="1">
                <a:latin typeface="Courier New"/>
                <a:cs typeface="Courier New"/>
              </a:rPr>
              <a:t>tp</a:t>
            </a:r>
            <a:r>
              <a:rPr lang="en-US" sz="1700" dirty="0">
                <a:latin typeface="Courier New"/>
                <a:cs typeface="Courier New"/>
              </a:rPr>
              <a:t>-ref?     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node-ref?   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network-ref?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augment /</a:t>
            </a:r>
            <a:r>
              <a:rPr lang="en-US" sz="1700" dirty="0" err="1">
                <a:latin typeface="Courier New"/>
                <a:cs typeface="Courier New"/>
              </a:rPr>
              <a:t>nw:networks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nw:network</a:t>
            </a:r>
            <a:r>
              <a:rPr lang="en-US" sz="1700" dirty="0">
                <a:latin typeface="Courier New"/>
                <a:cs typeface="Courier New"/>
              </a:rPr>
              <a:t>/</a:t>
            </a:r>
            <a:r>
              <a:rPr lang="en-US" sz="1700" dirty="0" err="1">
                <a:latin typeface="Courier New"/>
                <a:cs typeface="Courier New"/>
              </a:rPr>
              <a:t>nt:link</a:t>
            </a:r>
            <a:r>
              <a:rPr lang="en-US" sz="1700" dirty="0">
                <a:latin typeface="Courier New"/>
                <a:cs typeface="Courier New"/>
              </a:rPr>
              <a:t>/l3t:igp-link-attributes: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l3-te-link-attributes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link-ref?   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urier New"/>
                <a:cs typeface="Courier New"/>
              </a:rPr>
              <a:t>      +--</a:t>
            </a:r>
            <a:r>
              <a:rPr lang="en-US" sz="1700" dirty="0" err="1">
                <a:latin typeface="Courier New"/>
                <a:cs typeface="Courier New"/>
              </a:rPr>
              <a:t>rw</a:t>
            </a:r>
            <a:r>
              <a:rPr lang="en-US" sz="1700" dirty="0">
                <a:latin typeface="Courier New"/>
                <a:cs typeface="Courier New"/>
              </a:rPr>
              <a:t> network-ref?   </a:t>
            </a:r>
            <a:r>
              <a:rPr lang="en-US" sz="1700" dirty="0" err="1">
                <a:latin typeface="Courier New"/>
                <a:cs typeface="Courier New"/>
              </a:rPr>
              <a:t>leafref</a:t>
            </a:r>
            <a:endParaRPr lang="en-US" sz="17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621701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957" y="383665"/>
            <a:ext cx="8121674" cy="85320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Worked with TE Yang Model DT to Align TE Tunnel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957" y="1400450"/>
            <a:ext cx="8520913" cy="4650154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142"/>
            <a:ext cx="19495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>
                <a:latin typeface="Arial Unicode MS" pitchFamily="34" charset="-128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rial Unicode MS" pitchFamily="34" charset="-128"/>
              </a:rPr>
              <a:t>raft-ietf-teas-yang-te-topo-04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7957" y="1691640"/>
            <a:ext cx="8213113" cy="4903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/>
              <a:t>Both models can be on either device or controller.</a:t>
            </a:r>
          </a:p>
          <a:p>
            <a:pPr>
              <a:buFont typeface="Wingdings" charset="2"/>
              <a:buChar char="§"/>
            </a:pPr>
            <a:r>
              <a:rPr lang="en-US" dirty="0"/>
              <a:t>Both models share the same terminologies and types.</a:t>
            </a:r>
          </a:p>
          <a:p>
            <a:pPr>
              <a:buFont typeface="Wingdings" charset="2"/>
              <a:buChar char="§"/>
            </a:pPr>
            <a:r>
              <a:rPr lang="en-US" dirty="0"/>
              <a:t>Both models cross reference each other whenever needed.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93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12755</TotalTime>
  <Words>1510</Words>
  <Application>Microsoft Office PowerPoint</Application>
  <PresentationFormat>On-screen Show (4:3)</PresentationFormat>
  <Paragraphs>491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Arial Unicode MS</vt:lpstr>
      <vt:lpstr>Calibri</vt:lpstr>
      <vt:lpstr>Calibri Light</vt:lpstr>
      <vt:lpstr>Courier New</vt:lpstr>
      <vt:lpstr>Wingdings</vt:lpstr>
      <vt:lpstr>Office Theme</vt:lpstr>
      <vt:lpstr>Yang Data Model for  TE Topologies draft-ietf-teas-yang-te-topo-04  Github: https://github.com/ietf-mpls-yang/te/blob/master/ietf-te-topology.yang</vt:lpstr>
      <vt:lpstr>Summary of Changes</vt:lpstr>
      <vt:lpstr>Alignment with New I2RS  Network Topology Model</vt:lpstr>
      <vt:lpstr>Submitted Separate Draft for  Schedule</vt:lpstr>
      <vt:lpstr>Split the Packet Attributes to an Augmentation Module</vt:lpstr>
      <vt:lpstr>In Node, Added  alt-information-sources</vt:lpstr>
      <vt:lpstr>Support for Request Containing Multiple Topologies from Client to Provider</vt:lpstr>
      <vt:lpstr>Alignment with L3 Network Topology Model</vt:lpstr>
      <vt:lpstr>Worked with TE Yang Model DT to Align TE Tunnel Modeling</vt:lpstr>
      <vt:lpstr>Support for Tunnel Termination Point</vt:lpstr>
      <vt:lpstr>Modeling Abstractions</vt:lpstr>
      <vt:lpstr>Modeling Abstractions</vt:lpstr>
      <vt:lpstr>Modeling Abstractions</vt:lpstr>
      <vt:lpstr>Multi-layer Transformations</vt:lpstr>
      <vt:lpstr>Multi-layer Transformations</vt:lpstr>
      <vt:lpstr>Option 1: Transitional Link</vt:lpstr>
      <vt:lpstr>Option 1: Transitional Link</vt:lpstr>
      <vt:lpstr>Option 1: Transitional Link</vt:lpstr>
      <vt:lpstr>Option 1: Transitional Link</vt:lpstr>
      <vt:lpstr>Option 2: Inter-layer Locks</vt:lpstr>
      <vt:lpstr>Option 2: Inter-layer Locks</vt:lpstr>
      <vt:lpstr>Modeling Considerations</vt:lpstr>
      <vt:lpstr>Topology Layer Separation</vt:lpstr>
      <vt:lpstr>Topology Layer Separation</vt:lpstr>
      <vt:lpstr>Topology Layer Separation</vt:lpstr>
      <vt:lpstr>Topology Layer Separation</vt:lpstr>
      <vt:lpstr>Next Steps</vt:lpstr>
    </vt:vector>
  </TitlesOfParts>
  <Company>Juniper Networks,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Vishnu Pavan Beeram</dc:creator>
  <cp:lastModifiedBy>Xufeng Liu</cp:lastModifiedBy>
  <cp:revision>451</cp:revision>
  <cp:lastPrinted>2014-02-24T20:38:15Z</cp:lastPrinted>
  <dcterms:created xsi:type="dcterms:W3CDTF">2013-11-03T15:10:44Z</dcterms:created>
  <dcterms:modified xsi:type="dcterms:W3CDTF">2016-03-31T18:31:19Z</dcterms:modified>
</cp:coreProperties>
</file>