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2"/>
  </p:notesMasterIdLst>
  <p:handoutMasterIdLst>
    <p:handoutMasterId r:id="rId13"/>
  </p:handoutMasterIdLst>
  <p:sldIdLst>
    <p:sldId id="767" r:id="rId2"/>
    <p:sldId id="776" r:id="rId3"/>
    <p:sldId id="805" r:id="rId4"/>
    <p:sldId id="803" r:id="rId5"/>
    <p:sldId id="824" r:id="rId6"/>
    <p:sldId id="826" r:id="rId7"/>
    <p:sldId id="825" r:id="rId8"/>
    <p:sldId id="798" r:id="rId9"/>
    <p:sldId id="774" r:id="rId10"/>
    <p:sldId id="775" r:id="rId11"/>
  </p:sldIdLst>
  <p:sldSz cx="9144000" cy="6858000" type="screen4x3"/>
  <p:notesSz cx="6997700" cy="92710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3F42C3"/>
    <a:srgbClr val="2A547E"/>
    <a:srgbClr val="808080"/>
    <a:srgbClr val="99CCCC"/>
    <a:srgbClr val="6365CE"/>
    <a:srgbClr val="CCFFFF"/>
    <a:srgbClr val="CCFF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74" autoAdjust="0"/>
    <p:restoredTop sz="98711" autoAdjust="0"/>
  </p:normalViewPr>
  <p:slideViewPr>
    <p:cSldViewPr snapToGrid="0">
      <p:cViewPr varScale="1">
        <p:scale>
          <a:sx n="108" d="100"/>
          <a:sy n="108" d="100"/>
        </p:scale>
        <p:origin x="-1200" y="-104"/>
      </p:cViewPr>
      <p:guideLst>
        <p:guide orient="horz" pos="2160"/>
        <p:guide pos="2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5" d="100"/>
          <a:sy n="75" d="100"/>
        </p:scale>
        <p:origin x="-2118" y="-102"/>
      </p:cViewPr>
      <p:guideLst>
        <p:guide orient="horz" pos="2920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7150" y="8945563"/>
            <a:ext cx="685006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814" tIns="50787" rIns="96814" bIns="50787">
            <a:spAutoFit/>
          </a:bodyPr>
          <a:lstStyle/>
          <a:p>
            <a:pPr defTabSz="619125">
              <a:lnSpc>
                <a:spcPct val="100000"/>
              </a:lnSpc>
              <a:tabLst>
                <a:tab pos="2416175" algn="l"/>
                <a:tab pos="4889500" algn="l"/>
              </a:tabLst>
              <a:defRPr/>
            </a:pPr>
            <a:r>
              <a:rPr lang="en-US" sz="800"/>
              <a:t>Copyright © 2003, Cisco Systems, Inc. All rights reserved. Printed in USA.</a:t>
            </a:r>
            <a:br>
              <a:rPr lang="en-US" sz="800"/>
            </a:br>
            <a:r>
              <a:rPr lang="en-US" sz="800"/>
              <a:t>Presentation_ID.scr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53988" y="8959850"/>
            <a:ext cx="6688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8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38875" y="8585200"/>
            <a:ext cx="4492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61413"/>
            <a:ext cx="26146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371" tIns="50030" rIns="95371" bIns="50030">
            <a:spAutoFit/>
          </a:bodyPr>
          <a:lstStyle/>
          <a:p>
            <a:pPr defTabSz="609600">
              <a:lnSpc>
                <a:spcPct val="100000"/>
              </a:lnSpc>
              <a:tabLst>
                <a:tab pos="2379663" algn="l"/>
                <a:tab pos="4816475" algn="l"/>
              </a:tabLst>
              <a:defRPr/>
            </a:pPr>
            <a:r>
              <a:rPr lang="en-US" sz="800"/>
              <a:t>© 2003, Cisco Systems, Inc. All rights reserved.</a:t>
            </a:r>
          </a:p>
          <a:p>
            <a:pPr defTabSz="609600">
              <a:lnSpc>
                <a:spcPct val="100000"/>
              </a:lnSpc>
              <a:tabLst>
                <a:tab pos="2379663" algn="l"/>
                <a:tab pos="4816475" algn="l"/>
              </a:tabLst>
              <a:defRPr/>
            </a:pPr>
            <a:r>
              <a:rPr lang="en-US" sz="800"/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75700"/>
            <a:ext cx="66405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8200" y="8656638"/>
            <a:ext cx="8128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61" tIns="0" rIns="18761" bIns="0" numCol="1" anchor="b" anchorCtr="0" compatLnSpc="1">
            <a:prstTxWarp prst="textNoShape">
              <a:avLst/>
            </a:prstTxWarp>
          </a:bodyPr>
          <a:lstStyle>
            <a:lvl1pPr algn="r" defTabSz="900113">
              <a:lnSpc>
                <a:spcPct val="100000"/>
              </a:lnSpc>
              <a:defRPr sz="800" b="0"/>
            </a:lvl1pPr>
          </a:lstStyle>
          <a:p>
            <a:pPr>
              <a:defRPr/>
            </a:pPr>
            <a:fld id="{81429D18-7BAD-484A-A82B-DE1537272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342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4713" y="244475"/>
            <a:ext cx="5307012" cy="39798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3225" y="4365625"/>
            <a:ext cx="6110288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71" tIns="50030" rIns="95371" bIns="500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69977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FE6199-6BAC-4AAF-BCC5-4CFAC432593C}" type="slidenum">
              <a:rPr lang="en-US" smtClean="0">
                <a:solidFill>
                  <a:srgbClr val="000000"/>
                </a:solidFill>
              </a:rPr>
              <a:pPr/>
              <a:t>1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5753C5-349A-455E-B846-27D0F01F5B37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9B67E-8FD0-3040-BB8F-736D83302F0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9B67E-8FD0-3040-BB8F-736D83302F0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9B67E-8FD0-3040-BB8F-736D83302F0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9B67E-8FD0-3040-BB8F-736D83302F0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9B67E-8FD0-3040-BB8F-736D83302F0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9B67E-8FD0-3040-BB8F-736D83302F0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9B67E-8FD0-3040-BB8F-736D83302F0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222A5D-5235-4C9D-AF32-DAD7C302501F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9"/>
          <p:cNvSpPr>
            <a:spLocks noChangeArrowheads="1"/>
          </p:cNvSpPr>
          <p:nvPr/>
        </p:nvSpPr>
        <p:spPr bwMode="auto">
          <a:xfrm>
            <a:off x="0" y="2230438"/>
            <a:ext cx="9144000" cy="4652962"/>
          </a:xfrm>
          <a:prstGeom prst="rect">
            <a:avLst/>
          </a:prstGeom>
          <a:solidFill>
            <a:srgbClr val="DCE4E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73025" tIns="36512" rIns="73025" bIns="36512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958FA14C-1482-493C-9FE5-C9E0B8EF523E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6" name="Freeform 201"/>
          <p:cNvSpPr>
            <a:spLocks/>
          </p:cNvSpPr>
          <p:nvPr/>
        </p:nvSpPr>
        <p:spPr bwMode="auto">
          <a:xfrm>
            <a:off x="-6350" y="2039938"/>
            <a:ext cx="9147175" cy="242887"/>
          </a:xfrm>
          <a:custGeom>
            <a:avLst/>
            <a:gdLst/>
            <a:ahLst/>
            <a:cxnLst>
              <a:cxn ang="0">
                <a:pos x="0" y="153"/>
              </a:cxn>
              <a:cxn ang="0">
                <a:pos x="0" y="72"/>
              </a:cxn>
              <a:cxn ang="0">
                <a:pos x="3846" y="71"/>
              </a:cxn>
              <a:cxn ang="0">
                <a:pos x="3913" y="0"/>
              </a:cxn>
              <a:cxn ang="0">
                <a:pos x="5762" y="0"/>
              </a:cxn>
              <a:cxn ang="0">
                <a:pos x="5761" y="153"/>
              </a:cxn>
              <a:cxn ang="0">
                <a:pos x="0" y="153"/>
              </a:cxn>
            </a:cxnLst>
            <a:rect l="0" t="0" r="r" b="b"/>
            <a:pathLst>
              <a:path w="5762" h="153">
                <a:moveTo>
                  <a:pt x="0" y="153"/>
                </a:moveTo>
                <a:lnTo>
                  <a:pt x="0" y="72"/>
                </a:lnTo>
                <a:lnTo>
                  <a:pt x="3846" y="71"/>
                </a:lnTo>
                <a:lnTo>
                  <a:pt x="3913" y="0"/>
                </a:lnTo>
                <a:lnTo>
                  <a:pt x="5762" y="0"/>
                </a:lnTo>
                <a:lnTo>
                  <a:pt x="5761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336666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lIns="73025" tIns="36512" rIns="73025" bIns="36512"/>
          <a:lstStyle/>
          <a:p>
            <a:pPr>
              <a:defRPr/>
            </a:pPr>
            <a:endParaRPr lang="en-US"/>
          </a:p>
        </p:txBody>
      </p:sp>
      <p:sp>
        <p:nvSpPr>
          <p:cNvPr id="7" name="Rectangle 209"/>
          <p:cNvSpPr>
            <a:spLocks noChangeArrowheads="1"/>
          </p:cNvSpPr>
          <p:nvPr/>
        </p:nvSpPr>
        <p:spPr bwMode="auto">
          <a:xfrm>
            <a:off x="1892300" y="6629400"/>
            <a:ext cx="525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>
              <a:solidFill>
                <a:srgbClr val="808080"/>
              </a:solidFill>
            </a:endParaRPr>
          </a:p>
        </p:txBody>
      </p:sp>
      <p:sp>
        <p:nvSpPr>
          <p:cNvPr id="369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0813" y="2779713"/>
            <a:ext cx="6950075" cy="830262"/>
          </a:xfrm>
        </p:spPr>
        <p:txBody>
          <a:bodyPr anchor="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35100" y="3740150"/>
            <a:ext cx="7261225" cy="419100"/>
          </a:xfrm>
        </p:spPr>
        <p:txBody>
          <a:bodyPr/>
          <a:lstStyle>
            <a:lvl1pPr marL="0" indent="0">
              <a:lnSpc>
                <a:spcPct val="90000"/>
              </a:lnSpc>
              <a:buFont typeface="Arial" charset="0"/>
              <a:buNone/>
              <a:defRPr sz="20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7800" y="-177800"/>
            <a:ext cx="2068513" cy="5386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0675" y="-177800"/>
            <a:ext cx="6054725" cy="5386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-365089"/>
            <a:ext cx="8145463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Ø"/>
              <a:defRPr/>
            </a:lvl2pPr>
            <a:lvl3pPr>
              <a:buFont typeface="Wingdings" pitchFamily="2" charset="2"/>
              <a:buChar char="§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636713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636713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77th IETF, </a:t>
            </a:r>
            <a:r>
              <a:rPr lang="en-US" dirty="0" err="1" smtClean="0"/>
              <a:t>CCAMP</a:t>
            </a:r>
            <a:r>
              <a:rPr lang="en-US" dirty="0" smtClean="0"/>
              <a:t> </a:t>
            </a:r>
            <a:r>
              <a:rPr lang="en-US" dirty="0" err="1" smtClean="0"/>
              <a:t>WG</a:t>
            </a:r>
            <a:r>
              <a:rPr lang="en-US" dirty="0" smtClean="0"/>
              <a:t>, Anaheim, CA, USA</a:t>
            </a:r>
            <a:r>
              <a:rPr lang="en-US" altLang="ja-JP" dirty="0" smtClean="0">
                <a:ea typeface="ＭＳ Ｐゴシック" pitchFamily="34" charset="-128"/>
              </a:rPr>
              <a:t> </a:t>
            </a:r>
            <a:r>
              <a:rPr lang="en-US" dirty="0" smtClean="0"/>
              <a:t>March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-177800"/>
            <a:ext cx="81454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614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636713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    Second Level</a:t>
            </a:r>
          </a:p>
          <a:p>
            <a:pPr lvl="2"/>
            <a:r>
              <a:rPr lang="en-US" smtClean="0"/>
              <a:t> 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646" name="Rectangle 6150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20A7E4AB-027D-4A9C-9F30-EF0C678F6C0F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650" name="Rectangle 6154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ECA56568-452D-4549-805E-960B456C56F5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653" name="Rectangle 6157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25F86F7C-944D-42A7-A113-9469BD1820E7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739" name="Freeform 6243"/>
          <p:cNvSpPr>
            <a:spLocks/>
          </p:cNvSpPr>
          <p:nvPr userDrawn="1"/>
        </p:nvSpPr>
        <p:spPr bwMode="auto">
          <a:xfrm>
            <a:off x="-3175" y="681038"/>
            <a:ext cx="9147175" cy="242887"/>
          </a:xfrm>
          <a:custGeom>
            <a:avLst/>
            <a:gdLst/>
            <a:ahLst/>
            <a:cxnLst>
              <a:cxn ang="0">
                <a:pos x="0" y="153"/>
              </a:cxn>
              <a:cxn ang="0">
                <a:pos x="0" y="72"/>
              </a:cxn>
              <a:cxn ang="0">
                <a:pos x="3846" y="71"/>
              </a:cxn>
              <a:cxn ang="0">
                <a:pos x="3913" y="0"/>
              </a:cxn>
              <a:cxn ang="0">
                <a:pos x="5762" y="0"/>
              </a:cxn>
              <a:cxn ang="0">
                <a:pos x="5761" y="153"/>
              </a:cxn>
              <a:cxn ang="0">
                <a:pos x="0" y="153"/>
              </a:cxn>
            </a:cxnLst>
            <a:rect l="0" t="0" r="r" b="b"/>
            <a:pathLst>
              <a:path w="5762" h="153">
                <a:moveTo>
                  <a:pt x="0" y="153"/>
                </a:moveTo>
                <a:lnTo>
                  <a:pt x="0" y="72"/>
                </a:lnTo>
                <a:lnTo>
                  <a:pt x="3846" y="71"/>
                </a:lnTo>
                <a:lnTo>
                  <a:pt x="3913" y="0"/>
                </a:lnTo>
                <a:lnTo>
                  <a:pt x="5762" y="0"/>
                </a:lnTo>
                <a:lnTo>
                  <a:pt x="5761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336666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lIns="73025" tIns="36512" rIns="73025" bIns="36512"/>
          <a:lstStyle/>
          <a:p>
            <a:pPr>
              <a:defRPr/>
            </a:pPr>
            <a:endParaRPr lang="en-US"/>
          </a:p>
        </p:txBody>
      </p:sp>
      <p:sp>
        <p:nvSpPr>
          <p:cNvPr id="368740" name="Rectangle 62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27200" y="6591300"/>
            <a:ext cx="568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defRPr sz="1400" b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77th IETF, </a:t>
            </a:r>
            <a:r>
              <a:rPr lang="en-US" dirty="0" err="1"/>
              <a:t>CCAMP</a:t>
            </a:r>
            <a:r>
              <a:rPr lang="en-US" dirty="0"/>
              <a:t> </a:t>
            </a:r>
            <a:r>
              <a:rPr lang="en-US" dirty="0" err="1"/>
              <a:t>WG</a:t>
            </a:r>
            <a:r>
              <a:rPr lang="en-US" dirty="0"/>
              <a:t>, Anaheim, CA, USA</a:t>
            </a:r>
            <a:r>
              <a:rPr lang="en-US" altLang="ja-JP" dirty="0">
                <a:ea typeface="ＭＳ Ｐゴシック" pitchFamily="34" charset="-128"/>
              </a:rPr>
              <a:t> </a:t>
            </a:r>
            <a:r>
              <a:rPr lang="en-US" dirty="0"/>
              <a:t>March 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5pPr>
      <a:lvl6pPr marL="4572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6pPr>
      <a:lvl7pPr marL="9144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7pPr>
      <a:lvl8pPr marL="13716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8pPr>
      <a:lvl9pPr marL="18288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110000"/>
        </a:lnSpc>
        <a:spcBef>
          <a:spcPct val="3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spcBef>
          <a:spcPct val="50000"/>
        </a:spcBef>
        <a:spcAft>
          <a:spcPct val="0"/>
        </a:spcAft>
        <a:buClr>
          <a:srgbClr val="2A547E"/>
        </a:buClr>
        <a:buFont typeface="Wingdings" pitchFamily="2" charset="2"/>
        <a:buChar char="q"/>
        <a:defRPr sz="2000" b="1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2A547E"/>
        </a:buClr>
        <a:buFont typeface="Wingdings" pitchFamily="2" charset="2"/>
        <a:buChar char="Ø"/>
        <a:defRPr sz="2000" b="1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5pPr>
      <a:lvl6pPr marL="20621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saad@cisco.com" TargetMode="External"/><Relationship Id="rId4" Type="http://schemas.openxmlformats.org/officeDocument/2006/relationships/hyperlink" Target="mailto:rgandhi@cisco.com" TargetMode="External"/><Relationship Id="rId5" Type="http://schemas.openxmlformats.org/officeDocument/2006/relationships/hyperlink" Target="mailto:zali@cisco.com" TargetMode="External"/><Relationship Id="rId6" Type="http://schemas.openxmlformats.org/officeDocument/2006/relationships/hyperlink" Target="mailto:robert.h.venator.civ@mail.mil" TargetMode="External"/><Relationship Id="rId7" Type="http://schemas.openxmlformats.org/officeDocument/2006/relationships/hyperlink" Target="mailto:y.kamite@ntt.com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348" y="2420049"/>
            <a:ext cx="8877956" cy="4164571"/>
          </a:xfrm>
        </p:spPr>
        <p:txBody>
          <a:bodyPr/>
          <a:lstStyle/>
          <a:p>
            <a:pPr algn="ctr"/>
            <a:r>
              <a:rPr lang="en-US" sz="2400" dirty="0"/>
              <a:t>RSVP Extensions For Re-optimization of Loosely Routed</a:t>
            </a:r>
            <a:br>
              <a:rPr lang="en-US" sz="2400" dirty="0"/>
            </a:br>
            <a:r>
              <a:rPr lang="en-US" sz="2400" dirty="0"/>
              <a:t>Point-to-Multipoint Traffic Engineering Label Switched Paths (LSPs</a:t>
            </a:r>
            <a:r>
              <a:rPr lang="en-US" sz="2400" dirty="0" smtClean="0"/>
              <a:t>)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2000" dirty="0" smtClean="0"/>
              <a:t>draft-ietf-teas-</a:t>
            </a:r>
            <a:r>
              <a:rPr lang="en-US" sz="2000" dirty="0"/>
              <a:t>p2mp-loose-path-reopt-</a:t>
            </a:r>
            <a:r>
              <a:rPr lang="en-US" sz="2000" dirty="0" smtClean="0"/>
              <a:t>05</a:t>
            </a:r>
            <a:endParaRPr lang="en-US" sz="2000" baseline="70000" dirty="0" smtClean="0">
              <a:solidFill>
                <a:schemeClr val="accent4"/>
              </a:solidFill>
              <a:latin typeface="Times New Roman"/>
              <a:cs typeface="Times New Roman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70355" y="4244729"/>
            <a:ext cx="7356728" cy="197628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600" dirty="0" smtClean="0">
                <a:cs typeface="Times New Roman" pitchFamily="18" charset="0"/>
              </a:rPr>
              <a:t>Author list: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>
                <a:cs typeface="Times New Roman" pitchFamily="18" charset="0"/>
              </a:rPr>
              <a:t>Tarek Saad (</a:t>
            </a:r>
            <a:r>
              <a:rPr lang="en-US" sz="1600" dirty="0" smtClean="0">
                <a:cs typeface="Times New Roman" pitchFamily="18" charset="0"/>
                <a:hlinkClick r:id="rId3"/>
              </a:rPr>
              <a:t>tsaad@cisco.com</a:t>
            </a:r>
            <a:r>
              <a:rPr lang="en-US" sz="1600" dirty="0" smtClean="0">
                <a:cs typeface="Times New Roman" pitchFamily="18" charset="0"/>
              </a:rPr>
              <a:t>) 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>
                <a:solidFill>
                  <a:srgbClr val="0000FF"/>
                </a:solidFill>
                <a:cs typeface="Times New Roman" pitchFamily="18" charset="0"/>
              </a:rPr>
              <a:t>Rakesh Gandhi </a:t>
            </a:r>
            <a:r>
              <a:rPr lang="en-US" sz="1600" dirty="0">
                <a:solidFill>
                  <a:srgbClr val="0000FF"/>
                </a:solidFill>
                <a:cs typeface="Times New Roman" pitchFamily="18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cs typeface="Times New Roman" pitchFamily="18" charset="0"/>
                <a:hlinkClick r:id="rId4"/>
              </a:rPr>
              <a:t>rgandhi@</a:t>
            </a:r>
            <a:r>
              <a:rPr lang="en-US" sz="1600" dirty="0" smtClean="0">
                <a:solidFill>
                  <a:srgbClr val="0000FF"/>
                </a:solidFill>
                <a:cs typeface="Times New Roman" pitchFamily="18" charset="0"/>
                <a:hlinkClick r:id="rId4"/>
              </a:rPr>
              <a:t>cisco.com</a:t>
            </a:r>
            <a:r>
              <a:rPr lang="en-US" sz="1600" dirty="0" smtClean="0">
                <a:solidFill>
                  <a:srgbClr val="0000FF"/>
                </a:solidFill>
                <a:cs typeface="Times New Roman" pitchFamily="18" charset="0"/>
              </a:rPr>
              <a:t>) - Presenter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err="1" smtClean="0">
                <a:cs typeface="Times New Roman" pitchFamily="18" charset="0"/>
              </a:rPr>
              <a:t>Zafar</a:t>
            </a:r>
            <a:r>
              <a:rPr lang="en-US" sz="1600" dirty="0" smtClean="0">
                <a:cs typeface="Times New Roman" pitchFamily="18" charset="0"/>
              </a:rPr>
              <a:t> Ali (</a:t>
            </a:r>
            <a:r>
              <a:rPr lang="en-US" sz="1600" dirty="0" smtClean="0">
                <a:cs typeface="Times New Roman" pitchFamily="18" charset="0"/>
                <a:hlinkClick r:id="rId5"/>
              </a:rPr>
              <a:t>zali@cisco.com</a:t>
            </a:r>
            <a:r>
              <a:rPr lang="en-US" sz="1600" dirty="0" smtClean="0">
                <a:cs typeface="Times New Roman" pitchFamily="18" charset="0"/>
              </a:rPr>
              <a:t>)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Robert H. </a:t>
            </a:r>
            <a:r>
              <a:rPr lang="en-US" sz="1600" dirty="0" err="1" smtClean="0"/>
              <a:t>Venator</a:t>
            </a:r>
            <a:r>
              <a:rPr lang="en-US" sz="1600" dirty="0" smtClean="0"/>
              <a:t> (</a:t>
            </a:r>
            <a:r>
              <a:rPr lang="en-US" sz="1600" dirty="0" smtClean="0">
                <a:hlinkClick r:id="rId6"/>
              </a:rPr>
              <a:t>robert.h.venator.civ@mail.mil</a:t>
            </a:r>
            <a:r>
              <a:rPr lang="en-US" sz="1600" dirty="0" smtClean="0"/>
              <a:t>)</a:t>
            </a:r>
            <a:endParaRPr lang="en-US" sz="1600" dirty="0" smtClean="0">
              <a:cs typeface="Times New Roman" pitchFamily="18" charset="0"/>
            </a:endParaRP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Yuji </a:t>
            </a:r>
            <a:r>
              <a:rPr lang="en-US" sz="1600" dirty="0" err="1" smtClean="0"/>
              <a:t>Kamite</a:t>
            </a:r>
            <a:r>
              <a:rPr lang="en-US" sz="1600" dirty="0"/>
              <a:t> </a:t>
            </a:r>
            <a:r>
              <a:rPr lang="en-US" sz="1600" dirty="0" smtClean="0"/>
              <a:t>(</a:t>
            </a:r>
            <a:r>
              <a:rPr lang="en-US" sz="1600" dirty="0" smtClean="0">
                <a:hlinkClick r:id="rId7"/>
              </a:rPr>
              <a:t>y.kamite</a:t>
            </a:r>
            <a:r>
              <a:rPr lang="en-US" sz="1600" dirty="0">
                <a:hlinkClick r:id="rId7"/>
              </a:rPr>
              <a:t>@</a:t>
            </a:r>
            <a:r>
              <a:rPr lang="en-US" sz="1600" dirty="0" smtClean="0">
                <a:hlinkClick r:id="rId7"/>
              </a:rPr>
              <a:t>ntt.com</a:t>
            </a:r>
            <a:r>
              <a:rPr lang="en-US" sz="1600" dirty="0" smtClean="0"/>
              <a:t>)</a:t>
            </a:r>
            <a:endParaRPr lang="en-US" sz="1600" dirty="0" smtClean="0"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78412" y="6596390"/>
            <a:ext cx="375952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rgbClr val="808080"/>
                </a:solidFill>
              </a:rPr>
              <a:t>95th </a:t>
            </a:r>
            <a:r>
              <a:rPr lang="en-US" sz="1200" dirty="0">
                <a:solidFill>
                  <a:srgbClr val="808080"/>
                </a:solidFill>
              </a:rPr>
              <a:t>IETF, </a:t>
            </a:r>
            <a:r>
              <a:rPr lang="en-US" sz="1200" dirty="0" smtClean="0">
                <a:solidFill>
                  <a:srgbClr val="808080"/>
                </a:solidFill>
              </a:rPr>
              <a:t>TEAS WG, </a:t>
            </a:r>
            <a:r>
              <a:rPr lang="en-US" sz="1200" dirty="0">
                <a:solidFill>
                  <a:srgbClr val="808080"/>
                </a:solidFill>
              </a:rPr>
              <a:t>Buenos </a:t>
            </a:r>
            <a:r>
              <a:rPr lang="en-US" sz="1200" dirty="0" smtClean="0">
                <a:solidFill>
                  <a:srgbClr val="808080"/>
                </a:solidFill>
              </a:rPr>
              <a:t>Aires (April 2016)</a:t>
            </a:r>
            <a:endParaRPr lang="en-US" sz="1200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3"/>
          <p:cNvSpPr>
            <a:spLocks noGrp="1"/>
          </p:cNvSpPr>
          <p:nvPr>
            <p:ph idx="1"/>
          </p:nvPr>
        </p:nvSpPr>
        <p:spPr>
          <a:xfrm>
            <a:off x="1133429" y="1784888"/>
            <a:ext cx="6208712" cy="300513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4400" dirty="0" smtClean="0">
                <a:cs typeface="Times New Roman" pitchFamily="18" charset="0"/>
              </a:rPr>
              <a:t>Thank You.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-77305"/>
            <a:ext cx="8763000" cy="745067"/>
          </a:xfrm>
        </p:spPr>
        <p:txBody>
          <a:bodyPr>
            <a:noAutofit/>
          </a:bodyPr>
          <a:lstStyle/>
          <a:p>
            <a:r>
              <a:rPr lang="en-US" sz="3200" dirty="0" smtClean="0"/>
              <a:t>Outline</a:t>
            </a:r>
            <a:endParaRPr lang="en-US" sz="3200" dirty="0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40386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Requirement</a:t>
            </a:r>
          </a:p>
          <a:p>
            <a:r>
              <a:rPr lang="en-US" sz="3200" dirty="0" smtClean="0"/>
              <a:t>Recent Update</a:t>
            </a:r>
          </a:p>
          <a:p>
            <a:r>
              <a:rPr lang="en-US" sz="3200" dirty="0" smtClean="0"/>
              <a:t>Next Steps</a:t>
            </a:r>
          </a:p>
          <a:p>
            <a:endParaRPr lang="en-US" sz="3200" dirty="0"/>
          </a:p>
          <a:p>
            <a:pPr marL="0" indent="0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627058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1129" y="0"/>
            <a:ext cx="8654393" cy="698500"/>
          </a:xfrm>
        </p:spPr>
        <p:txBody>
          <a:bodyPr>
            <a:noAutofit/>
          </a:bodyPr>
          <a:lstStyle/>
          <a:p>
            <a:r>
              <a:rPr lang="en-US" sz="3200" dirty="0" smtClean="0"/>
              <a:t>Requirement</a:t>
            </a:r>
            <a:endParaRPr lang="en-US" sz="3200" dirty="0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182961" y="1140758"/>
            <a:ext cx="8636200" cy="5114632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P2MP-TE LSP [RFC4875]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Loosely routed LSP re-optimization </a:t>
            </a:r>
            <a:r>
              <a:rPr lang="en-US" dirty="0"/>
              <a:t>[RFC4736</a:t>
            </a:r>
            <a:r>
              <a:rPr lang="en-US" dirty="0" smtClean="0"/>
              <a:t>]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As </a:t>
            </a:r>
            <a:r>
              <a:rPr lang="en-US" dirty="0"/>
              <a:t>per P2MP-TE [RFC4875], </a:t>
            </a:r>
            <a:r>
              <a:rPr lang="en-US" dirty="0" smtClean="0"/>
              <a:t>an LSR may</a:t>
            </a:r>
            <a:r>
              <a:rPr lang="en-US" dirty="0"/>
              <a:t>: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 Re-optimize the entire P2MP-TE LSP by </a:t>
            </a:r>
            <a:r>
              <a:rPr lang="en-US" sz="2400" dirty="0" err="1"/>
              <a:t>resignaling</a:t>
            </a:r>
            <a:r>
              <a:rPr lang="en-US" sz="2400" dirty="0"/>
              <a:t> all its S2L sub-LSP(s), i.e. all destinations.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 </a:t>
            </a:r>
            <a:r>
              <a:rPr lang="en-US" sz="2400" dirty="0">
                <a:solidFill>
                  <a:srgbClr val="0000FF"/>
                </a:solidFill>
              </a:rPr>
              <a:t>Combine </a:t>
            </a:r>
            <a:r>
              <a:rPr lang="en-US" sz="2400" dirty="0"/>
              <a:t>multiple Path/</a:t>
            </a:r>
            <a:r>
              <a:rPr lang="en-US" sz="2400" dirty="0" err="1"/>
              <a:t>PathErr</a:t>
            </a:r>
            <a:r>
              <a:rPr lang="en-US" sz="2400" dirty="0"/>
              <a:t> messages using S2L sub-LSP </a:t>
            </a:r>
            <a:r>
              <a:rPr lang="en-US" sz="2400" dirty="0" smtClean="0"/>
              <a:t>descriptor-list </a:t>
            </a:r>
            <a:r>
              <a:rPr lang="en-US" sz="2400" dirty="0"/>
              <a:t>to alleviate scale issue</a:t>
            </a:r>
            <a:r>
              <a:rPr lang="en-US" sz="2400" dirty="0" smtClean="0"/>
              <a:t>.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 </a:t>
            </a:r>
            <a:r>
              <a:rPr lang="en-US" sz="2400" dirty="0" smtClean="0"/>
              <a:t>A combined message with large number of S2L sub-LSPs in the descriptor-list may be </a:t>
            </a:r>
            <a:r>
              <a:rPr lang="en-US" sz="2400" dirty="0" smtClean="0">
                <a:solidFill>
                  <a:srgbClr val="0000FF"/>
                </a:solidFill>
              </a:rPr>
              <a:t>fragmented</a:t>
            </a:r>
            <a:r>
              <a:rPr lang="en-US" sz="2400" dirty="0" smtClean="0"/>
              <a:t> by the sender and arrive </a:t>
            </a:r>
            <a:r>
              <a:rPr lang="en-US" sz="2400" dirty="0" smtClean="0">
                <a:solidFill>
                  <a:srgbClr val="0000FF"/>
                </a:solidFill>
              </a:rPr>
              <a:t>out of order </a:t>
            </a:r>
            <a:r>
              <a:rPr lang="en-US" sz="2400" dirty="0" smtClean="0"/>
              <a:t>at the receiver.</a:t>
            </a:r>
            <a:endParaRPr lang="en-US" sz="2400" dirty="0"/>
          </a:p>
          <a:p>
            <a:pPr>
              <a:spcAft>
                <a:spcPts val="6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231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5159" y="1"/>
            <a:ext cx="8560240" cy="656473"/>
          </a:xfrm>
        </p:spPr>
        <p:txBody>
          <a:bodyPr>
            <a:noAutofit/>
          </a:bodyPr>
          <a:lstStyle/>
          <a:p>
            <a:r>
              <a:rPr lang="en-US" sz="3200" dirty="0" smtClean="0"/>
              <a:t>Outline</a:t>
            </a:r>
            <a:endParaRPr lang="en-US" sz="3200" dirty="0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40386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Requirement</a:t>
            </a:r>
            <a:endParaRPr lang="en-US" sz="3200" dirty="0">
              <a:solidFill>
                <a:schemeClr val="tx2"/>
              </a:solidFill>
            </a:endParaRPr>
          </a:p>
          <a:p>
            <a:r>
              <a:rPr lang="en-US" sz="3200" dirty="0" smtClean="0">
                <a:solidFill>
                  <a:srgbClr val="0000FF"/>
                </a:solidFill>
              </a:rPr>
              <a:t>Recent Update</a:t>
            </a:r>
            <a:endParaRPr lang="en-US" sz="3200" dirty="0">
              <a:solidFill>
                <a:srgbClr val="0000FF"/>
              </a:solidFill>
            </a:endParaRPr>
          </a:p>
          <a:p>
            <a:r>
              <a:rPr lang="en-US" sz="3200" dirty="0" smtClean="0"/>
              <a:t>Next </a:t>
            </a:r>
            <a:r>
              <a:rPr lang="en-US" sz="3200" dirty="0"/>
              <a:t>Steps</a:t>
            </a:r>
          </a:p>
        </p:txBody>
      </p:sp>
    </p:spTree>
    <p:extLst>
      <p:ext uri="{BB962C8B-B14F-4D97-AF65-F5344CB8AC3E}">
        <p14:creationId xmlns:p14="http://schemas.microsoft.com/office/powerpoint/2010/main" val="3130104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4443" y="0"/>
            <a:ext cx="8779009" cy="589225"/>
          </a:xfrm>
        </p:spPr>
        <p:txBody>
          <a:bodyPr>
            <a:noAutofit/>
          </a:bodyPr>
          <a:lstStyle/>
          <a:p>
            <a:r>
              <a:rPr lang="en-US" sz="2400" dirty="0" smtClean="0"/>
              <a:t>S2L_SUB_LSP_FRAG Object Format</a:t>
            </a:r>
            <a:endParaRPr lang="en-US" sz="2400" dirty="0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131372" y="1062026"/>
            <a:ext cx="8769043" cy="551868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/>
              <a:t> S2L_SUB_LSP_FRAG: Class-</a:t>
            </a:r>
            <a:r>
              <a:rPr lang="en-US" sz="1400" dirty="0" err="1"/>
              <a:t>Num</a:t>
            </a:r>
            <a:r>
              <a:rPr lang="en-US" sz="1400" dirty="0"/>
              <a:t> 50, </a:t>
            </a:r>
            <a:r>
              <a:rPr lang="en-US" sz="1400" dirty="0">
                <a:solidFill>
                  <a:srgbClr val="0000FF"/>
                </a:solidFill>
              </a:rPr>
              <a:t>C-Type TBA by IANA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dirty="0" smtClean="0"/>
              <a:t>   +--</a:t>
            </a:r>
            <a:r>
              <a:rPr lang="en-US" sz="1400" dirty="0"/>
              <a:t>----</a:t>
            </a:r>
            <a:r>
              <a:rPr lang="en-US" sz="1400" dirty="0" smtClean="0"/>
              <a:t>-----------</a:t>
            </a:r>
            <a:r>
              <a:rPr lang="en-US" sz="1400" dirty="0"/>
              <a:t>------+---</a:t>
            </a:r>
            <a:r>
              <a:rPr lang="en-US" sz="1400" dirty="0" smtClean="0"/>
              <a:t>------------</a:t>
            </a:r>
            <a:r>
              <a:rPr lang="en-US" sz="1400" dirty="0"/>
              <a:t>--------+---</a:t>
            </a:r>
            <a:r>
              <a:rPr lang="en-US" sz="1400" dirty="0" smtClean="0"/>
              <a:t>----------</a:t>
            </a:r>
            <a:r>
              <a:rPr lang="en-US" sz="1400" dirty="0"/>
              <a:t>----------+----</a:t>
            </a:r>
            <a:r>
              <a:rPr lang="en-US" sz="1400" dirty="0" smtClean="0"/>
              <a:t>--------------</a:t>
            </a:r>
            <a:r>
              <a:rPr lang="en-US" sz="1400" dirty="0"/>
              <a:t>----</a:t>
            </a:r>
            <a:r>
              <a:rPr lang="en-US" sz="1400" dirty="0" smtClean="0"/>
              <a:t>---</a:t>
            </a:r>
            <a:r>
              <a:rPr lang="en-US" sz="1400" dirty="0"/>
              <a:t>+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dirty="0"/>
              <a:t>   </a:t>
            </a:r>
            <a:r>
              <a:rPr lang="en-US" sz="1400" dirty="0" smtClean="0"/>
              <a:t>|      Len </a:t>
            </a:r>
            <a:r>
              <a:rPr lang="en-US" sz="1400" dirty="0"/>
              <a:t>(12 bytes</a:t>
            </a:r>
            <a:r>
              <a:rPr lang="en-US" sz="1400" dirty="0" smtClean="0"/>
              <a:t>)                             | </a:t>
            </a:r>
            <a:r>
              <a:rPr lang="en-US" sz="1400" dirty="0" err="1"/>
              <a:t>Class_Num</a:t>
            </a:r>
            <a:r>
              <a:rPr lang="en-US" sz="1400" dirty="0"/>
              <a:t> </a:t>
            </a:r>
            <a:r>
              <a:rPr lang="en-US" sz="1400" dirty="0" smtClean="0"/>
              <a:t>50   | </a:t>
            </a:r>
            <a:r>
              <a:rPr lang="en-US" sz="1400" dirty="0" smtClean="0">
                <a:solidFill>
                  <a:srgbClr val="0000FF"/>
                </a:solidFill>
              </a:rPr>
              <a:t>SUB_LSP_FRAG</a:t>
            </a:r>
            <a:r>
              <a:rPr lang="en-US" sz="1400" dirty="0" smtClean="0"/>
              <a:t> |</a:t>
            </a:r>
            <a:endParaRPr lang="en-US" sz="14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dirty="0"/>
              <a:t>   +------</a:t>
            </a:r>
            <a:r>
              <a:rPr lang="en-US" sz="1400" dirty="0" smtClean="0"/>
              <a:t>------------</a:t>
            </a:r>
            <a:r>
              <a:rPr lang="en-US" sz="1400" dirty="0"/>
              <a:t>-----+-</a:t>
            </a:r>
            <a:r>
              <a:rPr lang="en-US" sz="1400" dirty="0" smtClean="0"/>
              <a:t>--------------</a:t>
            </a:r>
            <a:r>
              <a:rPr lang="en-US" sz="1400" dirty="0"/>
              <a:t>--------+--</a:t>
            </a:r>
            <a:r>
              <a:rPr lang="en-US" sz="1400" dirty="0" smtClean="0"/>
              <a:t>--------</a:t>
            </a:r>
            <a:r>
              <a:rPr lang="en-US" sz="1400" dirty="0"/>
              <a:t>--</a:t>
            </a:r>
            <a:r>
              <a:rPr lang="en-US" sz="1400" dirty="0" smtClean="0"/>
              <a:t>----</a:t>
            </a:r>
            <a:r>
              <a:rPr lang="en-US" sz="1400" dirty="0"/>
              <a:t>-------+--</a:t>
            </a:r>
            <a:r>
              <a:rPr lang="en-US" sz="1400" dirty="0" smtClean="0"/>
              <a:t>------------------</a:t>
            </a:r>
            <a:r>
              <a:rPr lang="en-US" sz="1400" dirty="0"/>
              <a:t>-</a:t>
            </a:r>
            <a:r>
              <a:rPr lang="en-US" sz="1400" dirty="0" smtClean="0"/>
              <a:t>---</a:t>
            </a:r>
            <a:r>
              <a:rPr lang="en-US" sz="1400" dirty="0"/>
              <a:t>-+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dirty="0"/>
              <a:t>   |      Reserved                </a:t>
            </a:r>
            <a:r>
              <a:rPr lang="en-US" sz="1400" dirty="0" smtClean="0"/>
              <a:t>                     |        </a:t>
            </a:r>
            <a:r>
              <a:rPr lang="en-US" sz="1400" dirty="0"/>
              <a:t>Fragment ID            </a:t>
            </a:r>
            <a:r>
              <a:rPr lang="en-US" sz="1400" dirty="0" smtClean="0"/>
              <a:t>                    |</a:t>
            </a:r>
            <a:endParaRPr lang="en-US" sz="14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dirty="0"/>
              <a:t>   +---</a:t>
            </a:r>
            <a:r>
              <a:rPr lang="en-US" sz="1400" dirty="0" smtClean="0"/>
              <a:t>------</a:t>
            </a:r>
            <a:r>
              <a:rPr lang="en-US" sz="1400" dirty="0"/>
              <a:t>-</a:t>
            </a:r>
            <a:r>
              <a:rPr lang="en-US" sz="1400" dirty="0" smtClean="0"/>
              <a:t>------</a:t>
            </a:r>
            <a:r>
              <a:rPr lang="en-US" sz="1400" dirty="0"/>
              <a:t>-------+---</a:t>
            </a:r>
            <a:r>
              <a:rPr lang="en-US" sz="1400" dirty="0" smtClean="0"/>
              <a:t>--------</a:t>
            </a:r>
            <a:r>
              <a:rPr lang="en-US" sz="1400" dirty="0"/>
              <a:t>----</a:t>
            </a:r>
            <a:r>
              <a:rPr lang="en-US" sz="1400" dirty="0" smtClean="0"/>
              <a:t>----</a:t>
            </a:r>
            <a:r>
              <a:rPr lang="en-US" sz="1400" dirty="0"/>
              <a:t>----+---</a:t>
            </a:r>
            <a:r>
              <a:rPr lang="en-US" sz="1400" dirty="0" smtClean="0"/>
              <a:t>------------</a:t>
            </a:r>
            <a:r>
              <a:rPr lang="en-US" sz="1400" dirty="0"/>
              <a:t>--------+-</a:t>
            </a:r>
            <a:r>
              <a:rPr lang="en-US" sz="1400" dirty="0" smtClean="0"/>
              <a:t>----</a:t>
            </a:r>
            <a:r>
              <a:rPr lang="en-US" sz="1400" dirty="0"/>
              <a:t>-</a:t>
            </a:r>
            <a:r>
              <a:rPr lang="en-US" sz="1400" dirty="0" smtClean="0"/>
              <a:t>--------</a:t>
            </a:r>
            <a:r>
              <a:rPr lang="en-US" sz="1400" dirty="0"/>
              <a:t>-</a:t>
            </a:r>
            <a:r>
              <a:rPr lang="en-US" sz="1400" dirty="0" smtClean="0"/>
              <a:t>------</a:t>
            </a:r>
            <a:r>
              <a:rPr lang="en-US" sz="1400" dirty="0"/>
              <a:t>----+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dirty="0"/>
              <a:t>   |      Fragments Total        </a:t>
            </a:r>
            <a:r>
              <a:rPr lang="en-US" sz="1400" dirty="0" smtClean="0"/>
              <a:t>                 </a:t>
            </a:r>
            <a:r>
              <a:rPr lang="en-US" sz="1400" dirty="0"/>
              <a:t>|        Fragment Number   </a:t>
            </a:r>
            <a:r>
              <a:rPr lang="en-US" sz="1400" dirty="0" smtClean="0"/>
              <a:t>                   |</a:t>
            </a:r>
            <a:endParaRPr lang="en-US" sz="14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dirty="0"/>
              <a:t>   +-------</a:t>
            </a:r>
            <a:r>
              <a:rPr lang="en-US" sz="1400" dirty="0" smtClean="0"/>
              <a:t>----------</a:t>
            </a:r>
            <a:r>
              <a:rPr lang="en-US" sz="1400" dirty="0"/>
              <a:t>-</a:t>
            </a:r>
            <a:r>
              <a:rPr lang="en-US" sz="1400" dirty="0" smtClean="0"/>
              <a:t>----</a:t>
            </a:r>
            <a:r>
              <a:rPr lang="en-US" sz="1400" dirty="0"/>
              <a:t>-+-----</a:t>
            </a:r>
            <a:r>
              <a:rPr lang="en-US" sz="1400" dirty="0" smtClean="0"/>
              <a:t>-----------</a:t>
            </a:r>
            <a:r>
              <a:rPr lang="en-US" sz="1400" dirty="0"/>
              <a:t>-------+--</a:t>
            </a:r>
            <a:r>
              <a:rPr lang="en-US" sz="1400" dirty="0" smtClean="0"/>
              <a:t>----------</a:t>
            </a:r>
            <a:r>
              <a:rPr lang="en-US" sz="1400" dirty="0"/>
              <a:t>-----------+-</a:t>
            </a:r>
            <a:r>
              <a:rPr lang="en-US" sz="1400" dirty="0" smtClean="0"/>
              <a:t>----</a:t>
            </a:r>
            <a:r>
              <a:rPr lang="en-US" sz="1400" dirty="0"/>
              <a:t>--</a:t>
            </a:r>
            <a:r>
              <a:rPr lang="en-US" sz="1400" dirty="0" smtClean="0"/>
              <a:t>--------------</a:t>
            </a:r>
            <a:r>
              <a:rPr lang="en-US" sz="1400" dirty="0"/>
              <a:t>----+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solidFill>
                  <a:srgbClr val="0000FF"/>
                </a:solidFill>
              </a:rPr>
              <a:t>Fragment </a:t>
            </a:r>
            <a:r>
              <a:rPr lang="en-US" sz="1400" dirty="0">
                <a:solidFill>
                  <a:srgbClr val="0000FF"/>
                </a:solidFill>
              </a:rPr>
              <a:t>ID: </a:t>
            </a:r>
            <a:r>
              <a:rPr lang="en-US" sz="1400" dirty="0"/>
              <a:t>16-bit integer in the range of 1 to 65535.  This </a:t>
            </a:r>
            <a:r>
              <a:rPr lang="en-US" sz="1400" dirty="0" smtClean="0"/>
              <a:t>value is </a:t>
            </a:r>
            <a:r>
              <a:rPr lang="en-US" sz="1400" dirty="0"/>
              <a:t>incremented for each new RSVP message that needs to </a:t>
            </a:r>
            <a:r>
              <a:rPr lang="en-US" sz="1400" dirty="0" smtClean="0"/>
              <a:t>be </a:t>
            </a:r>
            <a:r>
              <a:rPr lang="en-US" sz="1400" dirty="0"/>
              <a:t>fragmented.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solidFill>
                  <a:srgbClr val="0000FF"/>
                </a:solidFill>
              </a:rPr>
              <a:t>Fragments </a:t>
            </a:r>
            <a:r>
              <a:rPr lang="en-US" sz="1400" dirty="0">
                <a:solidFill>
                  <a:srgbClr val="0000FF"/>
                </a:solidFill>
              </a:rPr>
              <a:t>Total: </a:t>
            </a:r>
            <a:r>
              <a:rPr lang="en-US" sz="1400" dirty="0"/>
              <a:t>16-bit integer in the range of 1 to 65535.  </a:t>
            </a:r>
            <a:r>
              <a:rPr lang="en-US" sz="1400" dirty="0" smtClean="0"/>
              <a:t>This value </a:t>
            </a:r>
            <a:r>
              <a:rPr lang="en-US" sz="1400" dirty="0"/>
              <a:t>indicates the number of fragments sent for the given </a:t>
            </a:r>
            <a:r>
              <a:rPr lang="en-US" sz="1400" dirty="0" smtClean="0"/>
              <a:t>RSVP </a:t>
            </a:r>
            <a:r>
              <a:rPr lang="en-US" sz="1400" dirty="0"/>
              <a:t>message.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solidFill>
                  <a:srgbClr val="0000FF"/>
                </a:solidFill>
              </a:rPr>
              <a:t>Fragment </a:t>
            </a:r>
            <a:r>
              <a:rPr lang="en-US" sz="1400" dirty="0">
                <a:solidFill>
                  <a:srgbClr val="0000FF"/>
                </a:solidFill>
              </a:rPr>
              <a:t>Number: </a:t>
            </a:r>
            <a:r>
              <a:rPr lang="en-US" sz="1400" dirty="0"/>
              <a:t>16-bit integer in the range of 1 to 65535. </a:t>
            </a:r>
            <a:r>
              <a:rPr lang="en-US" sz="1400" dirty="0" smtClean="0"/>
              <a:t>This </a:t>
            </a:r>
            <a:r>
              <a:rPr lang="en-US" sz="1400" dirty="0"/>
              <a:t>value identifies the specific fragment of the original packet</a:t>
            </a:r>
            <a:r>
              <a:rPr lang="en-US" sz="1400" dirty="0" smtClean="0"/>
              <a:t>.</a:t>
            </a:r>
            <a:endParaRPr lang="en-US" sz="14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/>
              <a:t>The </a:t>
            </a:r>
            <a:r>
              <a:rPr lang="en-US" sz="1400" dirty="0">
                <a:solidFill>
                  <a:srgbClr val="0000FF"/>
                </a:solidFill>
              </a:rPr>
              <a:t>S2L_SUB_LSP_FRAG</a:t>
            </a:r>
            <a:r>
              <a:rPr lang="en-US" sz="1400" dirty="0"/>
              <a:t> Object is added before adding </a:t>
            </a:r>
            <a:r>
              <a:rPr lang="en-US" sz="1400" dirty="0" smtClean="0"/>
              <a:t>the S2L_SUB_LSP_IPv4 </a:t>
            </a:r>
            <a:r>
              <a:rPr lang="en-US" sz="1400" dirty="0"/>
              <a:t>or S2L_SUB_LSP_IPv6 Object in the </a:t>
            </a:r>
            <a:r>
              <a:rPr lang="en-US" sz="1400" dirty="0" smtClean="0"/>
              <a:t>fragmented message</a:t>
            </a:r>
            <a:r>
              <a:rPr lang="en-US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8220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348" y="47033"/>
            <a:ext cx="9144000" cy="705495"/>
          </a:xfrm>
        </p:spPr>
        <p:txBody>
          <a:bodyPr>
            <a:noAutofit/>
          </a:bodyPr>
          <a:lstStyle/>
          <a:p>
            <a:r>
              <a:rPr lang="en-US" sz="2400" dirty="0" smtClean="0"/>
              <a:t>Fragmented Path Messages with S2L_SUB_LSP_FRAG Object</a:t>
            </a:r>
            <a:endParaRPr lang="en-US" sz="2400" dirty="0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131372" y="1062026"/>
            <a:ext cx="8769043" cy="55186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 smtClean="0"/>
              <a:t>&lt;</a:t>
            </a:r>
            <a:r>
              <a:rPr lang="en-US" sz="1400" dirty="0"/>
              <a:t>Path </a:t>
            </a:r>
            <a:r>
              <a:rPr lang="en-US" sz="1400" dirty="0" smtClean="0"/>
              <a:t>Message </a:t>
            </a:r>
            <a:r>
              <a:rPr lang="en-US" sz="1400" dirty="0" smtClean="0">
                <a:solidFill>
                  <a:srgbClr val="0000FF"/>
                </a:solidFill>
              </a:rPr>
              <a:t>Frag-1</a:t>
            </a:r>
            <a:r>
              <a:rPr lang="en-US" sz="1400" dirty="0" smtClean="0"/>
              <a:t>&gt; </a:t>
            </a:r>
            <a:r>
              <a:rPr lang="en-US" sz="1400" dirty="0"/>
              <a:t>::=     &lt;Common Header&gt; [ &lt;INTEGRITY&gt; ]</a:t>
            </a:r>
          </a:p>
          <a:p>
            <a:pPr marL="0" indent="0">
              <a:buNone/>
            </a:pPr>
            <a:r>
              <a:rPr lang="en-US" sz="1400" dirty="0"/>
              <a:t>                          &lt;SESSION&gt; &lt;RSVP_HOP&gt;</a:t>
            </a:r>
          </a:p>
          <a:p>
            <a:pPr marL="0" indent="0">
              <a:buNone/>
            </a:pPr>
            <a:r>
              <a:rPr lang="en-US" sz="1400" dirty="0"/>
              <a:t>                          [ &lt;EXPLICIT_ROUTE&gt; </a:t>
            </a:r>
            <a:r>
              <a:rPr lang="en-US" sz="1400" dirty="0" smtClean="0"/>
              <a:t>] ….</a:t>
            </a:r>
            <a:endParaRPr lang="en-US" sz="1400" dirty="0"/>
          </a:p>
          <a:p>
            <a:pPr marL="0" indent="0">
              <a:buNone/>
            </a:pPr>
            <a:r>
              <a:rPr lang="es-ES_tradnl" sz="1400" dirty="0"/>
              <a:t>                          &lt;</a:t>
            </a:r>
            <a:r>
              <a:rPr lang="es-ES_tradnl" sz="1400" dirty="0" err="1"/>
              <a:t>sender</a:t>
            </a:r>
            <a:r>
              <a:rPr lang="es-ES_tradnl" sz="1400" dirty="0"/>
              <a:t> descriptor&gt;</a:t>
            </a:r>
          </a:p>
          <a:p>
            <a:pPr marL="0" indent="0">
              <a:buNone/>
            </a:pPr>
            <a:r>
              <a:rPr lang="es-ES_tradnl" sz="1400" dirty="0"/>
              <a:t>                          </a:t>
            </a:r>
            <a:r>
              <a:rPr lang="es-ES_tradnl" sz="1400" dirty="0">
                <a:solidFill>
                  <a:srgbClr val="0000FF"/>
                </a:solidFill>
              </a:rPr>
              <a:t>&lt;S2L sub-LSP descriptor </a:t>
            </a:r>
            <a:r>
              <a:rPr lang="es-ES_tradnl" sz="1400" dirty="0" smtClean="0">
                <a:solidFill>
                  <a:srgbClr val="0000FF"/>
                </a:solidFill>
              </a:rPr>
              <a:t>list-1</a:t>
            </a:r>
            <a:r>
              <a:rPr lang="es-ES_tradnl" sz="1400" dirty="0">
                <a:solidFill>
                  <a:srgbClr val="0000FF"/>
                </a:solidFill>
              </a:rPr>
              <a:t>&gt;</a:t>
            </a:r>
            <a:r>
              <a:rPr lang="es-ES_tradnl" sz="1400" dirty="0"/>
              <a:t>]</a:t>
            </a:r>
          </a:p>
          <a:p>
            <a:pPr marL="0" indent="0">
              <a:buNone/>
            </a:pPr>
            <a:endParaRPr lang="es-ES_tradnl" sz="1400" dirty="0"/>
          </a:p>
          <a:p>
            <a:pPr marL="0" indent="0">
              <a:buNone/>
            </a:pPr>
            <a:r>
              <a:rPr lang="es-ES_tradnl" sz="1400" dirty="0" smtClean="0"/>
              <a:t>&lt;</a:t>
            </a:r>
            <a:r>
              <a:rPr lang="es-ES_tradnl" sz="1400" dirty="0" err="1"/>
              <a:t>Path</a:t>
            </a:r>
            <a:r>
              <a:rPr lang="es-ES_tradnl" sz="1400" dirty="0"/>
              <a:t> </a:t>
            </a:r>
            <a:r>
              <a:rPr lang="es-ES_tradnl" sz="1400" dirty="0" err="1" smtClean="0"/>
              <a:t>Message</a:t>
            </a:r>
            <a:r>
              <a:rPr lang="es-ES_tradnl" sz="1400" dirty="0" smtClean="0"/>
              <a:t> </a:t>
            </a:r>
            <a:r>
              <a:rPr lang="es-ES_tradnl" sz="1400" dirty="0" err="1" smtClean="0">
                <a:solidFill>
                  <a:srgbClr val="0000FF"/>
                </a:solidFill>
              </a:rPr>
              <a:t>Frag</a:t>
            </a:r>
            <a:r>
              <a:rPr lang="es-ES_tradnl" sz="1400" dirty="0" smtClean="0">
                <a:solidFill>
                  <a:srgbClr val="0000FF"/>
                </a:solidFill>
              </a:rPr>
              <a:t>-N</a:t>
            </a:r>
            <a:r>
              <a:rPr lang="es-ES_tradnl" sz="1400" dirty="0" smtClean="0"/>
              <a:t>&gt; </a:t>
            </a:r>
            <a:r>
              <a:rPr lang="es-ES_tradnl" sz="1400" dirty="0"/>
              <a:t>::=     &lt;</a:t>
            </a:r>
            <a:r>
              <a:rPr lang="es-ES_tradnl" sz="1400" dirty="0" err="1"/>
              <a:t>Common</a:t>
            </a:r>
            <a:r>
              <a:rPr lang="es-ES_tradnl" sz="1400" dirty="0"/>
              <a:t> </a:t>
            </a:r>
            <a:r>
              <a:rPr lang="es-ES_tradnl" sz="1400" dirty="0" err="1"/>
              <a:t>Header</a:t>
            </a:r>
            <a:r>
              <a:rPr lang="es-ES_tradnl" sz="1400" dirty="0"/>
              <a:t>&gt; [ &lt;INTEGRITY&gt; ]</a:t>
            </a:r>
          </a:p>
          <a:p>
            <a:pPr marL="0" indent="0">
              <a:buNone/>
            </a:pPr>
            <a:r>
              <a:rPr lang="es-ES_tradnl" sz="1400" dirty="0"/>
              <a:t>                          &lt;SESSION&gt; &lt;RSVP_HOP&gt;</a:t>
            </a:r>
          </a:p>
          <a:p>
            <a:pPr marL="0" indent="0">
              <a:buNone/>
            </a:pPr>
            <a:r>
              <a:rPr lang="es-ES_tradnl" sz="1400" dirty="0"/>
              <a:t>                          [ &lt;EXPLICIT_ROUTE&gt; </a:t>
            </a:r>
            <a:r>
              <a:rPr lang="es-ES_tradnl" sz="1400" dirty="0" smtClean="0"/>
              <a:t>]  ….</a:t>
            </a:r>
            <a:endParaRPr lang="es-ES_tradnl" sz="1400" dirty="0"/>
          </a:p>
          <a:p>
            <a:pPr marL="0" indent="0">
              <a:buNone/>
            </a:pPr>
            <a:r>
              <a:rPr lang="es-ES_tradnl" sz="1400" dirty="0"/>
              <a:t>                          &lt;</a:t>
            </a:r>
            <a:r>
              <a:rPr lang="es-ES_tradnl" sz="1400" dirty="0" err="1"/>
              <a:t>sender</a:t>
            </a:r>
            <a:r>
              <a:rPr lang="es-ES_tradnl" sz="1400" dirty="0"/>
              <a:t> descriptor&gt;</a:t>
            </a:r>
          </a:p>
          <a:p>
            <a:pPr marL="0" indent="0">
              <a:buNone/>
            </a:pPr>
            <a:r>
              <a:rPr lang="es-ES_tradnl" sz="1400" dirty="0"/>
              <a:t>                          </a:t>
            </a:r>
            <a:r>
              <a:rPr lang="es-ES_tradnl" sz="1400" dirty="0">
                <a:solidFill>
                  <a:srgbClr val="0000FF"/>
                </a:solidFill>
              </a:rPr>
              <a:t>&lt;S2L sub-LSP descriptor </a:t>
            </a:r>
            <a:r>
              <a:rPr lang="es-ES_tradnl" sz="1400" dirty="0" err="1" smtClean="0">
                <a:solidFill>
                  <a:srgbClr val="0000FF"/>
                </a:solidFill>
              </a:rPr>
              <a:t>list</a:t>
            </a:r>
            <a:r>
              <a:rPr lang="es-ES_tradnl" sz="1400" dirty="0" smtClean="0">
                <a:solidFill>
                  <a:srgbClr val="0000FF"/>
                </a:solidFill>
              </a:rPr>
              <a:t>-N</a:t>
            </a:r>
            <a:r>
              <a:rPr lang="es-ES_tradnl" sz="1400" dirty="0">
                <a:solidFill>
                  <a:srgbClr val="0000FF"/>
                </a:solidFill>
              </a:rPr>
              <a:t>&gt;</a:t>
            </a:r>
            <a:r>
              <a:rPr lang="es-ES_tradnl" sz="1400" dirty="0"/>
              <a:t>]</a:t>
            </a:r>
          </a:p>
          <a:p>
            <a:pPr marL="0" indent="0">
              <a:buNone/>
            </a:pPr>
            <a:endParaRPr lang="es-ES_tradnl" sz="1400" dirty="0"/>
          </a:p>
          <a:p>
            <a:pPr marL="0" indent="0">
              <a:buNone/>
            </a:pPr>
            <a:r>
              <a:rPr lang="es-ES_tradnl" sz="1400" dirty="0" err="1" smtClean="0"/>
              <a:t>Format</a:t>
            </a:r>
            <a:r>
              <a:rPr lang="es-ES_tradnl" sz="1400" dirty="0" smtClean="0"/>
              <a:t> </a:t>
            </a:r>
            <a:r>
              <a:rPr lang="es-ES_tradnl" sz="1400" dirty="0"/>
              <a:t>of </a:t>
            </a:r>
            <a:r>
              <a:rPr lang="es-ES_tradnl" sz="1400" dirty="0" smtClean="0"/>
              <a:t>S2L </a:t>
            </a:r>
            <a:r>
              <a:rPr lang="es-ES_tradnl" sz="1400" dirty="0"/>
              <a:t>sub-LSP </a:t>
            </a:r>
            <a:r>
              <a:rPr lang="es-ES_tradnl" sz="1400" dirty="0" smtClean="0"/>
              <a:t>descriptor-</a:t>
            </a:r>
            <a:r>
              <a:rPr lang="es-ES_tradnl" sz="1400" dirty="0" err="1" smtClean="0"/>
              <a:t>list</a:t>
            </a:r>
            <a:r>
              <a:rPr lang="es-ES_tradnl" sz="1400" dirty="0"/>
              <a:t>:</a:t>
            </a:r>
          </a:p>
          <a:p>
            <a:pPr marL="0" indent="0">
              <a:buNone/>
            </a:pPr>
            <a:endParaRPr lang="es-ES_tradnl" sz="1400" dirty="0" smtClean="0"/>
          </a:p>
          <a:p>
            <a:pPr marL="0" indent="0">
              <a:buNone/>
            </a:pPr>
            <a:r>
              <a:rPr lang="es-ES_tradnl" sz="1400" dirty="0" smtClean="0"/>
              <a:t>&lt;</a:t>
            </a:r>
            <a:r>
              <a:rPr lang="es-ES_tradnl" sz="1400" dirty="0"/>
              <a:t>S2L sub-LSP descriptor </a:t>
            </a:r>
            <a:r>
              <a:rPr lang="es-ES_tradnl" sz="1400" dirty="0" err="1"/>
              <a:t>list</a:t>
            </a:r>
            <a:r>
              <a:rPr lang="es-ES_tradnl" sz="1400" dirty="0"/>
              <a:t>&gt; ::= </a:t>
            </a:r>
            <a:r>
              <a:rPr lang="es-ES_tradnl" sz="1400" dirty="0">
                <a:solidFill>
                  <a:srgbClr val="0000FF"/>
                </a:solidFill>
              </a:rPr>
              <a:t>&lt;S2L_SUB_LSP_FRAG&gt;</a:t>
            </a:r>
            <a:r>
              <a:rPr lang="es-ES_tradnl" sz="1400" dirty="0"/>
              <a:t> </a:t>
            </a:r>
            <a:r>
              <a:rPr lang="es-ES_tradnl" sz="1400" dirty="0" smtClean="0"/>
              <a:t>&lt;</a:t>
            </a:r>
            <a:r>
              <a:rPr lang="es-ES_tradnl" sz="1400" dirty="0"/>
              <a:t>S2L sub-LSP descriptor&gt;</a:t>
            </a:r>
          </a:p>
          <a:p>
            <a:pPr marL="0" indent="0">
              <a:buNone/>
            </a:pPr>
            <a:r>
              <a:rPr lang="es-ES_tradnl" sz="1400" dirty="0"/>
              <a:t>                                     [ &lt;S2L sub-LSP descriptor </a:t>
            </a:r>
            <a:r>
              <a:rPr lang="es-ES_tradnl" sz="1400" dirty="0" err="1"/>
              <a:t>list</a:t>
            </a:r>
            <a:r>
              <a:rPr lang="es-ES_tradnl" sz="1400" dirty="0"/>
              <a:t>&gt; ]</a:t>
            </a:r>
          </a:p>
          <a:p>
            <a:pPr marL="0" indent="0">
              <a:buNone/>
            </a:pPr>
            <a:r>
              <a:rPr lang="es-ES_tradnl" sz="1400" dirty="0" smtClean="0"/>
              <a:t>&lt;</a:t>
            </a:r>
            <a:r>
              <a:rPr lang="es-ES_tradnl" sz="1400" dirty="0"/>
              <a:t>S2L sub-LSP descriptor&gt; ::= </a:t>
            </a:r>
            <a:r>
              <a:rPr lang="es-ES_tradnl" sz="1400" dirty="0" smtClean="0"/>
              <a:t>&lt;</a:t>
            </a:r>
            <a:r>
              <a:rPr lang="es-ES_tradnl" sz="1400" dirty="0"/>
              <a:t>S2L_SUB_LSP&gt;</a:t>
            </a:r>
          </a:p>
          <a:p>
            <a:pPr marL="0" indent="0">
              <a:buNone/>
            </a:pPr>
            <a:r>
              <a:rPr lang="es-ES_tradnl" sz="1400" dirty="0"/>
              <a:t>                            </a:t>
            </a:r>
            <a:r>
              <a:rPr lang="es-ES_tradnl" sz="1400" dirty="0" smtClean="0"/>
              <a:t>         </a:t>
            </a:r>
            <a:r>
              <a:rPr lang="es-ES_tradnl" sz="1400" dirty="0"/>
              <a:t>[ &lt;P2MP SECONDARY_EXPLICIT_ROUTE&gt; ]</a:t>
            </a:r>
          </a:p>
          <a:p>
            <a:pPr marL="0" indent="0">
              <a:buNone/>
            </a:pPr>
            <a:endParaRPr lang="es-ES_tradnl" sz="14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81515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61" y="83970"/>
            <a:ext cx="8621580" cy="536744"/>
          </a:xfrm>
        </p:spPr>
        <p:txBody>
          <a:bodyPr>
            <a:noAutofit/>
          </a:bodyPr>
          <a:lstStyle/>
          <a:p>
            <a:r>
              <a:rPr lang="en-US" sz="2400" dirty="0" smtClean="0"/>
              <a:t>S2L_SUB_LSP_FRAG Object Usage</a:t>
            </a:r>
            <a:endParaRPr lang="en-US" sz="2400" dirty="0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199901" y="1187584"/>
            <a:ext cx="8574142" cy="539312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LSR adds optional S2L_SUB_LSP_FRAG Object with a </a:t>
            </a:r>
            <a:r>
              <a:rPr lang="en-US" sz="2000" dirty="0" smtClean="0">
                <a:solidFill>
                  <a:srgbClr val="0000FF"/>
                </a:solidFill>
              </a:rPr>
              <a:t>sub-set of </a:t>
            </a:r>
            <a:r>
              <a:rPr lang="en-US" sz="2000" dirty="0">
                <a:solidFill>
                  <a:srgbClr val="0000FF"/>
                </a:solidFill>
              </a:rPr>
              <a:t>S2L sub-LSP </a:t>
            </a:r>
            <a:r>
              <a:rPr lang="en-US" sz="2000" dirty="0"/>
              <a:t>descriptor </a:t>
            </a:r>
            <a:r>
              <a:rPr lang="en-US" sz="2000" dirty="0" smtClean="0"/>
              <a:t>list(s) in each Path/</a:t>
            </a:r>
            <a:r>
              <a:rPr lang="en-US" sz="2000" dirty="0" err="1" smtClean="0"/>
              <a:t>PathErr</a:t>
            </a:r>
            <a:r>
              <a:rPr lang="en-US" sz="2000" dirty="0" smtClean="0"/>
              <a:t> message fragment.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 A </a:t>
            </a:r>
            <a:r>
              <a:rPr lang="en-US" dirty="0"/>
              <a:t>mid-point LSR SHOULD wait to </a:t>
            </a:r>
            <a:r>
              <a:rPr lang="en-US" dirty="0">
                <a:solidFill>
                  <a:srgbClr val="0000FF"/>
                </a:solidFill>
              </a:rPr>
              <a:t>accumulate all </a:t>
            </a:r>
            <a:r>
              <a:rPr lang="en-US" dirty="0" smtClean="0">
                <a:solidFill>
                  <a:srgbClr val="0000FF"/>
                </a:solidFill>
              </a:rPr>
              <a:t>fragments and put them in-order </a:t>
            </a:r>
            <a:r>
              <a:rPr lang="en-US" dirty="0" smtClean="0"/>
              <a:t>before </a:t>
            </a:r>
            <a:r>
              <a:rPr lang="en-US" dirty="0"/>
              <a:t>attempting to re-evaluate preferable path when a Path message </a:t>
            </a:r>
            <a:r>
              <a:rPr lang="en-US" dirty="0" smtClean="0"/>
              <a:t>with "</a:t>
            </a:r>
            <a:r>
              <a:rPr lang="en-US" dirty="0"/>
              <a:t>Path Re-evaluation Request" is </a:t>
            </a:r>
            <a:r>
              <a:rPr lang="en-US" dirty="0" smtClean="0"/>
              <a:t>received.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 An </a:t>
            </a:r>
            <a:r>
              <a:rPr lang="en-US" dirty="0"/>
              <a:t>ingress node SHOULD wait to </a:t>
            </a:r>
            <a:r>
              <a:rPr lang="en-US" dirty="0">
                <a:solidFill>
                  <a:srgbClr val="0000FF"/>
                </a:solidFill>
              </a:rPr>
              <a:t>accumulate all </a:t>
            </a:r>
            <a:r>
              <a:rPr lang="en-US" dirty="0" smtClean="0">
                <a:solidFill>
                  <a:srgbClr val="0000FF"/>
                </a:solidFill>
              </a:rPr>
              <a:t>fragments and put them in-order </a:t>
            </a:r>
            <a:r>
              <a:rPr lang="en-US" dirty="0" smtClean="0"/>
              <a:t>before </a:t>
            </a:r>
            <a:r>
              <a:rPr lang="en-US" dirty="0"/>
              <a:t>attempting to trigger re-optimization when a </a:t>
            </a:r>
            <a:r>
              <a:rPr lang="en-US" dirty="0" err="1"/>
              <a:t>PathErr</a:t>
            </a:r>
            <a:r>
              <a:rPr lang="en-US" dirty="0"/>
              <a:t> message with "Preferable Path Exists" is </a:t>
            </a:r>
            <a:r>
              <a:rPr lang="en-US" dirty="0" smtClean="0"/>
              <a:t>received.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807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5921" y="1"/>
            <a:ext cx="8549478" cy="656474"/>
          </a:xfrm>
        </p:spPr>
        <p:txBody>
          <a:bodyPr>
            <a:noAutofit/>
          </a:bodyPr>
          <a:lstStyle/>
          <a:p>
            <a:r>
              <a:rPr lang="en-US" sz="3200" dirty="0" smtClean="0"/>
              <a:t>Outline</a:t>
            </a:r>
            <a:endParaRPr lang="en-US" sz="3200" dirty="0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40386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Requirement</a:t>
            </a:r>
            <a:endParaRPr lang="en-US" sz="3200" dirty="0">
              <a:solidFill>
                <a:schemeClr val="tx2"/>
              </a:solidFill>
            </a:endParaRPr>
          </a:p>
          <a:p>
            <a:r>
              <a:rPr lang="en-US" sz="3200" dirty="0" smtClean="0"/>
              <a:t>Recent Update</a:t>
            </a:r>
            <a:endParaRPr lang="en-US" sz="3200" dirty="0"/>
          </a:p>
          <a:p>
            <a:r>
              <a:rPr lang="en-US" sz="3200" dirty="0" smtClean="0">
                <a:solidFill>
                  <a:srgbClr val="0000FF"/>
                </a:solidFill>
              </a:rPr>
              <a:t>Next </a:t>
            </a:r>
            <a:r>
              <a:rPr lang="en-US" sz="3200" dirty="0">
                <a:solidFill>
                  <a:srgbClr val="0000FF"/>
                </a:solidFill>
              </a:rPr>
              <a:t>Steps</a:t>
            </a:r>
          </a:p>
          <a:p>
            <a:pPr marL="0" indent="0">
              <a:buNone/>
            </a:pPr>
            <a:endParaRPr lang="en-US" sz="32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508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0850" y="-165100"/>
            <a:ext cx="8145463" cy="838200"/>
          </a:xfrm>
        </p:spPr>
        <p:txBody>
          <a:bodyPr/>
          <a:lstStyle/>
          <a:p>
            <a:r>
              <a:rPr lang="en-US" dirty="0" smtClean="0">
                <a:latin typeface="+mn-lt"/>
                <a:cs typeface="Times New Roman" pitchFamily="18" charset="0"/>
              </a:rPr>
              <a:t>Next Steps</a:t>
            </a:r>
          </a:p>
        </p:txBody>
      </p:sp>
      <p:sp>
        <p:nvSpPr>
          <p:cNvPr id="11267" name="Content Placeholder 3"/>
          <p:cNvSpPr>
            <a:spLocks noGrp="1"/>
          </p:cNvSpPr>
          <p:nvPr>
            <p:ph idx="1"/>
          </p:nvPr>
        </p:nvSpPr>
        <p:spPr>
          <a:xfrm>
            <a:off x="285749" y="1022878"/>
            <a:ext cx="8627483" cy="5581121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en-US" sz="2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200" dirty="0" smtClean="0">
                <a:solidFill>
                  <a:srgbClr val="000000"/>
                </a:solidFill>
                <a:cs typeface="Times New Roman" pitchFamily="18" charset="0"/>
              </a:rPr>
              <a:t>Document is updated to address review comments from </a:t>
            </a:r>
            <a:r>
              <a:rPr lang="en-US" sz="2200" dirty="0" err="1" smtClean="0">
                <a:solidFill>
                  <a:srgbClr val="000000"/>
                </a:solidFill>
                <a:cs typeface="Times New Roman" pitchFamily="18" charset="0"/>
              </a:rPr>
              <a:t>Pavan</a:t>
            </a:r>
            <a:endParaRPr lang="en-US" sz="2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200" dirty="0" smtClean="0">
                <a:solidFill>
                  <a:srgbClr val="000000"/>
                </a:solidFill>
                <a:cs typeface="Times New Roman" pitchFamily="18" charset="0"/>
              </a:rPr>
              <a:t>Welcome comments from the WG on the document especially on the changes presented today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z="2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200" dirty="0" smtClean="0">
                <a:solidFill>
                  <a:srgbClr val="000000"/>
                </a:solidFill>
                <a:cs typeface="Times New Roman" pitchFamily="18" charset="0"/>
              </a:rPr>
              <a:t>IPR poll was completed for the WG LC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200" dirty="0" smtClean="0">
                <a:solidFill>
                  <a:srgbClr val="000000"/>
                </a:solidFill>
                <a:cs typeface="Times New Roman" pitchFamily="18" charset="0"/>
              </a:rPr>
              <a:t>Requesting WG LC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z="2200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isco2003_Print_LaserQ104_4">
  <a:themeElements>
    <a:clrScheme name="Cisco2003_Print_LaserQ104_4 11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339999"/>
      </a:accent1>
      <a:accent2>
        <a:srgbClr val="B92B38"/>
      </a:accent2>
      <a:accent3>
        <a:srgbClr val="FFFFFF"/>
      </a:accent3>
      <a:accent4>
        <a:srgbClr val="000000"/>
      </a:accent4>
      <a:accent5>
        <a:srgbClr val="ADCACA"/>
      </a:accent5>
      <a:accent6>
        <a:srgbClr val="A72632"/>
      </a:accent6>
      <a:hlink>
        <a:srgbClr val="9999CC"/>
      </a:hlink>
      <a:folHlink>
        <a:srgbClr val="EEB30E"/>
      </a:folHlink>
    </a:clrScheme>
    <a:fontScheme name="Cisco2003_Print_LaserQ104_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isco2003_Print_LaserQ104_4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co2003_Print_LaserQ104_4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8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FF99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9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10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1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D:\Documents and Settings\dpsmith\Local Settings\Temp\Cisco2003_Print_LaserQ104_4.pot</Template>
  <TotalTime>20958</TotalTime>
  <Pages>28</Pages>
  <Words>1064</Words>
  <Application>Microsoft Macintosh PowerPoint</Application>
  <PresentationFormat>On-screen Show (4:3)</PresentationFormat>
  <Paragraphs>81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Cisco2003_Print_LaserQ104_4</vt:lpstr>
      <vt:lpstr>RSVP Extensions For Re-optimization of Loosely Routed Point-to-Multipoint Traffic Engineering Label Switched Paths (LSPs)  draft-ietf-teas-p2mp-loose-path-reopt-05</vt:lpstr>
      <vt:lpstr>Outline</vt:lpstr>
      <vt:lpstr>Requirement</vt:lpstr>
      <vt:lpstr>Outline</vt:lpstr>
      <vt:lpstr>S2L_SUB_LSP_FRAG Object Format</vt:lpstr>
      <vt:lpstr>Fragmented Path Messages with S2L_SUB_LSP_FRAG Object</vt:lpstr>
      <vt:lpstr>S2L_SUB_LSP_FRAG Object Usage</vt:lpstr>
      <vt:lpstr>Outline</vt:lpstr>
      <vt:lpstr>Next Steps</vt:lpstr>
      <vt:lpstr>PowerPoint Presentation</vt:lpstr>
    </vt:vector>
  </TitlesOfParts>
  <Manager/>
  <Company>Cisco Systems,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TITLE/SIZE 30</dc:title>
  <dc:subject>IETF mpls-p2mp-loose-path-reopt</dc:subject>
  <dc:creator>Tarek Saad</dc:creator>
  <cp:keywords/>
  <dc:description/>
  <cp:lastModifiedBy>Rakesh Gandhi</cp:lastModifiedBy>
  <cp:revision>1381</cp:revision>
  <cp:lastPrinted>1999-01-27T00:54:54Z</cp:lastPrinted>
  <dcterms:created xsi:type="dcterms:W3CDTF">2012-11-04T14:47:44Z</dcterms:created>
  <dcterms:modified xsi:type="dcterms:W3CDTF">2016-03-31T11:41:04Z</dcterms:modified>
  <cp:category/>
</cp:coreProperties>
</file>