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6"/>
  </p:notesMasterIdLst>
  <p:handoutMasterIdLst>
    <p:handoutMasterId r:id="rId7"/>
  </p:handoutMasterIdLst>
  <p:sldIdLst>
    <p:sldId id="767" r:id="rId2"/>
    <p:sldId id="841" r:id="rId3"/>
    <p:sldId id="842" r:id="rId4"/>
    <p:sldId id="840" r:id="rId5"/>
  </p:sldIdLst>
  <p:sldSz cx="9144000" cy="6858000" type="screen4x3"/>
  <p:notesSz cx="6997700" cy="92710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0">
          <p15:clr>
            <a:srgbClr val="A4A3A4"/>
          </p15:clr>
        </p15:guide>
        <p15:guide id="2" pos="22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3F42C3"/>
    <a:srgbClr val="2A547E"/>
    <a:srgbClr val="808080"/>
    <a:srgbClr val="99CCCC"/>
    <a:srgbClr val="6365CE"/>
    <a:srgbClr val="CCFFFF"/>
    <a:srgbClr val="CCFF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74" autoAdjust="0"/>
    <p:restoredTop sz="98711" autoAdjust="0"/>
  </p:normalViewPr>
  <p:slideViewPr>
    <p:cSldViewPr snapToGrid="0">
      <p:cViewPr varScale="1">
        <p:scale>
          <a:sx n="94" d="100"/>
          <a:sy n="94" d="100"/>
        </p:scale>
        <p:origin x="1272" y="110"/>
      </p:cViewPr>
      <p:guideLst>
        <p:guide orient="horz" pos="2160"/>
        <p:guide pos="2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5" d="100"/>
          <a:sy n="75" d="100"/>
        </p:scale>
        <p:origin x="-2118" y="-102"/>
      </p:cViewPr>
      <p:guideLst>
        <p:guide orient="horz" pos="2920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7150" y="8945563"/>
            <a:ext cx="685006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814" tIns="50787" rIns="96814" bIns="50787">
            <a:spAutoFit/>
          </a:bodyPr>
          <a:lstStyle/>
          <a:p>
            <a:pPr defTabSz="619125">
              <a:lnSpc>
                <a:spcPct val="100000"/>
              </a:lnSpc>
              <a:tabLst>
                <a:tab pos="2416175" algn="l"/>
                <a:tab pos="4889500" algn="l"/>
              </a:tabLst>
              <a:defRPr/>
            </a:pPr>
            <a:r>
              <a:rPr lang="en-US" sz="800"/>
              <a:t>Copyright © 2003, Cisco Systems, Inc. All rights reserved. Printed in USA.</a:t>
            </a:r>
            <a:br>
              <a:rPr lang="en-US" sz="800"/>
            </a:br>
            <a:r>
              <a:rPr lang="en-US" sz="800"/>
              <a:t>Presentation_ID.scr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53988" y="8959850"/>
            <a:ext cx="6688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8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38875" y="8585200"/>
            <a:ext cx="4492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61413"/>
            <a:ext cx="26146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371" tIns="50030" rIns="95371" bIns="50030">
            <a:spAutoFit/>
          </a:bodyPr>
          <a:lstStyle/>
          <a:p>
            <a:pPr defTabSz="609600">
              <a:lnSpc>
                <a:spcPct val="100000"/>
              </a:lnSpc>
              <a:tabLst>
                <a:tab pos="2379663" algn="l"/>
                <a:tab pos="4816475" algn="l"/>
              </a:tabLst>
              <a:defRPr/>
            </a:pPr>
            <a:r>
              <a:rPr lang="en-US" sz="800"/>
              <a:t>© 2003, Cisco Systems, Inc. All rights reserved.</a:t>
            </a:r>
          </a:p>
          <a:p>
            <a:pPr defTabSz="609600">
              <a:lnSpc>
                <a:spcPct val="100000"/>
              </a:lnSpc>
              <a:tabLst>
                <a:tab pos="2379663" algn="l"/>
                <a:tab pos="4816475" algn="l"/>
              </a:tabLst>
              <a:defRPr/>
            </a:pPr>
            <a:r>
              <a:rPr lang="en-US" sz="800"/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75700"/>
            <a:ext cx="66405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8200" y="8656638"/>
            <a:ext cx="8128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61" tIns="0" rIns="18761" bIns="0" numCol="1" anchor="b" anchorCtr="0" compatLnSpc="1">
            <a:prstTxWarp prst="textNoShape">
              <a:avLst/>
            </a:prstTxWarp>
          </a:bodyPr>
          <a:lstStyle>
            <a:lvl1pPr algn="r" defTabSz="900113">
              <a:lnSpc>
                <a:spcPct val="100000"/>
              </a:lnSpc>
              <a:defRPr sz="800" b="0"/>
            </a:lvl1pPr>
          </a:lstStyle>
          <a:p>
            <a:pPr>
              <a:defRPr/>
            </a:pPr>
            <a:fld id="{81429D18-7BAD-484A-A82B-DE1537272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342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4713" y="244475"/>
            <a:ext cx="5307012" cy="39798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3225" y="4365625"/>
            <a:ext cx="6110288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71" tIns="50030" rIns="95371" bIns="500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69977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FE6199-6BAC-4AAF-BCC5-4CFAC432593C}" type="slidenum">
              <a:rPr lang="en-US" smtClean="0">
                <a:solidFill>
                  <a:srgbClr val="000000"/>
                </a:solidFill>
              </a:rPr>
              <a:pPr/>
              <a:t>1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949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9"/>
          <p:cNvSpPr>
            <a:spLocks noChangeArrowheads="1"/>
          </p:cNvSpPr>
          <p:nvPr/>
        </p:nvSpPr>
        <p:spPr bwMode="auto">
          <a:xfrm>
            <a:off x="0" y="2230438"/>
            <a:ext cx="9144000" cy="4652962"/>
          </a:xfrm>
          <a:prstGeom prst="rect">
            <a:avLst/>
          </a:prstGeom>
          <a:solidFill>
            <a:srgbClr val="DCE4E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73025" tIns="36512" rIns="73025" bIns="36512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958FA14C-1482-493C-9FE5-C9E0B8EF523E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6" name="Freeform 201"/>
          <p:cNvSpPr>
            <a:spLocks/>
          </p:cNvSpPr>
          <p:nvPr/>
        </p:nvSpPr>
        <p:spPr bwMode="auto">
          <a:xfrm>
            <a:off x="-6350" y="2039938"/>
            <a:ext cx="9147175" cy="242887"/>
          </a:xfrm>
          <a:custGeom>
            <a:avLst/>
            <a:gdLst/>
            <a:ahLst/>
            <a:cxnLst>
              <a:cxn ang="0">
                <a:pos x="0" y="153"/>
              </a:cxn>
              <a:cxn ang="0">
                <a:pos x="0" y="72"/>
              </a:cxn>
              <a:cxn ang="0">
                <a:pos x="3846" y="71"/>
              </a:cxn>
              <a:cxn ang="0">
                <a:pos x="3913" y="0"/>
              </a:cxn>
              <a:cxn ang="0">
                <a:pos x="5762" y="0"/>
              </a:cxn>
              <a:cxn ang="0">
                <a:pos x="5761" y="153"/>
              </a:cxn>
              <a:cxn ang="0">
                <a:pos x="0" y="153"/>
              </a:cxn>
            </a:cxnLst>
            <a:rect l="0" t="0" r="r" b="b"/>
            <a:pathLst>
              <a:path w="5762" h="153">
                <a:moveTo>
                  <a:pt x="0" y="153"/>
                </a:moveTo>
                <a:lnTo>
                  <a:pt x="0" y="72"/>
                </a:lnTo>
                <a:lnTo>
                  <a:pt x="3846" y="71"/>
                </a:lnTo>
                <a:lnTo>
                  <a:pt x="3913" y="0"/>
                </a:lnTo>
                <a:lnTo>
                  <a:pt x="5762" y="0"/>
                </a:lnTo>
                <a:lnTo>
                  <a:pt x="5761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336666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lIns="73025" tIns="36512" rIns="73025" bIns="36512"/>
          <a:lstStyle/>
          <a:p>
            <a:pPr>
              <a:defRPr/>
            </a:pPr>
            <a:endParaRPr lang="en-US"/>
          </a:p>
        </p:txBody>
      </p:sp>
      <p:sp>
        <p:nvSpPr>
          <p:cNvPr id="7" name="Rectangle 209"/>
          <p:cNvSpPr>
            <a:spLocks noChangeArrowheads="1"/>
          </p:cNvSpPr>
          <p:nvPr/>
        </p:nvSpPr>
        <p:spPr bwMode="auto">
          <a:xfrm>
            <a:off x="1892300" y="6629400"/>
            <a:ext cx="525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>
              <a:solidFill>
                <a:srgbClr val="808080"/>
              </a:solidFill>
            </a:endParaRPr>
          </a:p>
        </p:txBody>
      </p:sp>
      <p:sp>
        <p:nvSpPr>
          <p:cNvPr id="369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0813" y="2779713"/>
            <a:ext cx="6950075" cy="830262"/>
          </a:xfrm>
        </p:spPr>
        <p:txBody>
          <a:bodyPr anchor="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35100" y="3740150"/>
            <a:ext cx="7261225" cy="419100"/>
          </a:xfrm>
        </p:spPr>
        <p:txBody>
          <a:bodyPr/>
          <a:lstStyle>
            <a:lvl1pPr marL="0" indent="0">
              <a:lnSpc>
                <a:spcPct val="90000"/>
              </a:lnSpc>
              <a:buFont typeface="Arial" charset="0"/>
              <a:buNone/>
              <a:defRPr sz="20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7800" y="-177800"/>
            <a:ext cx="2068513" cy="5386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0675" y="-177800"/>
            <a:ext cx="6054725" cy="5386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038" y="-145291"/>
            <a:ext cx="8145463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Ø"/>
              <a:defRPr/>
            </a:lvl2pPr>
            <a:lvl3pPr>
              <a:buFont typeface="Wingdings" pitchFamily="2" charset="2"/>
              <a:buChar char="§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636713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636713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77th IETF, </a:t>
            </a:r>
            <a:r>
              <a:rPr lang="en-US" dirty="0" err="1" smtClean="0"/>
              <a:t>CCAMP</a:t>
            </a:r>
            <a:r>
              <a:rPr lang="en-US" dirty="0" smtClean="0"/>
              <a:t> </a:t>
            </a:r>
            <a:r>
              <a:rPr lang="en-US" dirty="0" err="1" smtClean="0"/>
              <a:t>WG</a:t>
            </a:r>
            <a:r>
              <a:rPr lang="en-US" dirty="0" smtClean="0"/>
              <a:t>, Anaheim, CA, USA</a:t>
            </a:r>
            <a:r>
              <a:rPr lang="en-US" altLang="ja-JP" dirty="0" smtClean="0">
                <a:ea typeface="ＭＳ Ｐゴシック" pitchFamily="34" charset="-128"/>
              </a:rPr>
              <a:t> </a:t>
            </a:r>
            <a:r>
              <a:rPr lang="en-US" dirty="0" smtClean="0"/>
              <a:t>March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-177800"/>
            <a:ext cx="81454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614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636713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    Second Level</a:t>
            </a:r>
          </a:p>
          <a:p>
            <a:pPr lvl="2"/>
            <a:r>
              <a:rPr lang="en-US" smtClean="0"/>
              <a:t> 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646" name="Rectangle 6150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20A7E4AB-027D-4A9C-9F30-EF0C678F6C0F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650" name="Rectangle 6154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ECA56568-452D-4549-805E-960B456C56F5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653" name="Rectangle 6157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25F86F7C-944D-42A7-A113-9469BD1820E7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739" name="Freeform 6243"/>
          <p:cNvSpPr>
            <a:spLocks/>
          </p:cNvSpPr>
          <p:nvPr userDrawn="1"/>
        </p:nvSpPr>
        <p:spPr bwMode="auto">
          <a:xfrm>
            <a:off x="-3175" y="681038"/>
            <a:ext cx="9147175" cy="242887"/>
          </a:xfrm>
          <a:custGeom>
            <a:avLst/>
            <a:gdLst/>
            <a:ahLst/>
            <a:cxnLst>
              <a:cxn ang="0">
                <a:pos x="0" y="153"/>
              </a:cxn>
              <a:cxn ang="0">
                <a:pos x="0" y="72"/>
              </a:cxn>
              <a:cxn ang="0">
                <a:pos x="3846" y="71"/>
              </a:cxn>
              <a:cxn ang="0">
                <a:pos x="3913" y="0"/>
              </a:cxn>
              <a:cxn ang="0">
                <a:pos x="5762" y="0"/>
              </a:cxn>
              <a:cxn ang="0">
                <a:pos x="5761" y="153"/>
              </a:cxn>
              <a:cxn ang="0">
                <a:pos x="0" y="153"/>
              </a:cxn>
            </a:cxnLst>
            <a:rect l="0" t="0" r="r" b="b"/>
            <a:pathLst>
              <a:path w="5762" h="153">
                <a:moveTo>
                  <a:pt x="0" y="153"/>
                </a:moveTo>
                <a:lnTo>
                  <a:pt x="0" y="72"/>
                </a:lnTo>
                <a:lnTo>
                  <a:pt x="3846" y="71"/>
                </a:lnTo>
                <a:lnTo>
                  <a:pt x="3913" y="0"/>
                </a:lnTo>
                <a:lnTo>
                  <a:pt x="5762" y="0"/>
                </a:lnTo>
                <a:lnTo>
                  <a:pt x="5761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336666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lIns="73025" tIns="36512" rIns="73025" bIns="36512"/>
          <a:lstStyle/>
          <a:p>
            <a:pPr>
              <a:defRPr/>
            </a:pPr>
            <a:endParaRPr lang="en-US"/>
          </a:p>
        </p:txBody>
      </p:sp>
      <p:sp>
        <p:nvSpPr>
          <p:cNvPr id="368740" name="Rectangle 62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27200" y="6591300"/>
            <a:ext cx="568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defRPr sz="1400" b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77th IETF, </a:t>
            </a:r>
            <a:r>
              <a:rPr lang="en-US" dirty="0" err="1"/>
              <a:t>CCAMP</a:t>
            </a:r>
            <a:r>
              <a:rPr lang="en-US" dirty="0"/>
              <a:t> </a:t>
            </a:r>
            <a:r>
              <a:rPr lang="en-US" dirty="0" err="1"/>
              <a:t>WG</a:t>
            </a:r>
            <a:r>
              <a:rPr lang="en-US" dirty="0"/>
              <a:t>, Anaheim, CA, USA</a:t>
            </a:r>
            <a:r>
              <a:rPr lang="en-US" altLang="ja-JP" dirty="0">
                <a:ea typeface="ＭＳ Ｐゴシック" pitchFamily="34" charset="-128"/>
              </a:rPr>
              <a:t> </a:t>
            </a:r>
            <a:r>
              <a:rPr lang="en-US" dirty="0"/>
              <a:t>March 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5pPr>
      <a:lvl6pPr marL="4572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6pPr>
      <a:lvl7pPr marL="9144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7pPr>
      <a:lvl8pPr marL="13716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8pPr>
      <a:lvl9pPr marL="18288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110000"/>
        </a:lnSpc>
        <a:spcBef>
          <a:spcPct val="3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spcBef>
          <a:spcPct val="50000"/>
        </a:spcBef>
        <a:spcAft>
          <a:spcPct val="0"/>
        </a:spcAft>
        <a:buClr>
          <a:srgbClr val="2A547E"/>
        </a:buClr>
        <a:buFont typeface="Wingdings" pitchFamily="2" charset="2"/>
        <a:buChar char="q"/>
        <a:defRPr sz="2000" b="1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2A547E"/>
        </a:buClr>
        <a:buFont typeface="Wingdings" pitchFamily="2" charset="2"/>
        <a:buChar char="Ø"/>
        <a:defRPr sz="2000" b="1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5pPr>
      <a:lvl6pPr marL="20621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729" y="359229"/>
            <a:ext cx="8380412" cy="1600200"/>
          </a:xfrm>
        </p:spPr>
        <p:txBody>
          <a:bodyPr/>
          <a:lstStyle/>
          <a:p>
            <a:pPr algn="ctr"/>
            <a:r>
              <a:rPr lang="en-US" sz="3200" dirty="0"/>
              <a:t>RSVP-TE Extensions for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Collecting </a:t>
            </a:r>
            <a:r>
              <a:rPr lang="en-US" sz="3200" dirty="0"/>
              <a:t>SRLG </a:t>
            </a:r>
            <a:r>
              <a:rPr lang="en-US" sz="3200" dirty="0" smtClean="0"/>
              <a:t>Information</a:t>
            </a:r>
            <a:r>
              <a:rPr lang="en-US" sz="3200" b="0" dirty="0"/>
              <a:t/>
            </a:r>
            <a:br>
              <a:rPr lang="en-US" sz="3200" b="0" dirty="0"/>
            </a:b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1600" dirty="0" smtClean="0"/>
              <a:t>draft-ietf-teas-rsvp-te-srlg-collect.txt</a:t>
            </a:r>
            <a:endParaRPr lang="en-US" sz="2800" baseline="70000" dirty="0" smtClean="0">
              <a:solidFill>
                <a:schemeClr val="accent4"/>
              </a:solidFill>
              <a:latin typeface="Times New Roman"/>
              <a:cs typeface="Times New Roman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829928" y="2331558"/>
            <a:ext cx="7312025" cy="254787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600" dirty="0" smtClean="0">
                <a:cs typeface="Times New Roman" pitchFamily="18" charset="0"/>
              </a:rPr>
              <a:t>Authors:</a:t>
            </a:r>
            <a:endParaRPr lang="en-US" sz="1600" dirty="0">
              <a:cs typeface="Times New Roman" pitchFamily="18" charset="0"/>
            </a:endParaRP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/>
              <a:t>Oscar Gonzalez de Dios (ogondio@tid.es)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cs typeface="Times New Roman" pitchFamily="18" charset="0"/>
              </a:rPr>
              <a:t>Fatai Zhang (</a:t>
            </a:r>
            <a:r>
              <a:rPr lang="en-US" sz="1600" dirty="0"/>
              <a:t>zhangfatai@huawei.com)</a:t>
            </a:r>
            <a:endParaRPr lang="en-US" sz="1600" dirty="0">
              <a:cs typeface="Times New Roman" pitchFamily="18" charset="0"/>
            </a:endParaRP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>
                <a:solidFill>
                  <a:srgbClr val="0070C0"/>
                </a:solidFill>
              </a:rPr>
              <a:t>Matt </a:t>
            </a:r>
            <a:r>
              <a:rPr lang="en-US" sz="1600" dirty="0">
                <a:solidFill>
                  <a:srgbClr val="0070C0"/>
                </a:solidFill>
              </a:rPr>
              <a:t>Hartley </a:t>
            </a:r>
            <a:r>
              <a:rPr lang="en-US" sz="1600" dirty="0">
                <a:solidFill>
                  <a:srgbClr val="0070C0"/>
                </a:solidFill>
                <a:cs typeface="Times New Roman" pitchFamily="18" charset="0"/>
              </a:rPr>
              <a:t>(</a:t>
            </a:r>
            <a:r>
              <a:rPr lang="en-US" sz="1600" dirty="0">
                <a:solidFill>
                  <a:srgbClr val="0070C0"/>
                </a:solidFill>
              </a:rPr>
              <a:t>mhartley@cisco.com</a:t>
            </a:r>
            <a:r>
              <a:rPr lang="en-US" sz="1600" dirty="0">
                <a:solidFill>
                  <a:srgbClr val="0070C0"/>
                </a:solidFill>
                <a:cs typeface="Times New Roman" pitchFamily="18" charset="0"/>
              </a:rPr>
              <a:t>) - Presenter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>
                <a:cs typeface="Times New Roman" pitchFamily="18" charset="0"/>
              </a:rPr>
              <a:t>Dan Li (</a:t>
            </a:r>
            <a:r>
              <a:rPr lang="en-US" sz="1600" dirty="0" smtClean="0"/>
              <a:t>danli@huawei.com)</a:t>
            </a:r>
            <a:endParaRPr lang="en-US" sz="1600" dirty="0" smtClean="0">
              <a:cs typeface="Times New Roman" pitchFamily="18" charset="0"/>
            </a:endParaRP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>
                <a:cs typeface="Times New Roman" pitchFamily="18" charset="0"/>
              </a:rPr>
              <a:t>Zafar </a:t>
            </a:r>
            <a:r>
              <a:rPr lang="en-US" sz="1600" dirty="0">
                <a:cs typeface="Times New Roman" pitchFamily="18" charset="0"/>
              </a:rPr>
              <a:t>Ali (zali@cisco.com) 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Cyril </a:t>
            </a:r>
            <a:r>
              <a:rPr lang="en-US" sz="1600" dirty="0" err="1" smtClean="0"/>
              <a:t>Margaria</a:t>
            </a:r>
            <a:r>
              <a:rPr lang="en-US" sz="1600" dirty="0"/>
              <a:t> (cyril.margaria@gmail.com</a:t>
            </a:r>
            <a:r>
              <a:rPr lang="en-US" sz="1600" dirty="0" smtClean="0"/>
              <a:t>)</a:t>
            </a:r>
            <a:endParaRPr lang="en-US" sz="1600" dirty="0"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91523" y="659639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91st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IETF, CCAMP WG,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Honolulu (November 2014)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ubtitle 3"/>
          <p:cNvSpPr txBox="1">
            <a:spLocks/>
          </p:cNvSpPr>
          <p:nvPr/>
        </p:nvSpPr>
        <p:spPr bwMode="auto">
          <a:xfrm>
            <a:off x="811411" y="4999750"/>
            <a:ext cx="7312025" cy="1180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0" indent="0" algn="l" defTabSz="814388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None/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74675" indent="-117475" algn="l" defTabSz="814388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2A547E"/>
              </a:buClr>
              <a:buFont typeface="Wingdings" pitchFamily="2" charset="2"/>
              <a:buChar char="q"/>
              <a:defRPr sz="2000" b="1">
                <a:solidFill>
                  <a:schemeClr val="tx1"/>
                </a:solidFill>
                <a:latin typeface="+mn-lt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2A547E"/>
              </a:buClr>
              <a:buFont typeface="Wingdings" pitchFamily="2" charset="2"/>
              <a:buChar char="Ø"/>
              <a:defRPr sz="2000" b="1">
                <a:solidFill>
                  <a:schemeClr val="tx1"/>
                </a:solidFill>
                <a:latin typeface="+mn-lt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n-lt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n-lt"/>
              </a:defRPr>
            </a:lvl5pPr>
            <a:lvl6pPr marL="2062163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600" dirty="0" smtClean="0">
                <a:cs typeface="Times New Roman" pitchFamily="18" charset="0"/>
              </a:rPr>
              <a:t>Agenda: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z="1600" dirty="0" smtClean="0"/>
              <a:t>Recent changes</a:t>
            </a:r>
            <a:endParaRPr lang="en-US" sz="1600" dirty="0" smtClean="0"/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z="1600" dirty="0" smtClean="0">
                <a:cs typeface="Times New Roman" pitchFamily="18" charset="0"/>
              </a:rPr>
              <a:t>Next Steps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2000250"/>
            <a:ext cx="7940675" cy="4509880"/>
          </a:xfrm>
        </p:spPr>
        <p:txBody>
          <a:bodyPr/>
          <a:lstStyle/>
          <a:p>
            <a:r>
              <a:rPr lang="en-US" dirty="0" smtClean="0"/>
              <a:t>WG LC done in October</a:t>
            </a:r>
          </a:p>
          <a:p>
            <a:r>
              <a:rPr lang="en-US" dirty="0" smtClean="0"/>
              <a:t>GEN-ART and OPS reviews done since then</a:t>
            </a:r>
          </a:p>
          <a:p>
            <a:r>
              <a:rPr lang="en-US" dirty="0" smtClean="0"/>
              <a:t>GEN_ART review has resulted in some non-trivial changes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637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since </a:t>
            </a:r>
            <a:r>
              <a:rPr lang="en-US" dirty="0" smtClean="0"/>
              <a:t>LC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36713"/>
            <a:ext cx="7940675" cy="4873417"/>
          </a:xfrm>
        </p:spPr>
        <p:txBody>
          <a:bodyPr/>
          <a:lstStyle/>
          <a:p>
            <a:r>
              <a:rPr lang="en-US" dirty="0"/>
              <a:t>New use case on dual-homing and diversity </a:t>
            </a:r>
            <a:r>
              <a:rPr lang="en-US" dirty="0" smtClean="0"/>
              <a:t>requirements has been improved</a:t>
            </a:r>
          </a:p>
          <a:p>
            <a:r>
              <a:rPr lang="en-US" dirty="0" smtClean="0"/>
              <a:t>Overview of signaling process added</a:t>
            </a:r>
            <a:endParaRPr lang="en-US" dirty="0"/>
          </a:p>
          <a:p>
            <a:r>
              <a:rPr lang="en-US" dirty="0" smtClean="0"/>
              <a:t>Signaling has been clarified: SRLG-collection request is only meaningful on Path message; </a:t>
            </a:r>
            <a:r>
              <a:rPr lang="en-US" dirty="0" err="1" smtClean="0"/>
              <a:t>Resv</a:t>
            </a:r>
            <a:r>
              <a:rPr lang="en-US" dirty="0" smtClean="0"/>
              <a:t> collection is derived from Path state</a:t>
            </a:r>
          </a:p>
          <a:p>
            <a:r>
              <a:rPr lang="en-US" dirty="0" smtClean="0"/>
              <a:t>Added upstream/downstream bit to SRLG sub-object</a:t>
            </a:r>
          </a:p>
          <a:p>
            <a:r>
              <a:rPr lang="en-US" dirty="0" smtClean="0"/>
              <a:t>Policy control has been clarified and tightened up to mandate that implementations allow this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3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36713"/>
            <a:ext cx="7940675" cy="4331380"/>
          </a:xfrm>
        </p:spPr>
        <p:txBody>
          <a:bodyPr/>
          <a:lstStyle/>
          <a:p>
            <a:r>
              <a:rPr lang="en-US" dirty="0" smtClean="0"/>
              <a:t>Another WG LC</a:t>
            </a:r>
            <a:endParaRPr lang="en-US" dirty="0" smtClean="0"/>
          </a:p>
          <a:p>
            <a:r>
              <a:rPr lang="en-US" dirty="0" smtClean="0"/>
              <a:t>Publication process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469977"/>
      </p:ext>
    </p:extLst>
  </p:cSld>
  <p:clrMapOvr>
    <a:masterClrMapping/>
  </p:clrMapOvr>
</p:sld>
</file>

<file path=ppt/theme/theme1.xml><?xml version="1.0" encoding="utf-8"?>
<a:theme xmlns:a="http://schemas.openxmlformats.org/drawingml/2006/main" name="Cisco2003_Print_LaserQ104_4">
  <a:themeElements>
    <a:clrScheme name="Cisco2003_Print_LaserQ104_4 11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339999"/>
      </a:accent1>
      <a:accent2>
        <a:srgbClr val="B92B38"/>
      </a:accent2>
      <a:accent3>
        <a:srgbClr val="FFFFFF"/>
      </a:accent3>
      <a:accent4>
        <a:srgbClr val="000000"/>
      </a:accent4>
      <a:accent5>
        <a:srgbClr val="ADCACA"/>
      </a:accent5>
      <a:accent6>
        <a:srgbClr val="A72632"/>
      </a:accent6>
      <a:hlink>
        <a:srgbClr val="9999CC"/>
      </a:hlink>
      <a:folHlink>
        <a:srgbClr val="EEB30E"/>
      </a:folHlink>
    </a:clrScheme>
    <a:fontScheme name="Cisco2003_Print_LaserQ104_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Cisco2003_Print_LaserQ104_4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co2003_Print_LaserQ104_4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8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FF99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9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10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1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D:\Documents and Settings\dpsmith\Local Settings\Temp\Cisco2003_Print_LaserQ104_4.pot</Template>
  <TotalTime>25000</TotalTime>
  <Pages>28</Pages>
  <Words>148</Words>
  <Application>Microsoft Office PowerPoint</Application>
  <PresentationFormat>On-screen Show (4:3)</PresentationFormat>
  <Paragraphs>28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Times New Roman</vt:lpstr>
      <vt:lpstr>Wingdings</vt:lpstr>
      <vt:lpstr>Cisco2003_Print_LaserQ104_4</vt:lpstr>
      <vt:lpstr>RSVP-TE Extensions for  Collecting SRLG Information   draft-ietf-teas-rsvp-te-srlg-collect.txt</vt:lpstr>
      <vt:lpstr>Recent Events</vt:lpstr>
      <vt:lpstr>Changes since LC</vt:lpstr>
      <vt:lpstr>Next Steps</vt:lpstr>
    </vt:vector>
  </TitlesOfParts>
  <Company>Cisco Systems,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TITLE/SIZE 30</dc:title>
  <dc:subject>Guide for Creating Powerpoint Presentations</dc:subject>
  <dc:creator>Cisco User</dc:creator>
  <cp:lastModifiedBy>Matt Hartley (mhartley)</cp:lastModifiedBy>
  <cp:revision>1006</cp:revision>
  <cp:lastPrinted>1999-01-27T00:54:54Z</cp:lastPrinted>
  <dcterms:created xsi:type="dcterms:W3CDTF">2013-03-06T13:54:45Z</dcterms:created>
  <dcterms:modified xsi:type="dcterms:W3CDTF">2016-04-01T20:16:26Z</dcterms:modified>
</cp:coreProperties>
</file>