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671" r:id="rId2"/>
    <p:sldMasterId id="2147483684" r:id="rId3"/>
    <p:sldMasterId id="2147483693" r:id="rId4"/>
    <p:sldMasterId id="2147483710" r:id="rId5"/>
  </p:sldMasterIdLst>
  <p:notesMasterIdLst>
    <p:notesMasterId r:id="rId19"/>
  </p:notesMasterIdLst>
  <p:handoutMasterIdLst>
    <p:handoutMasterId r:id="rId20"/>
  </p:handoutMasterIdLst>
  <p:sldIdLst>
    <p:sldId id="374" r:id="rId6"/>
    <p:sldId id="401" r:id="rId7"/>
    <p:sldId id="410" r:id="rId8"/>
    <p:sldId id="413" r:id="rId9"/>
    <p:sldId id="416" r:id="rId10"/>
    <p:sldId id="415" r:id="rId11"/>
    <p:sldId id="402" r:id="rId12"/>
    <p:sldId id="383" r:id="rId13"/>
    <p:sldId id="417" r:id="rId14"/>
    <p:sldId id="403" r:id="rId15"/>
    <p:sldId id="409" r:id="rId16"/>
    <p:sldId id="412" r:id="rId17"/>
    <p:sldId id="400" r:id="rId1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73682" initials="L" lastIdx="1" clrIdx="0"/>
  <p:cmAuthor id="1" name="sbelotti" initials="s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22" autoAdjust="0"/>
    <p:restoredTop sz="99283" autoAdjust="0"/>
  </p:normalViewPr>
  <p:slideViewPr>
    <p:cSldViewPr snapToGrid="0">
      <p:cViewPr varScale="1">
        <p:scale>
          <a:sx n="61" d="100"/>
          <a:sy n="61" d="100"/>
        </p:scale>
        <p:origin x="-1614" y="-78"/>
      </p:cViewPr>
      <p:guideLst>
        <p:guide orient="horz" pos="2160"/>
        <p:guide pos="2880"/>
      </p:guideLst>
    </p:cSldViewPr>
  </p:slideViewPr>
  <p:outlineViewPr>
    <p:cViewPr>
      <p:scale>
        <a:sx n="33" d="100"/>
        <a:sy n="33" d="100"/>
      </p:scale>
      <p:origin x="0" y="427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4" d="100"/>
          <a:sy n="54" d="100"/>
        </p:scale>
        <p:origin x="-2904"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4851" tIns="47425" rIns="94851" bIns="4742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4142962" y="0"/>
            <a:ext cx="3170583" cy="480388"/>
          </a:xfrm>
          <a:prstGeom prst="rect">
            <a:avLst/>
          </a:prstGeom>
        </p:spPr>
        <p:txBody>
          <a:bodyPr vert="horz" lIns="94851" tIns="47425" rIns="94851" bIns="47425" rtlCol="0"/>
          <a:lstStyle>
            <a:lvl1pPr algn="r" fontAlgn="auto">
              <a:spcBef>
                <a:spcPts val="0"/>
              </a:spcBef>
              <a:spcAft>
                <a:spcPts val="0"/>
              </a:spcAft>
              <a:defRPr sz="1200">
                <a:latin typeface="+mn-lt"/>
                <a:cs typeface="+mn-cs"/>
              </a:defRPr>
            </a:lvl1pPr>
          </a:lstStyle>
          <a:p>
            <a:pPr>
              <a:defRPr/>
            </a:pPr>
            <a:fld id="{6F5AEFA1-E93B-42E2-AAF1-A52CB750EBCC}" type="datetimeFigureOut">
              <a:rPr lang="en-US"/>
              <a:pPr>
                <a:defRPr/>
              </a:pPr>
              <a:t>4/1/2016</a:t>
            </a:fld>
            <a:endParaRPr lang="en-US"/>
          </a:p>
        </p:txBody>
      </p:sp>
      <p:sp>
        <p:nvSpPr>
          <p:cNvPr id="4" name="Footer Placeholder 3"/>
          <p:cNvSpPr>
            <a:spLocks noGrp="1"/>
          </p:cNvSpPr>
          <p:nvPr>
            <p:ph type="ftr" sz="quarter" idx="2"/>
          </p:nvPr>
        </p:nvSpPr>
        <p:spPr>
          <a:xfrm>
            <a:off x="0" y="9119173"/>
            <a:ext cx="3170583" cy="480388"/>
          </a:xfrm>
          <a:prstGeom prst="rect">
            <a:avLst/>
          </a:prstGeom>
        </p:spPr>
        <p:txBody>
          <a:bodyPr vert="horz" lIns="94851" tIns="47425" rIns="94851" bIns="47425"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fontAlgn="auto">
              <a:spcBef>
                <a:spcPts val="0"/>
              </a:spcBef>
              <a:spcAft>
                <a:spcPts val="0"/>
              </a:spcAft>
              <a:defRPr sz="1200">
                <a:latin typeface="+mn-lt"/>
                <a:cs typeface="+mn-cs"/>
              </a:defRPr>
            </a:lvl1pPr>
          </a:lstStyle>
          <a:p>
            <a:pPr>
              <a:defRPr/>
            </a:pPr>
            <a:fld id="{B233C431-857B-4C1D-8A1D-0204741605C5}" type="slidenum">
              <a:rPr lang="en-US"/>
              <a:pPr>
                <a:defRPr/>
              </a:pPr>
              <a:t>‹N›</a:t>
            </a:fld>
            <a:endParaRPr lang="en-US"/>
          </a:p>
        </p:txBody>
      </p:sp>
    </p:spTree>
    <p:extLst>
      <p:ext uri="{BB962C8B-B14F-4D97-AF65-F5344CB8AC3E}">
        <p14:creationId xmlns="" xmlns:p14="http://schemas.microsoft.com/office/powerpoint/2010/main" val="2158006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6653" tIns="48327" rIns="96653" bIns="48327"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2962" y="0"/>
            <a:ext cx="3170583" cy="480388"/>
          </a:xfrm>
          <a:prstGeom prst="rect">
            <a:avLst/>
          </a:prstGeom>
        </p:spPr>
        <p:txBody>
          <a:bodyPr vert="horz" lIns="96653" tIns="48327" rIns="96653" bIns="48327" rtlCol="0"/>
          <a:lstStyle>
            <a:lvl1pPr algn="r" fontAlgn="auto">
              <a:spcBef>
                <a:spcPts val="0"/>
              </a:spcBef>
              <a:spcAft>
                <a:spcPts val="0"/>
              </a:spcAft>
              <a:defRPr sz="1200">
                <a:latin typeface="+mn-lt"/>
                <a:cs typeface="+mn-cs"/>
              </a:defRPr>
            </a:lvl1pPr>
          </a:lstStyle>
          <a:p>
            <a:pPr>
              <a:defRPr/>
            </a:pPr>
            <a:fld id="{DC0A1ADD-1053-43A2-AE7E-1DDDF51BEE75}" type="datetimeFigureOut">
              <a:rPr lang="en-US"/>
              <a:pPr>
                <a:defRPr/>
              </a:pPr>
              <a:t>4/1/2016</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pPr lvl="0"/>
            <a:endParaRPr lang="en-US" noProof="0"/>
          </a:p>
        </p:txBody>
      </p:sp>
      <p:sp>
        <p:nvSpPr>
          <p:cNvPr id="5" name="Notes Placeholder 4"/>
          <p:cNvSpPr>
            <a:spLocks noGrp="1"/>
          </p:cNvSpPr>
          <p:nvPr>
            <p:ph type="body" sz="quarter" idx="3"/>
          </p:nvPr>
        </p:nvSpPr>
        <p:spPr>
          <a:xfrm>
            <a:off x="732183" y="4561226"/>
            <a:ext cx="5850835" cy="4320213"/>
          </a:xfrm>
          <a:prstGeom prst="rect">
            <a:avLst/>
          </a:prstGeom>
        </p:spPr>
        <p:txBody>
          <a:bodyPr vert="horz" lIns="96653" tIns="48327" rIns="96653" bIns="4832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173"/>
            <a:ext cx="3170583" cy="480388"/>
          </a:xfrm>
          <a:prstGeom prst="rect">
            <a:avLst/>
          </a:prstGeom>
        </p:spPr>
        <p:txBody>
          <a:bodyPr vert="horz" lIns="96653" tIns="48327" rIns="96653" bIns="48327"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2962" y="9119173"/>
            <a:ext cx="3170583" cy="480388"/>
          </a:xfrm>
          <a:prstGeom prst="rect">
            <a:avLst/>
          </a:prstGeom>
        </p:spPr>
        <p:txBody>
          <a:bodyPr vert="horz" lIns="96653" tIns="48327" rIns="96653" bIns="48327" rtlCol="0" anchor="b"/>
          <a:lstStyle>
            <a:lvl1pPr algn="r" fontAlgn="auto">
              <a:spcBef>
                <a:spcPts val="0"/>
              </a:spcBef>
              <a:spcAft>
                <a:spcPts val="0"/>
              </a:spcAft>
              <a:defRPr sz="1200">
                <a:latin typeface="+mn-lt"/>
                <a:cs typeface="+mn-cs"/>
              </a:defRPr>
            </a:lvl1pPr>
          </a:lstStyle>
          <a:p>
            <a:pPr>
              <a:defRPr/>
            </a:pPr>
            <a:fld id="{8A2F48DC-46FD-4140-A3A3-A04A5DB0445F}" type="slidenum">
              <a:rPr lang="en-US"/>
              <a:pPr>
                <a:defRPr/>
              </a:pPr>
              <a:t>‹N›</a:t>
            </a:fld>
            <a:endParaRPr lang="en-US"/>
          </a:p>
        </p:txBody>
      </p:sp>
    </p:spTree>
    <p:extLst>
      <p:ext uri="{BB962C8B-B14F-4D97-AF65-F5344CB8AC3E}">
        <p14:creationId xmlns="" xmlns:p14="http://schemas.microsoft.com/office/powerpoint/2010/main" val="3043444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39526" y="1236721"/>
            <a:ext cx="7104474" cy="767057"/>
          </a:xfrm>
        </p:spPr>
        <p:txBody>
          <a:bodyPr>
            <a:normAutofit/>
          </a:bodyPr>
          <a:lstStyle>
            <a:lvl1pPr>
              <a:defRPr sz="3350">
                <a:solidFill>
                  <a:srgbClr val="1900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39525" y="2004719"/>
            <a:ext cx="7104475" cy="968022"/>
          </a:xfrm>
        </p:spPr>
        <p:txBody>
          <a:bodyPr>
            <a:normAutofit/>
          </a:bodyPr>
          <a:lstStyle>
            <a:lvl1pPr marL="0" indent="0" algn="l">
              <a:buNone/>
              <a:defRPr sz="1650">
                <a:solidFill>
                  <a:schemeClr val="tx1">
                    <a:lumMod val="65000"/>
                    <a:lumOff val="3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457201" y="1019404"/>
            <a:ext cx="4079811"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2EDB20A1-FD6B-4A17-9270-B5EA19187C03}" type="slidenum">
              <a:rPr lang="en-US"/>
              <a:pPr>
                <a:defRPr/>
              </a:pPr>
              <a:t>‹N›</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4"/>
          <p:cNvSpPr/>
          <p:nvPr userDrawn="1"/>
        </p:nvSpPr>
        <p:spPr>
          <a:xfrm>
            <a:off x="457200"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50000"/>
                  <a:lumOff val="50000"/>
                </a:schemeClr>
              </a:solidFill>
            </a:endParaRPr>
          </a:p>
        </p:txBody>
      </p:sp>
      <p:sp>
        <p:nvSpPr>
          <p:cNvPr id="6" name="Rectangle 5"/>
          <p:cNvSpPr/>
          <p:nvPr userDrawn="1"/>
        </p:nvSpPr>
        <p:spPr>
          <a:xfrm>
            <a:off x="4621213"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50000"/>
                  <a:lumOff val="50000"/>
                </a:schemeClr>
              </a:solidFill>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8" name="Content Placeholder 2"/>
          <p:cNvSpPr>
            <a:spLocks noGrp="1"/>
          </p:cNvSpPr>
          <p:nvPr>
            <p:ph idx="1"/>
          </p:nvPr>
        </p:nvSpPr>
        <p:spPr>
          <a:xfrm>
            <a:off x="457201" y="1019404"/>
            <a:ext cx="4079811"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4"/>
          </p:nvPr>
        </p:nvSpPr>
        <p:spPr/>
        <p:txBody>
          <a:bodyPr/>
          <a:lstStyle>
            <a:lvl1pPr>
              <a:defRPr/>
            </a:lvl1pPr>
          </a:lstStyle>
          <a:p>
            <a:pPr>
              <a:defRPr/>
            </a:pPr>
            <a:fld id="{464CCE51-E487-40C7-9D8B-8D6BC2082EFD}" type="slidenum">
              <a:rPr lang="en-US"/>
              <a:pPr>
                <a:defRPr/>
              </a:pPr>
              <a:t>‹N›</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D1D1310E-2695-4D1F-AB5E-388270B383C1}" type="slidenum">
              <a:rPr lang="en-US"/>
              <a:pPr>
                <a:defRPr/>
              </a:pPr>
              <a:t>‹N›</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7496A781-5CE8-43DE-B46E-1C4678BCA6E0}" type="slidenum">
              <a:rPr lang="en-US"/>
              <a:pPr>
                <a:defRPr/>
              </a:pPr>
              <a:t>‹N›</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1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5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9B350F8-E27D-4481-9A79-B29772A57E44}" type="slidenum">
              <a:rPr lang="en-US"/>
              <a:pPr>
                <a:defRPr/>
              </a:pPr>
              <a:t>‹N›</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solidFill>
                  <a:srgbClr val="190000"/>
                </a:solidFill>
              </a:defRPr>
            </a:lvl1pPr>
          </a:lstStyle>
          <a:p>
            <a:pPr>
              <a:defRPr/>
            </a:pPr>
            <a:fld id="{6DDB78E3-AC48-4459-B1E9-CD24C469E91E}" type="slidenum">
              <a:rPr lang="en-US"/>
              <a:pPr>
                <a:defRPr/>
              </a:pPr>
              <a:t>‹N›</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AndTwoObj" preserve="1">
  <p:cSld name="标题，文本与两项内容">
    <p:spTree>
      <p:nvGrpSpPr>
        <p:cNvPr id="1" name=""/>
        <p:cNvGrpSpPr/>
        <p:nvPr/>
      </p:nvGrpSpPr>
      <p:grpSpPr>
        <a:xfrm>
          <a:off x="0" y="0"/>
          <a:ext cx="0" cy="0"/>
          <a:chOff x="0" y="0"/>
          <a:chExt cx="0" cy="0"/>
        </a:xfrm>
      </p:grpSpPr>
      <p:pic>
        <p:nvPicPr>
          <p:cNvPr id="6" name="图片 79" descr="dd"/>
          <p:cNvPicPr>
            <a:picLocks noChangeAspect="1" noChangeArrowheads="1"/>
          </p:cNvPicPr>
          <p:nvPr userDrawn="1"/>
        </p:nvPicPr>
        <p:blipFill>
          <a:blip r:embed="rId2" cstate="print"/>
          <a:srcRect/>
          <a:stretch>
            <a:fillRect/>
          </a:stretch>
        </p:blipFill>
        <p:spPr bwMode="auto">
          <a:xfrm>
            <a:off x="0" y="6224588"/>
            <a:ext cx="9150350" cy="636587"/>
          </a:xfrm>
          <a:prstGeom prst="rect">
            <a:avLst/>
          </a:prstGeom>
          <a:noFill/>
          <a:ln w="9525">
            <a:noFill/>
            <a:miter lim="800000"/>
            <a:headEnd/>
            <a:tailEnd/>
          </a:ln>
        </p:spPr>
      </p:pic>
      <p:sp>
        <p:nvSpPr>
          <p:cNvPr id="7" name="文本框 8"/>
          <p:cNvSpPr txBox="1">
            <a:spLocks noChangeArrowheads="1"/>
          </p:cNvSpPr>
          <p:nvPr userDrawn="1"/>
        </p:nvSpPr>
        <p:spPr bwMode="auto">
          <a:xfrm>
            <a:off x="652463" y="6438900"/>
            <a:ext cx="2619375" cy="26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80124" tIns="40063" rIns="80124" bIns="40063">
            <a:spAutoFit/>
          </a:bodyPr>
          <a:lstStyle>
            <a:lvl1pPr defTabSz="801688">
              <a:defRPr>
                <a:solidFill>
                  <a:schemeClr val="tx1"/>
                </a:solidFill>
                <a:latin typeface="Calibri" pitchFamily="34" charset="0"/>
              </a:defRPr>
            </a:lvl1pPr>
            <a:lvl2pPr marL="742950" indent="-285750" defTabSz="801688">
              <a:defRPr>
                <a:solidFill>
                  <a:schemeClr val="tx1"/>
                </a:solidFill>
                <a:latin typeface="Calibri" pitchFamily="34" charset="0"/>
              </a:defRPr>
            </a:lvl2pPr>
            <a:lvl3pPr marL="1143000" indent="-228600" defTabSz="801688">
              <a:defRPr>
                <a:solidFill>
                  <a:schemeClr val="tx1"/>
                </a:solidFill>
                <a:latin typeface="Calibri" pitchFamily="34" charset="0"/>
              </a:defRPr>
            </a:lvl3pPr>
            <a:lvl4pPr marL="1600200" indent="-228600" defTabSz="801688">
              <a:defRPr>
                <a:solidFill>
                  <a:schemeClr val="tx1"/>
                </a:solidFill>
                <a:latin typeface="Calibri" pitchFamily="34" charset="0"/>
              </a:defRPr>
            </a:lvl4pPr>
            <a:lvl5pPr marL="2057400" indent="-228600" defTabSz="801688">
              <a:defRPr>
                <a:solidFill>
                  <a:schemeClr val="tx1"/>
                </a:solidFill>
                <a:latin typeface="Calibri" pitchFamily="34" charset="0"/>
              </a:defRPr>
            </a:lvl5pPr>
            <a:lvl6pPr marL="2514600" indent="-228600" defTabSz="801688" fontAlgn="base">
              <a:spcBef>
                <a:spcPct val="0"/>
              </a:spcBef>
              <a:spcAft>
                <a:spcPct val="0"/>
              </a:spcAft>
              <a:defRPr>
                <a:solidFill>
                  <a:schemeClr val="tx1"/>
                </a:solidFill>
                <a:latin typeface="Calibri" pitchFamily="34" charset="0"/>
              </a:defRPr>
            </a:lvl6pPr>
            <a:lvl7pPr marL="2971800" indent="-228600" defTabSz="801688" fontAlgn="base">
              <a:spcBef>
                <a:spcPct val="0"/>
              </a:spcBef>
              <a:spcAft>
                <a:spcPct val="0"/>
              </a:spcAft>
              <a:defRPr>
                <a:solidFill>
                  <a:schemeClr val="tx1"/>
                </a:solidFill>
                <a:latin typeface="Calibri" pitchFamily="34" charset="0"/>
              </a:defRPr>
            </a:lvl7pPr>
            <a:lvl8pPr marL="3429000" indent="-228600" defTabSz="801688" fontAlgn="base">
              <a:spcBef>
                <a:spcPct val="0"/>
              </a:spcBef>
              <a:spcAft>
                <a:spcPct val="0"/>
              </a:spcAft>
              <a:defRPr>
                <a:solidFill>
                  <a:schemeClr val="tx1"/>
                </a:solidFill>
                <a:latin typeface="Calibri" pitchFamily="34" charset="0"/>
              </a:defRPr>
            </a:lvl8pPr>
            <a:lvl9pPr marL="3886200" indent="-228600" defTabSz="801688" fontAlgn="base">
              <a:spcBef>
                <a:spcPct val="0"/>
              </a:spcBef>
              <a:spcAft>
                <a:spcPct val="0"/>
              </a:spcAft>
              <a:defRPr>
                <a:solidFill>
                  <a:schemeClr val="tx1"/>
                </a:solidFill>
                <a:latin typeface="Calibri" pitchFamily="34" charset="0"/>
              </a:defRPr>
            </a:lvl9pPr>
          </a:lstStyle>
          <a:p>
            <a:pPr eaLnBrk="0" hangingPunct="0">
              <a:defRPr/>
            </a:pPr>
            <a:r>
              <a:rPr lang="en-US" altLang="zh-CN" sz="1200">
                <a:latin typeface="FrutigerNext LT Bold"/>
                <a:ea typeface="MS PGothic" pitchFamily="34" charset="-128"/>
              </a:rPr>
              <a:t>HUAWEI TECHNOLOGIES CO., LTD.</a:t>
            </a:r>
            <a:endParaRPr lang="en-US" altLang="zh-CN" sz="2200">
              <a:latin typeface="Arial" pitchFamily="34" charset="0"/>
              <a:ea typeface="MS PGothic" pitchFamily="34" charset="-128"/>
            </a:endParaRPr>
          </a:p>
        </p:txBody>
      </p:sp>
      <p:pic>
        <p:nvPicPr>
          <p:cNvPr id="8" name="图片 9" descr="8"/>
          <p:cNvPicPr>
            <a:picLocks noChangeAspect="1" noChangeArrowheads="1"/>
          </p:cNvPicPr>
          <p:nvPr userDrawn="1"/>
        </p:nvPicPr>
        <p:blipFill>
          <a:blip r:embed="rId3" cstate="print"/>
          <a:srcRect/>
          <a:stretch>
            <a:fillRect/>
          </a:stretch>
        </p:blipFill>
        <p:spPr bwMode="auto">
          <a:xfrm>
            <a:off x="7508875" y="6399213"/>
            <a:ext cx="1311275" cy="312737"/>
          </a:xfrm>
          <a:prstGeom prst="rect">
            <a:avLst/>
          </a:prstGeom>
          <a:noFill/>
          <a:ln w="9525">
            <a:noFill/>
            <a:miter lim="800000"/>
            <a:headEnd/>
            <a:tailEnd/>
          </a:ln>
        </p:spPr>
      </p:pic>
      <p:sp>
        <p:nvSpPr>
          <p:cNvPr id="2" name="标题 1"/>
          <p:cNvSpPr>
            <a:spLocks noGrp="1"/>
          </p:cNvSpPr>
          <p:nvPr>
            <p:ph type="title"/>
          </p:nvPr>
        </p:nvSpPr>
        <p:spPr>
          <a:xfrm>
            <a:off x="457200" y="274638"/>
            <a:ext cx="8229600" cy="1143000"/>
          </a:xfrm>
          <a:prstGeom prst="rect">
            <a:avLst/>
          </a:prstGeom>
        </p:spPr>
        <p:txBody>
          <a:bodyPr/>
          <a:lstStyle/>
          <a:p>
            <a:r>
              <a:rPr lang="en-US" altLang="zh-CN" smtClean="0"/>
              <a:t>Click to edit Master title style</a:t>
            </a:r>
            <a:endParaRPr lang="zh-CN" altLang="en-US"/>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灯片编号占位符 2"/>
          <p:cNvSpPr>
            <a:spLocks noGrp="1"/>
          </p:cNvSpPr>
          <p:nvPr>
            <p:ph type="sldNum" sz="quarter" idx="10"/>
          </p:nvPr>
        </p:nvSpPr>
        <p:spPr/>
        <p:txBody>
          <a:bodyPr/>
          <a:lstStyle>
            <a:lvl1pPr>
              <a:defRPr>
                <a:solidFill>
                  <a:srgbClr val="000000"/>
                </a:solidFill>
              </a:defRPr>
            </a:lvl1pPr>
          </a:lstStyle>
          <a:p>
            <a:pPr>
              <a:defRPr/>
            </a:pPr>
            <a:fld id="{FFE398AD-977B-496E-89A5-17F243D848B8}" type="slidenum">
              <a:rPr lang="en-US"/>
              <a:pPr>
                <a:defRPr/>
              </a:pPr>
              <a:t>‹N›</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0" y="685800"/>
            <a:ext cx="9144000" cy="5486400"/>
          </a:xfrm>
        </p:spPr>
        <p:txBody>
          <a:bodyPr rtlCol="0">
            <a:normAutofit/>
          </a:bodyPr>
          <a:lstStyle/>
          <a:p>
            <a:pPr lvl="0"/>
            <a:r>
              <a:rPr lang="en-US" noProof="0" smtClean="0"/>
              <a:t>Click icon to add table</a:t>
            </a:r>
            <a:endParaRPr lang="en-US" noProof="0"/>
          </a:p>
        </p:txBody>
      </p:sp>
      <p:sp>
        <p:nvSpPr>
          <p:cNvPr id="4" name="Slide Number Placeholder 3"/>
          <p:cNvSpPr>
            <a:spLocks noGrp="1"/>
          </p:cNvSpPr>
          <p:nvPr>
            <p:ph type="sldNum" sz="quarter" idx="10"/>
          </p:nvPr>
        </p:nvSpPr>
        <p:spPr>
          <a:xfrm>
            <a:off x="3587750" y="6172200"/>
            <a:ext cx="2133600" cy="476250"/>
          </a:xfrm>
          <a:prstGeom prst="rect">
            <a:avLst/>
          </a:prstGeom>
        </p:spPr>
        <p:txBody>
          <a:bodyPr/>
          <a:lstStyle>
            <a:lvl1pPr fontAlgn="auto">
              <a:spcBef>
                <a:spcPts val="0"/>
              </a:spcBef>
              <a:spcAft>
                <a:spcPts val="0"/>
              </a:spcAft>
              <a:defRPr>
                <a:latin typeface="+mn-lt"/>
                <a:cs typeface="+mn-cs"/>
              </a:defRPr>
            </a:lvl1pPr>
          </a:lstStyle>
          <a:p>
            <a:pPr>
              <a:defRPr/>
            </a:pPr>
            <a:fld id="{28607917-5433-47FC-9E14-7709A6B73D37}" type="slidenum">
              <a:rPr lang="en-US"/>
              <a:pPr>
                <a:defRPr/>
              </a:pPr>
              <a:t>‹N›</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a:prstGeom prst="rect">
            <a:avLst/>
          </a:prstGeom>
        </p:spPr>
        <p:txBody>
          <a:bodyPr/>
          <a:lstStyle>
            <a:lvl1pPr>
              <a:defRPr>
                <a:solidFill>
                  <a:srgbClr val="9900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911" y="3325166"/>
            <a:ext cx="7772400" cy="930392"/>
          </a:xfrm>
          <a:prstGeom prst="rect">
            <a:avLst/>
          </a:prstGeo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10C109D-2A31-4B4D-8604-8AAF0C700A1F}" type="slidenum">
              <a:rPr lang="en-US"/>
              <a:pPr>
                <a:defRPr/>
              </a:pPr>
              <a:t>‹N›</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C242A4F1-DF62-49AE-AD44-20EE2585FF0E}" type="slidenum">
              <a:rPr lang="en-US"/>
              <a:pPr>
                <a:defRPr/>
              </a:pPr>
              <a:t>‹N›</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0440846-FC62-42BC-A0E1-7FD3D27ABAA0}" type="slidenum">
              <a:rPr lang="en-US"/>
              <a:pPr>
                <a:defRPr/>
              </a:pPr>
              <a:t>‹N›</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21559"/>
            <a:ext cx="7188040" cy="4211308"/>
          </a:xfrm>
          <a:prstGeom prst="rect">
            <a:avLst/>
          </a:prstGeo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solidFill>
                  <a:schemeClr val="bg1">
                    <a:lumMod val="95000"/>
                  </a:schemeClr>
                </a:solidFill>
                <a:latin typeface="+mn-lt"/>
                <a:cs typeface="+mn-cs"/>
              </a:defRPr>
            </a:lvl1pPr>
          </a:lstStyle>
          <a:p>
            <a:pPr>
              <a:defRPr/>
            </a:pPr>
            <a:fld id="{F16F8002-DB07-4636-B418-0ED456637D4B}" type="slidenum">
              <a:rPr lang="en-US"/>
              <a:pPr>
                <a:defRPr/>
              </a:pPr>
              <a:t>‹N›</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smtClean="0"/>
              <a:t>Click to edit Master title style</a:t>
            </a:r>
            <a:endParaRPr lang="en-US"/>
          </a:p>
        </p:txBody>
      </p:sp>
      <p:sp>
        <p:nvSpPr>
          <p:cNvPr id="8" name="Content Placeholder 2"/>
          <p:cNvSpPr>
            <a:spLocks noGrp="1"/>
          </p:cNvSpPr>
          <p:nvPr>
            <p:ph idx="1"/>
          </p:nvPr>
        </p:nvSpPr>
        <p:spPr>
          <a:xfrm>
            <a:off x="457201" y="1019404"/>
            <a:ext cx="4079811" cy="5106759"/>
          </a:xfrm>
          <a:prstGeom prst="rect">
            <a:avLst/>
          </a:prstGeo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3"/>
          </p:nvPr>
        </p:nvSpPr>
        <p:spPr>
          <a:xfrm>
            <a:off x="4620566" y="1022226"/>
            <a:ext cx="4066235" cy="5106759"/>
          </a:xfrm>
          <a:prstGeom prst="rect">
            <a:avLst/>
          </a:prstGeo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6"/>
          <p:cNvSpPr>
            <a:spLocks noGrp="1"/>
          </p:cNvSpPr>
          <p:nvPr>
            <p:ph type="sldNum" sz="quarter" idx="14"/>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B69C8062-BDCA-45C4-9153-CA41E9F62AE2}" type="slidenum">
              <a:rPr lang="en-US"/>
              <a:pPr>
                <a:defRPr/>
              </a:pPr>
              <a:t>‹N›</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0" y="685800"/>
            <a:ext cx="9144000" cy="5486400"/>
          </a:xfrm>
          <a:prstGeom prst="rect">
            <a:avLst/>
          </a:prstGeom>
        </p:spPr>
        <p:txBody>
          <a:bodyPr/>
          <a:lstStyle/>
          <a:p>
            <a:pPr lvl="0"/>
            <a:r>
              <a:rPr lang="en-US" noProof="0" smtClean="0"/>
              <a:t>Click icon to add table</a:t>
            </a:r>
            <a:endParaRPr lang="en-US" noProof="0"/>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23596"/>
            <a:ext cx="8229600" cy="895808"/>
          </a:xfrm>
          <a:prstGeom prst="rect">
            <a:avLst/>
          </a:prstGeom>
        </p:spPr>
        <p:txBody>
          <a:bodyPr/>
          <a:lstStyle/>
          <a:p>
            <a:r>
              <a:rPr lang="en-US" smtClean="0"/>
              <a:t>Click to edit Master title style</a:t>
            </a:r>
            <a:endParaRPr lang="en-US"/>
          </a:p>
        </p:txBody>
      </p:sp>
      <p:sp>
        <p:nvSpPr>
          <p:cNvPr id="5" name="Content Placeholder 4"/>
          <p:cNvSpPr>
            <a:spLocks noGrp="1"/>
          </p:cNvSpPr>
          <p:nvPr>
            <p:ph sz="quarter" idx="11"/>
          </p:nvPr>
        </p:nvSpPr>
        <p:spPr>
          <a:xfrm>
            <a:off x="457200" y="1028263"/>
            <a:ext cx="8229600" cy="50296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2"/>
          <p:cNvSpPr>
            <a:spLocks noGrp="1"/>
          </p:cNvSpPr>
          <p:nvPr>
            <p:ph type="sldNum" sz="quarter" idx="12"/>
          </p:nvPr>
        </p:nvSpPr>
        <p:spPr>
          <a:xfrm>
            <a:off x="8288338" y="6351588"/>
            <a:ext cx="509587" cy="365125"/>
          </a:xfrm>
          <a:prstGeom prst="rect">
            <a:avLst/>
          </a:prstGeom>
        </p:spPr>
        <p:txBody>
          <a:bodyPr/>
          <a:lstStyle>
            <a:lvl1pPr fontAlgn="auto">
              <a:spcBef>
                <a:spcPts val="0"/>
              </a:spcBef>
              <a:spcAft>
                <a:spcPts val="0"/>
              </a:spcAft>
              <a:defRPr>
                <a:solidFill>
                  <a:prstClr val="white"/>
                </a:solidFill>
                <a:latin typeface="+mn-lt"/>
                <a:cs typeface="+mn-cs"/>
              </a:defRPr>
            </a:lvl1pPr>
          </a:lstStyle>
          <a:p>
            <a:pPr>
              <a:defRPr/>
            </a:pPr>
            <a:fld id="{1837D5A8-3567-410B-A22C-2D39C5B10AB2}" type="slidenum">
              <a:rPr lang="en-US"/>
              <a:pPr>
                <a:defRPr/>
              </a:pPr>
              <a:t>‹N›</a:t>
            </a:fld>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21559"/>
            <a:ext cx="7188040" cy="4211308"/>
          </a:xfr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solidFill>
                  <a:prstClr val="white">
                    <a:lumMod val="95000"/>
                  </a:prstClr>
                </a:solidFill>
              </a:defRPr>
            </a:lvl1pPr>
          </a:lstStyle>
          <a:p>
            <a:pPr>
              <a:defRPr/>
            </a:pPr>
            <a:fld id="{73E1A90A-6876-4FA3-9ABD-3DD516AECC37}" type="slidenum">
              <a:rPr lang="en-US"/>
              <a:pPr>
                <a:defRPr/>
              </a:pPr>
              <a:t>‹N›</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4"/>
          <p:cNvSpPr>
            <a:spLocks noGrp="1"/>
          </p:cNvSpPr>
          <p:nvPr>
            <p:ph sz="quarter" idx="11"/>
          </p:nvPr>
        </p:nvSpPr>
        <p:spPr>
          <a:xfrm>
            <a:off x="457200" y="1028263"/>
            <a:ext cx="8229600" cy="50296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2"/>
          </p:nvPr>
        </p:nvSpPr>
        <p:spPr/>
        <p:txBody>
          <a:bodyPr/>
          <a:lstStyle>
            <a:lvl1pPr>
              <a:defRPr/>
            </a:lvl1pPr>
          </a:lstStyle>
          <a:p>
            <a:pPr>
              <a:defRPr/>
            </a:pPr>
            <a:fld id="{C684762C-C7EE-4BFF-8B31-1DEC22FB60AA}" type="slidenum">
              <a:rPr lang="en-US"/>
              <a:pPr>
                <a:defRPr/>
              </a:pPr>
              <a:t>‹N›</a:t>
            </a:fld>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p:spPr>
        <p:txBody>
          <a:bodyPr/>
          <a:lstStyle>
            <a:lvl1pPr>
              <a:defRPr>
                <a:solidFill>
                  <a:srgbClr val="9900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911" y="3325166"/>
            <a:ext cx="7772400" cy="930392"/>
          </a:xfr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B53731F4-AC13-444B-A00F-63BD4D818AB5}" type="slidenum">
              <a:rPr lang="en-US"/>
              <a:pPr>
                <a:defRPr/>
              </a:pPr>
              <a:t>‹N›</a:t>
            </a:fld>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08163420-319A-4C05-86F9-0D6CFF9AB250}" type="slidenum">
              <a:rPr lang="en-US"/>
              <a:pPr>
                <a:defRPr/>
              </a:pPr>
              <a:t>‹N›</a:t>
            </a:fld>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457201" y="1019404"/>
            <a:ext cx="4079811"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a:lnSpc>
                <a:spcPct val="100000"/>
              </a:lnSpc>
              <a:defRPr sz="1800">
                <a:solidFill>
                  <a:srgbClr val="990000"/>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4F752698-57D0-4C2F-B1C3-C2D8F7B1EAB2}" type="slidenum">
              <a:rPr lang="en-US"/>
              <a:pPr>
                <a:defRPr/>
              </a:pPr>
              <a:t>‹N›</a:t>
            </a:fld>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4"/>
          <p:cNvSpPr/>
          <p:nvPr userDrawn="1"/>
        </p:nvSpPr>
        <p:spPr>
          <a:xfrm>
            <a:off x="457200"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black">
                  <a:lumMod val="50000"/>
                  <a:lumOff val="50000"/>
                </a:prstClr>
              </a:solidFill>
            </a:endParaRPr>
          </a:p>
        </p:txBody>
      </p:sp>
      <p:sp>
        <p:nvSpPr>
          <p:cNvPr id="6" name="Rectangle 5"/>
          <p:cNvSpPr/>
          <p:nvPr userDrawn="1"/>
        </p:nvSpPr>
        <p:spPr>
          <a:xfrm>
            <a:off x="4621213" y="1019175"/>
            <a:ext cx="4079875" cy="39370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black">
                  <a:lumMod val="50000"/>
                  <a:lumOff val="50000"/>
                </a:prstClr>
              </a:solidFill>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8" name="Content Placeholder 2"/>
          <p:cNvSpPr>
            <a:spLocks noGrp="1"/>
          </p:cNvSpPr>
          <p:nvPr>
            <p:ph idx="1"/>
          </p:nvPr>
        </p:nvSpPr>
        <p:spPr>
          <a:xfrm>
            <a:off x="457201" y="1019404"/>
            <a:ext cx="4079811"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sz="1400"/>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3"/>
          </p:nvPr>
        </p:nvSpPr>
        <p:spPr>
          <a:xfrm>
            <a:off x="4620566" y="1022226"/>
            <a:ext cx="4066235" cy="5106759"/>
          </a:xfrm>
        </p:spPr>
        <p:txBody>
          <a:bodyPr/>
          <a:lstStyle>
            <a:lvl1pPr marL="0" indent="0">
              <a:lnSpc>
                <a:spcPct val="100000"/>
              </a:lnSpc>
              <a:buNone/>
              <a:defRPr sz="1800">
                <a:solidFill>
                  <a:schemeClr val="bg1"/>
                </a:solidFill>
              </a:defRPr>
            </a:lvl1pPr>
            <a:lvl2pPr>
              <a:lnSpc>
                <a:spcPct val="100000"/>
              </a:lnSpc>
              <a:defRPr sz="1800"/>
            </a:lvl2pPr>
            <a:lvl3pPr>
              <a:lnSpc>
                <a:spcPct val="100000"/>
              </a:lnSpc>
              <a:defRPr sz="1600"/>
            </a:lvl3pPr>
            <a:lvl4pPr>
              <a:lnSpc>
                <a:spcPct val="100000"/>
              </a:lnSpc>
              <a:defRPr/>
            </a:lvl4pPr>
            <a:lvl5pPr>
              <a:lnSpc>
                <a:spcPct val="10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4"/>
          </p:nvPr>
        </p:nvSpPr>
        <p:spPr/>
        <p:txBody>
          <a:bodyPr/>
          <a:lstStyle>
            <a:lvl1pPr>
              <a:defRPr/>
            </a:lvl1pPr>
          </a:lstStyle>
          <a:p>
            <a:pPr>
              <a:defRPr/>
            </a:pPr>
            <a:fld id="{3A6F85AB-21A2-4F6A-86E3-7AACF1804EE8}" type="slidenum">
              <a:rPr lang="en-US"/>
              <a:pPr>
                <a:defRPr/>
              </a:pPr>
              <a:t>‹N›</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5FCFD9BD-8088-45CC-9DDE-02B29C560EA4}" type="slidenum">
              <a:rPr lang="en-US"/>
              <a:pPr>
                <a:defRPr/>
              </a:pPr>
              <a:t>‹N›</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16BB8078-0EAA-4A22-B18F-4042991327EC}" type="slidenum">
              <a:rPr lang="en-US"/>
              <a:pPr>
                <a:defRPr/>
              </a:pPr>
              <a:t>‹N›</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1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5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D39A8AEB-03F9-42F6-8A6C-CEE8B445C455}" type="slidenum">
              <a:rPr lang="en-US"/>
              <a:pPr>
                <a:defRPr/>
              </a:pPr>
              <a:t>‹N›</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solidFill>
                  <a:srgbClr val="190000"/>
                </a:solidFill>
              </a:defRPr>
            </a:lvl1pPr>
          </a:lstStyle>
          <a:p>
            <a:pPr>
              <a:defRPr/>
            </a:pPr>
            <a:fld id="{060F566F-7A08-422F-BBC0-CFC09BC51048}" type="slidenum">
              <a:rPr lang="en-US"/>
              <a:pPr>
                <a:defRPr/>
              </a:pPr>
              <a:t>‹N›</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0" y="685800"/>
            <a:ext cx="9144000" cy="5486400"/>
          </a:xfrm>
        </p:spPr>
        <p:txBody>
          <a:bodyPr/>
          <a:lstStyle/>
          <a:p>
            <a:pPr lvl="0"/>
            <a:r>
              <a:rPr lang="en-US" noProof="0" smtClean="0"/>
              <a:t>Click icon to add table</a:t>
            </a:r>
            <a:endParaRPr lang="en-US" noProof="0"/>
          </a:p>
        </p:txBody>
      </p:sp>
      <p:sp>
        <p:nvSpPr>
          <p:cNvPr id="4" name="Slide Number Placeholder 3"/>
          <p:cNvSpPr>
            <a:spLocks noGrp="1"/>
          </p:cNvSpPr>
          <p:nvPr>
            <p:ph type="sldNum" sz="quarter" idx="10"/>
          </p:nvPr>
        </p:nvSpPr>
        <p:spPr>
          <a:xfrm>
            <a:off x="3587750" y="6172200"/>
            <a:ext cx="2133600" cy="476250"/>
          </a:xfrm>
        </p:spPr>
        <p:txBody>
          <a:bodyPr/>
          <a:lstStyle>
            <a:lvl1pPr>
              <a:defRPr>
                <a:solidFill>
                  <a:schemeClr val="bg1"/>
                </a:solidFill>
              </a:defRPr>
            </a:lvl1pPr>
          </a:lstStyle>
          <a:p>
            <a:pPr>
              <a:defRPr/>
            </a:pPr>
            <a:fld id="{FC7FAFBD-0A48-48D8-8805-DE1A40B3B619}" type="slidenum">
              <a:rPr lang="en-US"/>
              <a:pPr>
                <a:defRPr/>
              </a:pPr>
              <a:t>‹N›</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a:xfrm>
            <a:off x="8288338" y="6351588"/>
            <a:ext cx="509587" cy="365125"/>
          </a:xfrm>
          <a:prstGeom prst="rect">
            <a:avLst/>
          </a:prstGeom>
        </p:spPr>
        <p:txBody>
          <a:bodyPr/>
          <a:lstStyle>
            <a:lvl1pPr fontAlgn="auto">
              <a:spcBef>
                <a:spcPts val="0"/>
              </a:spcBef>
              <a:spcAft>
                <a:spcPts val="0"/>
              </a:spcAft>
              <a:defRPr>
                <a:latin typeface="+mn-lt"/>
                <a:cs typeface="+mn-cs"/>
              </a:defRPr>
            </a:lvl1pPr>
          </a:lstStyle>
          <a:p>
            <a:pPr>
              <a:defRPr/>
            </a:pPr>
            <a:fld id="{7CC778D5-5080-4CAD-A2E6-C7A7FA859C16}" type="slidenum">
              <a:rPr lang="en-US"/>
              <a:pPr>
                <a:defRPr/>
              </a:pPr>
              <a:t>‹N›</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9F8F12C0-D28A-42DF-9546-07253C084084}" type="slidenum">
              <a:rPr lang="en-US"/>
              <a:pPr>
                <a:defRPr/>
              </a:pPr>
              <a:t>‹N›</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0"/>
          </p:nvPr>
        </p:nvSpPr>
        <p:spPr/>
        <p:txBody>
          <a:bodyPr/>
          <a:lstStyle>
            <a:lvl1pPr>
              <a:defRPr/>
            </a:lvl1pPr>
          </a:lstStyle>
          <a:p>
            <a:pPr>
              <a:defRPr/>
            </a:pPr>
            <a:r>
              <a:rPr lang="en-US"/>
              <a:t>IETF 88, Vancouver</a:t>
            </a:r>
          </a:p>
        </p:txBody>
      </p:sp>
      <p:sp>
        <p:nvSpPr>
          <p:cNvPr id="5" name="Slide Number Placeholder 5"/>
          <p:cNvSpPr>
            <a:spLocks noGrp="1"/>
          </p:cNvSpPr>
          <p:nvPr>
            <p:ph type="sldNum" sz="quarter" idx="11"/>
          </p:nvPr>
        </p:nvSpPr>
        <p:spPr/>
        <p:txBody>
          <a:bodyPr/>
          <a:lstStyle>
            <a:lvl1pPr>
              <a:defRPr/>
            </a:lvl1pPr>
          </a:lstStyle>
          <a:p>
            <a:pPr>
              <a:defRPr/>
            </a:pPr>
            <a:fld id="{2F45B7DC-B3D8-49AE-9AE5-38A00AA37652}" type="slidenum">
              <a:rPr lang="en-US"/>
              <a:pPr>
                <a:defRPr/>
              </a:pPr>
              <a:t>‹N›</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B4284707-5D92-4DB6-AE9B-BA0F5CDBEE5B}" type="slidenum">
              <a:rPr lang="en-US"/>
              <a:pPr>
                <a:defRPr/>
              </a:pPr>
              <a:t>‹N›</a:t>
            </a:fld>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6A60D118-8EC8-4A6C-95E6-D6A807AF8053}" type="slidenum">
              <a:rPr lang="en-US"/>
              <a:pPr>
                <a:defRPr/>
              </a:pPr>
              <a:t>‹N›</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IETF 88, Vancouver</a:t>
            </a:r>
          </a:p>
        </p:txBody>
      </p:sp>
      <p:sp>
        <p:nvSpPr>
          <p:cNvPr id="9" name="Slide Number Placeholder 5"/>
          <p:cNvSpPr>
            <a:spLocks noGrp="1"/>
          </p:cNvSpPr>
          <p:nvPr>
            <p:ph type="sldNum" sz="quarter" idx="12"/>
          </p:nvPr>
        </p:nvSpPr>
        <p:spPr/>
        <p:txBody>
          <a:bodyPr/>
          <a:lstStyle>
            <a:lvl1pPr>
              <a:defRPr/>
            </a:lvl1pPr>
          </a:lstStyle>
          <a:p>
            <a:pPr>
              <a:defRPr/>
            </a:pPr>
            <a:fld id="{A3251150-EA20-41A3-BB70-D713517EEDCB}" type="slidenum">
              <a:rPr lang="en-US"/>
              <a:pPr>
                <a:defRPr/>
              </a:pPr>
              <a:t>‹N›</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IETF 88, Vancouver</a:t>
            </a:r>
          </a:p>
        </p:txBody>
      </p:sp>
      <p:sp>
        <p:nvSpPr>
          <p:cNvPr id="5" name="Slide Number Placeholder 5"/>
          <p:cNvSpPr>
            <a:spLocks noGrp="1"/>
          </p:cNvSpPr>
          <p:nvPr>
            <p:ph type="sldNum" sz="quarter" idx="12"/>
          </p:nvPr>
        </p:nvSpPr>
        <p:spPr/>
        <p:txBody>
          <a:bodyPr/>
          <a:lstStyle>
            <a:lvl1pPr>
              <a:defRPr/>
            </a:lvl1pPr>
          </a:lstStyle>
          <a:p>
            <a:pPr>
              <a:defRPr/>
            </a:pPr>
            <a:fld id="{ED217A21-494E-4F5F-A403-F88E6C9DDC6C}" type="slidenum">
              <a:rPr lang="en-US"/>
              <a:pPr>
                <a:defRPr/>
              </a:pPr>
              <a:t>‹N›</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IETF 88, Vancouver</a:t>
            </a:r>
          </a:p>
        </p:txBody>
      </p:sp>
      <p:sp>
        <p:nvSpPr>
          <p:cNvPr id="4" name="Slide Number Placeholder 5"/>
          <p:cNvSpPr>
            <a:spLocks noGrp="1"/>
          </p:cNvSpPr>
          <p:nvPr>
            <p:ph type="sldNum" sz="quarter" idx="12"/>
          </p:nvPr>
        </p:nvSpPr>
        <p:spPr/>
        <p:txBody>
          <a:bodyPr/>
          <a:lstStyle>
            <a:lvl1pPr>
              <a:defRPr/>
            </a:lvl1pPr>
          </a:lstStyle>
          <a:p>
            <a:pPr>
              <a:defRPr/>
            </a:pPr>
            <a:fld id="{64223AA3-048B-4DD4-969B-CB4C51FFA132}" type="slidenum">
              <a:rPr lang="en-US"/>
              <a:pPr>
                <a:defRPr/>
              </a:pPr>
              <a:t>‹N›</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2D6124A7-67BA-45AF-A205-68F9F0F211E7}" type="slidenum">
              <a:rPr lang="en-US"/>
              <a:pPr>
                <a:defRPr/>
              </a:pPr>
              <a:t>‹N›</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IETF 88, Vancouver</a:t>
            </a:r>
          </a:p>
        </p:txBody>
      </p:sp>
      <p:sp>
        <p:nvSpPr>
          <p:cNvPr id="7" name="Slide Number Placeholder 5"/>
          <p:cNvSpPr>
            <a:spLocks noGrp="1"/>
          </p:cNvSpPr>
          <p:nvPr>
            <p:ph type="sldNum" sz="quarter" idx="12"/>
          </p:nvPr>
        </p:nvSpPr>
        <p:spPr/>
        <p:txBody>
          <a:bodyPr/>
          <a:lstStyle>
            <a:lvl1pPr>
              <a:defRPr/>
            </a:lvl1pPr>
          </a:lstStyle>
          <a:p>
            <a:pPr>
              <a:defRPr/>
            </a:pPr>
            <a:fld id="{D452D5D3-EF22-441B-865D-00D5FE7169FE}" type="slidenum">
              <a:rPr lang="en-US"/>
              <a:pPr>
                <a:defRPr/>
              </a:pPr>
              <a:t>‹N›</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C9A8CDFA-B6CE-4EA4-931D-F8249F73E43C}" type="slidenum">
              <a:rPr lang="en-US"/>
              <a:pPr>
                <a:defRPr/>
              </a:pPr>
              <a:t>‹N›</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IETF 88, Vancouver</a:t>
            </a:r>
          </a:p>
        </p:txBody>
      </p:sp>
      <p:sp>
        <p:nvSpPr>
          <p:cNvPr id="6" name="Slide Number Placeholder 5"/>
          <p:cNvSpPr>
            <a:spLocks noGrp="1"/>
          </p:cNvSpPr>
          <p:nvPr>
            <p:ph type="sldNum" sz="quarter" idx="12"/>
          </p:nvPr>
        </p:nvSpPr>
        <p:spPr/>
        <p:txBody>
          <a:bodyPr/>
          <a:lstStyle>
            <a:lvl1pPr>
              <a:defRPr/>
            </a:lvl1pPr>
          </a:lstStyle>
          <a:p>
            <a:pPr>
              <a:defRPr/>
            </a:pPr>
            <a:fld id="{20AFC0C3-C824-4102-8066-248DFDBF5CFB}" type="slidenum">
              <a:rPr lang="en-US"/>
              <a:pPr>
                <a:defRPr/>
              </a:pPr>
              <a:t>‹N›</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25750"/>
            <a:ext cx="7188040" cy="89580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1821559"/>
            <a:ext cx="7188040" cy="4211308"/>
          </a:xfrm>
        </p:spPr>
        <p:txBody>
          <a:bodyPr/>
          <a:lstStyle>
            <a:lvl1pPr marL="342900" indent="-342900">
              <a:buClr>
                <a:srgbClr val="990000"/>
              </a:buClr>
              <a:buFont typeface="Wingdings" charset="2"/>
              <a:buChar char="§"/>
              <a:defRPr sz="2200" b="0"/>
            </a:lvl1pPr>
            <a:lvl2pPr>
              <a:buClr>
                <a:srgbClr val="190000"/>
              </a:buClr>
              <a:buSzPct val="100000"/>
              <a:defRPr sz="20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solidFill>
                  <a:schemeClr val="bg1">
                    <a:lumMod val="95000"/>
                  </a:schemeClr>
                </a:solidFill>
              </a:defRPr>
            </a:lvl1pPr>
          </a:lstStyle>
          <a:p>
            <a:pPr>
              <a:defRPr/>
            </a:pPr>
            <a:fld id="{6533202C-6B69-4755-AA4C-197242E4B4B5}" type="slidenum">
              <a:rPr lang="en-US"/>
              <a:pPr>
                <a:defRPr/>
              </a:pPr>
              <a:t>‹N›</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4"/>
          <p:cNvSpPr>
            <a:spLocks noGrp="1"/>
          </p:cNvSpPr>
          <p:nvPr>
            <p:ph sz="quarter" idx="11"/>
          </p:nvPr>
        </p:nvSpPr>
        <p:spPr>
          <a:xfrm>
            <a:off x="457200" y="1028263"/>
            <a:ext cx="8229600" cy="50296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2"/>
          </p:nvPr>
        </p:nvSpPr>
        <p:spPr/>
        <p:txBody>
          <a:bodyPr/>
          <a:lstStyle>
            <a:lvl1pPr>
              <a:defRPr/>
            </a:lvl1pPr>
          </a:lstStyle>
          <a:p>
            <a:pPr>
              <a:defRPr/>
            </a:pPr>
            <a:fld id="{4CC07DC5-4411-4C4F-9160-708165E48AC0}" type="slidenum">
              <a:rPr lang="en-US"/>
              <a:pPr>
                <a:defRPr/>
              </a:pPr>
              <a:t>‹N›</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911" y="2125369"/>
            <a:ext cx="7772400" cy="1199797"/>
          </a:xfrm>
        </p:spPr>
        <p:txBody>
          <a:bodyPr/>
          <a:lstStyle>
            <a:lvl1pPr>
              <a:defRPr>
                <a:solidFill>
                  <a:srgbClr val="990000"/>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2911" y="3325166"/>
            <a:ext cx="7772400" cy="930392"/>
          </a:xfrm>
        </p:spPr>
        <p:txBody>
          <a:bodyPr/>
          <a:lstStyle>
            <a:lvl1pPr marL="0" indent="0" algn="l">
              <a:buNone/>
              <a:defRPr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58D582B-A66C-472B-AB04-C86770F21E77}" type="slidenum">
              <a:rPr lang="en-US"/>
              <a:pPr>
                <a:defRPr/>
              </a:pPr>
              <a:t>‹N›</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19CE85D5-A3F3-434E-9FFD-FE9F75DA949F}" type="slidenum">
              <a:rPr lang="en-US"/>
              <a:pPr>
                <a:defRPr/>
              </a:pPr>
              <a:t>‹N›</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image" Target="../media/image3.png"/><Relationship Id="rId2" Type="http://schemas.openxmlformats.org/officeDocument/2006/relationships/slideLayout" Target="../slideLayouts/slideLayout7.xml"/><Relationship Id="rId16"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image" Target="../media/image2.png"/><Relationship Id="rId5" Type="http://schemas.openxmlformats.org/officeDocument/2006/relationships/slideLayout" Target="../slideLayouts/slideLayout25.xml"/><Relationship Id="rId10" Type="http://schemas.openxmlformats.org/officeDocument/2006/relationships/image" Target="../media/image1.jpeg"/><Relationship Id="rId4" Type="http://schemas.openxmlformats.org/officeDocument/2006/relationships/slideLayout" Target="../slideLayouts/slideLayout24.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3.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7.jpe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5.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79613" y="766763"/>
            <a:ext cx="71643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979613" y="1909763"/>
            <a:ext cx="7164387" cy="955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subtitle style</a:t>
            </a:r>
          </a:p>
        </p:txBody>
      </p:sp>
      <p:pic>
        <p:nvPicPr>
          <p:cNvPr id="1028" name="Picture 4" descr="Huawei2.png"/>
          <p:cNvPicPr>
            <a:picLocks noChangeAspect="1"/>
          </p:cNvPicPr>
          <p:nvPr/>
        </p:nvPicPr>
        <p:blipFill>
          <a:blip r:embed="rId8" cstate="print"/>
          <a:srcRect/>
          <a:stretch>
            <a:fillRect/>
          </a:stretch>
        </p:blipFill>
        <p:spPr bwMode="auto">
          <a:xfrm>
            <a:off x="6056313" y="5965825"/>
            <a:ext cx="2417762" cy="593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1" r:id="rId1"/>
    <p:sldLayoutId id="2147483928" r:id="rId2"/>
    <p:sldLayoutId id="2147483902" r:id="rId3"/>
    <p:sldLayoutId id="2147483929" r:id="rId4"/>
    <p:sldLayoutId id="2147483930" r:id="rId5"/>
  </p:sldLayoutIdLst>
  <p:transition/>
  <p:timing>
    <p:tnLst>
      <p:par>
        <p:cTn id="1" dur="indefinite" restart="never" nodeType="tmRoot"/>
      </p:par>
    </p:tnLst>
  </p:timing>
  <p:hf hdr="0" dt="0"/>
  <p:txStyles>
    <p:titleStyle>
      <a:lvl1pPr algn="l" defTabSz="457200" rtl="0" eaLnBrk="0" fontAlgn="base" hangingPunct="0">
        <a:spcBef>
          <a:spcPct val="0"/>
        </a:spcBef>
        <a:spcAft>
          <a:spcPct val="0"/>
        </a:spcAft>
        <a:defRPr sz="3200" b="1" kern="1200">
          <a:solidFill>
            <a:srgbClr val="190000"/>
          </a:solidFill>
          <a:latin typeface="Arial"/>
          <a:ea typeface="+mj-ea"/>
          <a:cs typeface="Arial"/>
        </a:defRPr>
      </a:lvl1pPr>
      <a:lvl2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190000"/>
          </a:solidFill>
          <a:latin typeface="Arial" pitchFamily="34" charset="0"/>
          <a:cs typeface="Arial" pitchFamily="34" charset="0"/>
        </a:defRPr>
      </a:lvl5pPr>
      <a:lvl6pPr marL="457200" algn="l" defTabSz="457200" rtl="0" fontAlgn="base">
        <a:spcBef>
          <a:spcPct val="0"/>
        </a:spcBef>
        <a:spcAft>
          <a:spcPct val="0"/>
        </a:spcAft>
        <a:defRPr sz="3200" b="1">
          <a:solidFill>
            <a:srgbClr val="190000"/>
          </a:solidFill>
          <a:latin typeface="Arial" pitchFamily="34" charset="0"/>
          <a:cs typeface="Arial" pitchFamily="34" charset="0"/>
        </a:defRPr>
      </a:lvl6pPr>
      <a:lvl7pPr marL="914400" algn="l" defTabSz="457200" rtl="0" fontAlgn="base">
        <a:spcBef>
          <a:spcPct val="0"/>
        </a:spcBef>
        <a:spcAft>
          <a:spcPct val="0"/>
        </a:spcAft>
        <a:defRPr sz="3200" b="1">
          <a:solidFill>
            <a:srgbClr val="190000"/>
          </a:solidFill>
          <a:latin typeface="Arial" pitchFamily="34" charset="0"/>
          <a:cs typeface="Arial" pitchFamily="34" charset="0"/>
        </a:defRPr>
      </a:lvl7pPr>
      <a:lvl8pPr marL="1371600" algn="l" defTabSz="457200" rtl="0" fontAlgn="base">
        <a:spcBef>
          <a:spcPct val="0"/>
        </a:spcBef>
        <a:spcAft>
          <a:spcPct val="0"/>
        </a:spcAft>
        <a:defRPr sz="3200" b="1">
          <a:solidFill>
            <a:srgbClr val="190000"/>
          </a:solidFill>
          <a:latin typeface="Arial" pitchFamily="34" charset="0"/>
          <a:cs typeface="Arial" pitchFamily="34" charset="0"/>
        </a:defRPr>
      </a:lvl8pPr>
      <a:lvl9pPr marL="1828800" algn="l" defTabSz="457200" rtl="0" fontAlgn="base">
        <a:spcBef>
          <a:spcPct val="0"/>
        </a:spcBef>
        <a:spcAft>
          <a:spcPct val="0"/>
        </a:spcAft>
        <a:defRPr sz="3200" b="1">
          <a:solidFill>
            <a:srgbClr val="190000"/>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defRPr sz="2000" kern="1200">
          <a:solidFill>
            <a:srgbClr val="595959"/>
          </a:solidFill>
          <a:latin typeface="Arial"/>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pitchFamily="34"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pitchFamily="34"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123825"/>
            <a:ext cx="8229600" cy="895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457200" y="1019175"/>
            <a:ext cx="82296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88338" y="6351588"/>
            <a:ext cx="509587"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Arial"/>
                <a:cs typeface="Arial"/>
              </a:defRPr>
            </a:lvl1pPr>
          </a:lstStyle>
          <a:p>
            <a:pPr>
              <a:defRPr/>
            </a:pPr>
            <a:fld id="{D94B8534-F7E7-4F4D-BCD2-CF6AF2BB0D17}" type="slidenum">
              <a:rPr lang="en-US"/>
              <a:pPr>
                <a:defRPr/>
              </a:pPr>
              <a:t>‹N›</a:t>
            </a:fld>
            <a:endParaRPr lang="en-US"/>
          </a:p>
        </p:txBody>
      </p:sp>
      <p:pic>
        <p:nvPicPr>
          <p:cNvPr id="2053" name="Picture 10" descr="Huawei2.png"/>
          <p:cNvPicPr>
            <a:picLocks noChangeAspect="1"/>
          </p:cNvPicPr>
          <p:nvPr/>
        </p:nvPicPr>
        <p:blipFill>
          <a:blip r:embed="rId17" cstate="print"/>
          <a:srcRect/>
          <a:stretch>
            <a:fillRect/>
          </a:stretch>
        </p:blipFill>
        <p:spPr bwMode="auto">
          <a:xfrm>
            <a:off x="457200" y="6367463"/>
            <a:ext cx="1381125" cy="339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1" r:id="rId1"/>
    <p:sldLayoutId id="2147483903" r:id="rId2"/>
    <p:sldLayoutId id="2147483904" r:id="rId3"/>
    <p:sldLayoutId id="2147483905" r:id="rId4"/>
    <p:sldLayoutId id="2147483906" r:id="rId5"/>
    <p:sldLayoutId id="2147483932" r:id="rId6"/>
    <p:sldLayoutId id="2147483907" r:id="rId7"/>
    <p:sldLayoutId id="2147483908" r:id="rId8"/>
    <p:sldLayoutId id="2147483909" r:id="rId9"/>
    <p:sldLayoutId id="2147483933" r:id="rId10"/>
    <p:sldLayoutId id="2147483934" r:id="rId11"/>
    <p:sldLayoutId id="2147483935" r:id="rId12"/>
    <p:sldLayoutId id="2147483936" r:id="rId13"/>
    <p:sldLayoutId id="2147483937" r:id="rId14"/>
    <p:sldLayoutId id="2147483938" r:id="rId15"/>
  </p:sldLayoutIdLst>
  <p:transition/>
  <p:hf hdr="0" dt="0"/>
  <p:txStyles>
    <p:titleStyle>
      <a:lvl1pPr algn="l" defTabSz="457200" rtl="0" eaLnBrk="0" fontAlgn="base" hangingPunct="0">
        <a:spcBef>
          <a:spcPct val="0"/>
        </a:spcBef>
        <a:spcAft>
          <a:spcPct val="0"/>
        </a:spcAft>
        <a:defRPr sz="3200" b="1" kern="1200">
          <a:solidFill>
            <a:srgbClr val="990000"/>
          </a:solidFill>
          <a:latin typeface="Arial"/>
          <a:ea typeface="+mj-ea"/>
          <a:cs typeface="Arial"/>
        </a:defRPr>
      </a:lvl1pPr>
      <a:lvl2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5pPr>
      <a:lvl6pPr marL="457200" algn="l" defTabSz="457200" rtl="0" fontAlgn="base">
        <a:spcBef>
          <a:spcPct val="0"/>
        </a:spcBef>
        <a:spcAft>
          <a:spcPct val="0"/>
        </a:spcAft>
        <a:defRPr sz="3200" b="1">
          <a:solidFill>
            <a:srgbClr val="990000"/>
          </a:solidFill>
          <a:latin typeface="Arial" pitchFamily="34" charset="0"/>
          <a:cs typeface="Arial" pitchFamily="34" charset="0"/>
        </a:defRPr>
      </a:lvl6pPr>
      <a:lvl7pPr marL="914400" algn="l" defTabSz="457200" rtl="0" fontAlgn="base">
        <a:spcBef>
          <a:spcPct val="0"/>
        </a:spcBef>
        <a:spcAft>
          <a:spcPct val="0"/>
        </a:spcAft>
        <a:defRPr sz="3200" b="1">
          <a:solidFill>
            <a:srgbClr val="990000"/>
          </a:solidFill>
          <a:latin typeface="Arial" pitchFamily="34" charset="0"/>
          <a:cs typeface="Arial" pitchFamily="34" charset="0"/>
        </a:defRPr>
      </a:lvl7pPr>
      <a:lvl8pPr marL="1371600" algn="l" defTabSz="457200" rtl="0" fontAlgn="base">
        <a:spcBef>
          <a:spcPct val="0"/>
        </a:spcBef>
        <a:spcAft>
          <a:spcPct val="0"/>
        </a:spcAft>
        <a:defRPr sz="3200" b="1">
          <a:solidFill>
            <a:srgbClr val="990000"/>
          </a:solidFill>
          <a:latin typeface="Arial" pitchFamily="34" charset="0"/>
          <a:cs typeface="Arial" pitchFamily="34" charset="0"/>
        </a:defRPr>
      </a:lvl8pPr>
      <a:lvl9pPr marL="1828800" algn="l" defTabSz="457200" rtl="0" fontAlgn="base">
        <a:spcBef>
          <a:spcPct val="0"/>
        </a:spcBef>
        <a:spcAft>
          <a:spcPct val="0"/>
        </a:spcAft>
        <a:defRPr sz="3200" b="1">
          <a:solidFill>
            <a:srgbClr val="990000"/>
          </a:solidFill>
          <a:latin typeface="Arial" pitchFamily="34" charset="0"/>
          <a:cs typeface="Arial" pitchFamily="34" charset="0"/>
        </a:defRPr>
      </a:lvl9pPr>
    </p:titleStyle>
    <p:bodyStyle>
      <a:lvl1pPr marL="228600" indent="-273050" algn="l" defTabSz="457200" rtl="0" eaLnBrk="0" fontAlgn="base" hangingPunct="0">
        <a:spcBef>
          <a:spcPct val="20000"/>
        </a:spcBef>
        <a:spcAft>
          <a:spcPct val="0"/>
        </a:spcAft>
        <a:buClr>
          <a:srgbClr val="990000"/>
        </a:buClr>
        <a:buFont typeface="Wingdings" pitchFamily="2" charset="2"/>
        <a:buChar char="§"/>
        <a:defRPr sz="2200" kern="1200" spc="40">
          <a:solidFill>
            <a:schemeClr val="tx1"/>
          </a:solidFill>
          <a:latin typeface="Arial"/>
          <a:ea typeface="+mn-ea"/>
          <a:cs typeface="Arial"/>
        </a:defRPr>
      </a:lvl1pPr>
      <a:lvl2pPr marL="574675" indent="-273050" algn="l" defTabSz="457200" rtl="0" eaLnBrk="0" fontAlgn="base" hangingPunct="0">
        <a:spcBef>
          <a:spcPct val="20000"/>
        </a:spcBef>
        <a:spcAft>
          <a:spcPct val="0"/>
        </a:spcAft>
        <a:buClr>
          <a:srgbClr val="190000"/>
        </a:buClr>
        <a:buSzPct val="100000"/>
        <a:buFont typeface="Wingdings" pitchFamily="2" charset="2"/>
        <a:buChar char="§"/>
        <a:defRPr sz="2000" kern="1200" spc="40">
          <a:solidFill>
            <a:srgbClr val="262626"/>
          </a:solidFill>
          <a:latin typeface="Arial"/>
          <a:ea typeface="+mn-ea"/>
          <a:cs typeface="Arial"/>
        </a:defRPr>
      </a:lvl2pPr>
      <a:lvl3pPr marL="803275" indent="-273050" algn="l" defTabSz="457200" rtl="0" eaLnBrk="0" fontAlgn="base" hangingPunct="0">
        <a:spcBef>
          <a:spcPct val="20000"/>
        </a:spcBef>
        <a:spcAft>
          <a:spcPct val="0"/>
        </a:spcAft>
        <a:buFont typeface="Wingdings" pitchFamily="2" charset="2"/>
        <a:buChar char="§"/>
        <a:defRPr sz="1600" kern="1200" spc="40">
          <a:solidFill>
            <a:srgbClr val="0D0D0D"/>
          </a:solidFill>
          <a:latin typeface="Arial"/>
          <a:ea typeface="+mn-ea"/>
          <a:cs typeface="Arial"/>
        </a:defRPr>
      </a:lvl3pPr>
      <a:lvl4pPr marL="1096963" indent="-273050" algn="l" defTabSz="457200" rtl="0" eaLnBrk="0" fontAlgn="base" hangingPunct="0">
        <a:spcBef>
          <a:spcPct val="20000"/>
        </a:spcBef>
        <a:spcAft>
          <a:spcPct val="0"/>
        </a:spcAft>
        <a:buSzPct val="120000"/>
        <a:buFont typeface="Arial" pitchFamily="34" charset="0"/>
        <a:buChar char="•"/>
        <a:defRPr sz="1400" kern="1200" spc="40">
          <a:solidFill>
            <a:srgbClr val="190000"/>
          </a:solidFill>
          <a:latin typeface="Arial"/>
          <a:ea typeface="+mn-ea"/>
          <a:cs typeface="Arial"/>
        </a:defRPr>
      </a:lvl4pPr>
      <a:lvl5pPr marL="1371600" indent="-273050" algn="l" defTabSz="457200" rtl="0" eaLnBrk="0" fontAlgn="base" hangingPunct="0">
        <a:spcBef>
          <a:spcPct val="20000"/>
        </a:spcBef>
        <a:spcAft>
          <a:spcPct val="0"/>
        </a:spcAft>
        <a:buSzPct val="80000"/>
        <a:buFont typeface="Courier New" pitchFamily="49" charset="0"/>
        <a:buChar char="o"/>
        <a:defRPr sz="1200" kern="1200" spc="40">
          <a:solidFill>
            <a:srgbClr val="19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pic>
        <p:nvPicPr>
          <p:cNvPr id="3074" name="Picture 7" descr="Huawei2.png"/>
          <p:cNvPicPr>
            <a:picLocks noChangeAspect="1"/>
          </p:cNvPicPr>
          <p:nvPr/>
        </p:nvPicPr>
        <p:blipFill>
          <a:blip r:embed="rId11" cstate="print"/>
          <a:srcRect/>
          <a:stretch>
            <a:fillRect/>
          </a:stretch>
        </p:blipFill>
        <p:spPr bwMode="auto">
          <a:xfrm>
            <a:off x="6056313" y="5965825"/>
            <a:ext cx="2417762" cy="593725"/>
          </a:xfrm>
          <a:prstGeom prst="rect">
            <a:avLst/>
          </a:prstGeom>
          <a:noFill/>
          <a:ln w="9525">
            <a:noFill/>
            <a:miter lim="800000"/>
            <a:headEnd/>
            <a:tailEnd/>
          </a:ln>
        </p:spPr>
      </p:pic>
      <p:sp>
        <p:nvSpPr>
          <p:cNvPr id="3075" name="TextBox 2"/>
          <p:cNvSpPr txBox="1">
            <a:spLocks noChangeArrowheads="1"/>
          </p:cNvSpPr>
          <p:nvPr/>
        </p:nvSpPr>
        <p:spPr bwMode="auto">
          <a:xfrm>
            <a:off x="3028950" y="1712913"/>
            <a:ext cx="4195763" cy="768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4400" b="1">
                <a:latin typeface="Arial" pitchFamily="34" charset="0"/>
              </a:rPr>
              <a:t>Thank You</a:t>
            </a:r>
          </a:p>
        </p:txBody>
      </p:sp>
    </p:spTree>
  </p:cSld>
  <p:clrMap bg1="lt1" tx1="dk1" bg2="lt2" tx2="dk2" accent1="accent1" accent2="accent2" accent3="accent3" accent4="accent4" accent5="accent5" accent6="accent6" hlink="hlink" folHlink="folHlink"/>
  <p:sldLayoutIdLst>
    <p:sldLayoutId id="2147483910" r:id="rId1"/>
    <p:sldLayoutId id="2147483939" r:id="rId2"/>
    <p:sldLayoutId id="2147483940" r:id="rId3"/>
    <p:sldLayoutId id="2147483941" r:id="rId4"/>
    <p:sldLayoutId id="2147483942" r:id="rId5"/>
    <p:sldLayoutId id="2147483943" r:id="rId6"/>
    <p:sldLayoutId id="2147483944" r:id="rId7"/>
    <p:sldLayoutId id="2147483945" r:id="rId8"/>
  </p:sldLayoutIdLst>
  <p:transition/>
  <p:hf hdr="0" dt="0"/>
  <p:txStyles>
    <p:titleStyle>
      <a:lvl1pPr algn="ctr" defTabSz="457200" rtl="0" eaLnBrk="0" fontAlgn="base" hangingPunct="0">
        <a:spcBef>
          <a:spcPct val="0"/>
        </a:spcBef>
        <a:spcAft>
          <a:spcPct val="0"/>
        </a:spcAft>
        <a:defRPr sz="4400" b="1" kern="1200">
          <a:solidFill>
            <a:schemeClr val="tx1"/>
          </a:solidFill>
          <a:latin typeface="Arial"/>
          <a:ea typeface="+mj-ea"/>
          <a:cs typeface="Arial"/>
        </a:defRPr>
      </a:lvl1pPr>
      <a:lvl2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2pPr>
      <a:lvl3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3pPr>
      <a:lvl4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4pPr>
      <a:lvl5pPr algn="ctr" defTabSz="457200" rtl="0" eaLnBrk="0" fontAlgn="base" hangingPunct="0">
        <a:spcBef>
          <a:spcPct val="0"/>
        </a:spcBef>
        <a:spcAft>
          <a:spcPct val="0"/>
        </a:spcAft>
        <a:defRPr sz="4400" b="1">
          <a:solidFill>
            <a:schemeClr val="tx1"/>
          </a:solidFill>
          <a:latin typeface="Arial" pitchFamily="34" charset="0"/>
          <a:cs typeface="Arial" pitchFamily="34" charset="0"/>
        </a:defRPr>
      </a:lvl5pPr>
      <a:lvl6pPr marL="457200" algn="ctr" defTabSz="457200" rtl="0" fontAlgn="base">
        <a:spcBef>
          <a:spcPct val="0"/>
        </a:spcBef>
        <a:spcAft>
          <a:spcPct val="0"/>
        </a:spcAft>
        <a:defRPr sz="4400" b="1">
          <a:solidFill>
            <a:schemeClr val="tx1"/>
          </a:solidFill>
          <a:latin typeface="Arial" pitchFamily="34" charset="0"/>
          <a:cs typeface="Arial" pitchFamily="34" charset="0"/>
        </a:defRPr>
      </a:lvl6pPr>
      <a:lvl7pPr marL="914400" algn="ctr" defTabSz="457200" rtl="0" fontAlgn="base">
        <a:spcBef>
          <a:spcPct val="0"/>
        </a:spcBef>
        <a:spcAft>
          <a:spcPct val="0"/>
        </a:spcAft>
        <a:defRPr sz="4400" b="1">
          <a:solidFill>
            <a:schemeClr val="tx1"/>
          </a:solidFill>
          <a:latin typeface="Arial" pitchFamily="34" charset="0"/>
          <a:cs typeface="Arial" pitchFamily="34" charset="0"/>
        </a:defRPr>
      </a:lvl7pPr>
      <a:lvl8pPr marL="1371600" algn="ctr" defTabSz="457200" rtl="0" fontAlgn="base">
        <a:spcBef>
          <a:spcPct val="0"/>
        </a:spcBef>
        <a:spcAft>
          <a:spcPct val="0"/>
        </a:spcAft>
        <a:defRPr sz="4400" b="1">
          <a:solidFill>
            <a:schemeClr val="tx1"/>
          </a:solidFill>
          <a:latin typeface="Arial" pitchFamily="34" charset="0"/>
          <a:cs typeface="Arial" pitchFamily="34" charset="0"/>
        </a:defRPr>
      </a:lvl8pPr>
      <a:lvl9pPr marL="1828800" algn="ctr" defTabSz="457200" rtl="0" fontAlgn="base">
        <a:spcBef>
          <a:spcPct val="0"/>
        </a:spcBef>
        <a:spcAft>
          <a:spcPct val="0"/>
        </a:spcAft>
        <a:defRPr sz="4400" b="1">
          <a:solidFill>
            <a:schemeClr val="tx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123825"/>
            <a:ext cx="8229600" cy="895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457200" y="1019175"/>
            <a:ext cx="82296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88338" y="6351588"/>
            <a:ext cx="509587"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solidFill>
                <a:latin typeface="Arial"/>
                <a:cs typeface="Arial"/>
              </a:defRPr>
            </a:lvl1pPr>
          </a:lstStyle>
          <a:p>
            <a:pPr>
              <a:defRPr/>
            </a:pPr>
            <a:fld id="{7F973A16-603C-4C27-8445-893663D52BC9}" type="slidenum">
              <a:rPr lang="en-US"/>
              <a:pPr>
                <a:defRPr/>
              </a:pPr>
              <a:t>‹N›</a:t>
            </a:fld>
            <a:endParaRPr lang="en-US"/>
          </a:p>
        </p:txBody>
      </p:sp>
      <p:pic>
        <p:nvPicPr>
          <p:cNvPr id="4101" name="Picture 10" descr="Huawei2.png"/>
          <p:cNvPicPr>
            <a:picLocks noChangeAspect="1"/>
          </p:cNvPicPr>
          <p:nvPr/>
        </p:nvPicPr>
        <p:blipFill>
          <a:blip r:embed="rId16" cstate="print"/>
          <a:srcRect/>
          <a:stretch>
            <a:fillRect/>
          </a:stretch>
        </p:blipFill>
        <p:spPr bwMode="auto">
          <a:xfrm>
            <a:off x="457200" y="6367463"/>
            <a:ext cx="1381125" cy="339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46" r:id="rId1"/>
    <p:sldLayoutId id="2147483911" r:id="rId2"/>
    <p:sldLayoutId id="2147483912" r:id="rId3"/>
    <p:sldLayoutId id="2147483913" r:id="rId4"/>
    <p:sldLayoutId id="2147483914" r:id="rId5"/>
    <p:sldLayoutId id="2147483947" r:id="rId6"/>
    <p:sldLayoutId id="2147483915" r:id="rId7"/>
    <p:sldLayoutId id="2147483916" r:id="rId8"/>
    <p:sldLayoutId id="2147483917" r:id="rId9"/>
    <p:sldLayoutId id="2147483948" r:id="rId10"/>
    <p:sldLayoutId id="2147483949" r:id="rId11"/>
    <p:sldLayoutId id="2147483950" r:id="rId12"/>
    <p:sldLayoutId id="2147483951" r:id="rId13"/>
  </p:sldLayoutIdLst>
  <p:transition/>
  <p:hf hdr="0" dt="0"/>
  <p:txStyles>
    <p:titleStyle>
      <a:lvl1pPr algn="l" defTabSz="457200" rtl="0" eaLnBrk="0" fontAlgn="base" hangingPunct="0">
        <a:spcBef>
          <a:spcPct val="0"/>
        </a:spcBef>
        <a:spcAft>
          <a:spcPct val="0"/>
        </a:spcAft>
        <a:defRPr sz="3200" b="1" kern="1200">
          <a:solidFill>
            <a:srgbClr val="990000"/>
          </a:solidFill>
          <a:latin typeface="Arial"/>
          <a:ea typeface="+mj-ea"/>
          <a:cs typeface="Arial"/>
        </a:defRPr>
      </a:lvl1pPr>
      <a:lvl2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2pPr>
      <a:lvl3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3pPr>
      <a:lvl4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4pPr>
      <a:lvl5pPr algn="l" defTabSz="457200" rtl="0" eaLnBrk="0" fontAlgn="base" hangingPunct="0">
        <a:spcBef>
          <a:spcPct val="0"/>
        </a:spcBef>
        <a:spcAft>
          <a:spcPct val="0"/>
        </a:spcAft>
        <a:defRPr sz="3200" b="1">
          <a:solidFill>
            <a:srgbClr val="990000"/>
          </a:solidFill>
          <a:latin typeface="Arial" pitchFamily="34" charset="0"/>
          <a:cs typeface="Arial" pitchFamily="34" charset="0"/>
        </a:defRPr>
      </a:lvl5pPr>
      <a:lvl6pPr marL="457200" algn="l" defTabSz="457200" rtl="0" fontAlgn="base">
        <a:spcBef>
          <a:spcPct val="0"/>
        </a:spcBef>
        <a:spcAft>
          <a:spcPct val="0"/>
        </a:spcAft>
        <a:defRPr sz="3200" b="1">
          <a:solidFill>
            <a:srgbClr val="990000"/>
          </a:solidFill>
          <a:latin typeface="Arial" pitchFamily="34" charset="0"/>
          <a:cs typeface="Arial" pitchFamily="34" charset="0"/>
        </a:defRPr>
      </a:lvl6pPr>
      <a:lvl7pPr marL="914400" algn="l" defTabSz="457200" rtl="0" fontAlgn="base">
        <a:spcBef>
          <a:spcPct val="0"/>
        </a:spcBef>
        <a:spcAft>
          <a:spcPct val="0"/>
        </a:spcAft>
        <a:defRPr sz="3200" b="1">
          <a:solidFill>
            <a:srgbClr val="990000"/>
          </a:solidFill>
          <a:latin typeface="Arial" pitchFamily="34" charset="0"/>
          <a:cs typeface="Arial" pitchFamily="34" charset="0"/>
        </a:defRPr>
      </a:lvl7pPr>
      <a:lvl8pPr marL="1371600" algn="l" defTabSz="457200" rtl="0" fontAlgn="base">
        <a:spcBef>
          <a:spcPct val="0"/>
        </a:spcBef>
        <a:spcAft>
          <a:spcPct val="0"/>
        </a:spcAft>
        <a:defRPr sz="3200" b="1">
          <a:solidFill>
            <a:srgbClr val="990000"/>
          </a:solidFill>
          <a:latin typeface="Arial" pitchFamily="34" charset="0"/>
          <a:cs typeface="Arial" pitchFamily="34" charset="0"/>
        </a:defRPr>
      </a:lvl8pPr>
      <a:lvl9pPr marL="1828800" algn="l" defTabSz="457200" rtl="0" fontAlgn="base">
        <a:spcBef>
          <a:spcPct val="0"/>
        </a:spcBef>
        <a:spcAft>
          <a:spcPct val="0"/>
        </a:spcAft>
        <a:defRPr sz="3200" b="1">
          <a:solidFill>
            <a:srgbClr val="990000"/>
          </a:solidFill>
          <a:latin typeface="Arial" pitchFamily="34" charset="0"/>
          <a:cs typeface="Arial" pitchFamily="34" charset="0"/>
        </a:defRPr>
      </a:lvl9pPr>
    </p:titleStyle>
    <p:bodyStyle>
      <a:lvl1pPr marL="228600" indent="-273050" algn="l" defTabSz="457200" rtl="0" eaLnBrk="0" fontAlgn="base" hangingPunct="0">
        <a:spcBef>
          <a:spcPct val="20000"/>
        </a:spcBef>
        <a:spcAft>
          <a:spcPct val="0"/>
        </a:spcAft>
        <a:buClr>
          <a:srgbClr val="990000"/>
        </a:buClr>
        <a:buFont typeface="Wingdings" pitchFamily="2" charset="2"/>
        <a:buChar char="§"/>
        <a:defRPr sz="2200" kern="1200" spc="40">
          <a:solidFill>
            <a:schemeClr val="tx1"/>
          </a:solidFill>
          <a:latin typeface="Arial"/>
          <a:ea typeface="+mn-ea"/>
          <a:cs typeface="Arial"/>
        </a:defRPr>
      </a:lvl1pPr>
      <a:lvl2pPr marL="574675" indent="-273050" algn="l" defTabSz="457200" rtl="0" eaLnBrk="0" fontAlgn="base" hangingPunct="0">
        <a:spcBef>
          <a:spcPct val="20000"/>
        </a:spcBef>
        <a:spcAft>
          <a:spcPct val="0"/>
        </a:spcAft>
        <a:buClr>
          <a:srgbClr val="190000"/>
        </a:buClr>
        <a:buSzPct val="100000"/>
        <a:buFont typeface="Wingdings" pitchFamily="2" charset="2"/>
        <a:buChar char="§"/>
        <a:defRPr sz="2000" kern="1200" spc="40">
          <a:solidFill>
            <a:srgbClr val="262626"/>
          </a:solidFill>
          <a:latin typeface="Arial"/>
          <a:ea typeface="+mn-ea"/>
          <a:cs typeface="Arial"/>
        </a:defRPr>
      </a:lvl2pPr>
      <a:lvl3pPr marL="803275" indent="-273050" algn="l" defTabSz="457200" rtl="0" eaLnBrk="0" fontAlgn="base" hangingPunct="0">
        <a:spcBef>
          <a:spcPct val="20000"/>
        </a:spcBef>
        <a:spcAft>
          <a:spcPct val="0"/>
        </a:spcAft>
        <a:buFont typeface="Wingdings" pitchFamily="2" charset="2"/>
        <a:buChar char="§"/>
        <a:defRPr sz="1600" kern="1200" spc="40">
          <a:solidFill>
            <a:srgbClr val="0D0D0D"/>
          </a:solidFill>
          <a:latin typeface="Arial"/>
          <a:ea typeface="+mn-ea"/>
          <a:cs typeface="Arial"/>
        </a:defRPr>
      </a:lvl3pPr>
      <a:lvl4pPr marL="1096963" indent="-273050" algn="l" defTabSz="457200" rtl="0" eaLnBrk="0" fontAlgn="base" hangingPunct="0">
        <a:spcBef>
          <a:spcPct val="20000"/>
        </a:spcBef>
        <a:spcAft>
          <a:spcPct val="0"/>
        </a:spcAft>
        <a:buSzPct val="120000"/>
        <a:buFont typeface="Arial" pitchFamily="34" charset="0"/>
        <a:buChar char="•"/>
        <a:defRPr sz="1400" kern="1200" spc="40">
          <a:solidFill>
            <a:srgbClr val="190000"/>
          </a:solidFill>
          <a:latin typeface="Arial"/>
          <a:ea typeface="+mn-ea"/>
          <a:cs typeface="Arial"/>
        </a:defRPr>
      </a:lvl4pPr>
      <a:lvl5pPr marL="1371600" indent="-273050" algn="l" defTabSz="457200" rtl="0" eaLnBrk="0" fontAlgn="base" hangingPunct="0">
        <a:spcBef>
          <a:spcPct val="20000"/>
        </a:spcBef>
        <a:spcAft>
          <a:spcPct val="0"/>
        </a:spcAft>
        <a:buSzPct val="80000"/>
        <a:buFont typeface="Courier New" pitchFamily="49" charset="0"/>
        <a:buChar char="o"/>
        <a:defRPr sz="1200" kern="1200" spc="40">
          <a:solidFill>
            <a:srgbClr val="19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IETF 88, Vancouver</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526063D-F2FF-4C6E-B9CF-C14055AA4CF1}"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918" r:id="rId1"/>
    <p:sldLayoutId id="2147483952"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ransition/>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hyperlink" Target="http://datatracker.ietf.org/doc/draft-ietf-teas-actn-requirements/" TargetMode="Externa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650813" y="1263670"/>
            <a:ext cx="7772400" cy="1470025"/>
          </a:xfrm>
        </p:spPr>
        <p:txBody>
          <a:bodyPr/>
          <a:lstStyle/>
          <a:p>
            <a:r>
              <a:rPr lang="en-US" dirty="0" smtClean="0"/>
              <a:t>ACTN Information Model</a:t>
            </a:r>
            <a:r>
              <a:rPr lang="en-US" sz="2400" dirty="0" smtClean="0"/>
              <a:t/>
            </a:r>
            <a:br>
              <a:rPr lang="en-US" sz="2400" dirty="0" smtClean="0"/>
            </a:br>
            <a:r>
              <a:rPr lang="en-US" sz="2400" dirty="0" smtClean="0"/>
              <a:t/>
            </a:r>
            <a:br>
              <a:rPr lang="en-US" sz="2400" dirty="0" smtClean="0"/>
            </a:br>
            <a:endParaRPr lang="en-US" dirty="0"/>
          </a:p>
        </p:txBody>
      </p:sp>
      <p:sp>
        <p:nvSpPr>
          <p:cNvPr id="5" name="Subtitle 4"/>
          <p:cNvSpPr>
            <a:spLocks noGrp="1"/>
          </p:cNvSpPr>
          <p:nvPr>
            <p:ph type="subTitle" idx="1"/>
          </p:nvPr>
        </p:nvSpPr>
        <p:spPr>
          <a:xfrm>
            <a:off x="1340798" y="3702998"/>
            <a:ext cx="6450651" cy="1840551"/>
          </a:xfrm>
        </p:spPr>
        <p:txBody>
          <a:bodyPr rtlCol="0">
            <a:noAutofit/>
          </a:bodyPr>
          <a:lstStyle/>
          <a:p>
            <a:r>
              <a:rPr lang="en-GB" sz="2000" dirty="0" smtClean="0">
                <a:solidFill>
                  <a:schemeClr val="tx1"/>
                </a:solidFill>
              </a:rPr>
              <a:t>Young Lee (Huawei)</a:t>
            </a:r>
          </a:p>
          <a:p>
            <a:r>
              <a:rPr lang="en-GB" sz="2000" dirty="0" smtClean="0">
                <a:solidFill>
                  <a:schemeClr val="tx1"/>
                </a:solidFill>
              </a:rPr>
              <a:t>Sergio Belotti (Alcatel-Lucent)</a:t>
            </a:r>
          </a:p>
          <a:p>
            <a:r>
              <a:rPr lang="en-US" sz="2000" dirty="0" smtClean="0">
                <a:solidFill>
                  <a:schemeClr val="tx1"/>
                </a:solidFill>
              </a:rPr>
              <a:t>Daniele Ceccarelli  (Ericsson)</a:t>
            </a:r>
            <a:endParaRPr lang="en-GB" sz="2000" dirty="0" smtClean="0">
              <a:solidFill>
                <a:schemeClr val="tx1"/>
              </a:solidFill>
            </a:endParaRPr>
          </a:p>
          <a:p>
            <a:r>
              <a:rPr lang="en-GB" sz="2000" dirty="0" smtClean="0">
                <a:solidFill>
                  <a:schemeClr val="tx1"/>
                </a:solidFill>
              </a:rPr>
              <a:t>Dhruv Dhody (Huawei)</a:t>
            </a:r>
          </a:p>
          <a:p>
            <a:r>
              <a:rPr lang="en-GB" sz="2000" dirty="0" smtClean="0">
                <a:solidFill>
                  <a:schemeClr val="tx1"/>
                </a:solidFill>
              </a:rPr>
              <a:t>Bin Young </a:t>
            </a:r>
            <a:r>
              <a:rPr lang="en-GB" sz="2000" dirty="0" err="1" smtClean="0">
                <a:solidFill>
                  <a:schemeClr val="tx1"/>
                </a:solidFill>
              </a:rPr>
              <a:t>Yun</a:t>
            </a:r>
            <a:r>
              <a:rPr lang="en-GB" sz="2000" dirty="0" smtClean="0">
                <a:solidFill>
                  <a:schemeClr val="tx1"/>
                </a:solidFill>
              </a:rPr>
              <a:t> (</a:t>
            </a:r>
            <a:r>
              <a:rPr lang="en-GB" sz="2000" dirty="0" err="1" smtClean="0">
                <a:solidFill>
                  <a:schemeClr val="tx1"/>
                </a:solidFill>
              </a:rPr>
              <a:t>Etri</a:t>
            </a:r>
            <a:r>
              <a:rPr lang="en-GB" sz="2000" dirty="0" smtClean="0">
                <a:solidFill>
                  <a:schemeClr val="tx1"/>
                </a:solidFill>
              </a:rPr>
              <a:t>)</a:t>
            </a:r>
          </a:p>
          <a:p>
            <a:endParaRPr lang="en-GB" sz="2400" dirty="0" smtClean="0">
              <a:solidFill>
                <a:schemeClr val="tx1"/>
              </a:solidFill>
            </a:endParaRPr>
          </a:p>
          <a:p>
            <a:r>
              <a:rPr lang="en-US" sz="2400" dirty="0" smtClean="0">
                <a:solidFill>
                  <a:schemeClr val="tx1"/>
                </a:solidFill>
              </a:rPr>
              <a:t>	</a:t>
            </a:r>
            <a:endParaRPr lang="en-US" sz="2400" dirty="0">
              <a:solidFill>
                <a:schemeClr val="tx1"/>
              </a:solidFill>
            </a:endParaRPr>
          </a:p>
        </p:txBody>
      </p:sp>
      <p:sp>
        <p:nvSpPr>
          <p:cNvPr id="4" name="Footer Placeholder 3"/>
          <p:cNvSpPr>
            <a:spLocks noGrp="1"/>
          </p:cNvSpPr>
          <p:nvPr>
            <p:ph type="ftr" sz="quarter" idx="10"/>
          </p:nvPr>
        </p:nvSpPr>
        <p:spPr>
          <a:xfrm>
            <a:off x="3124199" y="6356350"/>
            <a:ext cx="3095625" cy="365125"/>
          </a:xfrm>
        </p:spPr>
        <p:txBody>
          <a:bodyPr/>
          <a:lstStyle/>
          <a:p>
            <a:pPr algn="ctr">
              <a:defRPr/>
            </a:pPr>
            <a:r>
              <a:rPr lang="en-US" dirty="0" smtClean="0"/>
              <a:t>IETF 95 @ Buenos Aires, </a:t>
            </a:r>
            <a:r>
              <a:rPr lang="en-US" dirty="0" err="1" smtClean="0"/>
              <a:t>Aprll</a:t>
            </a:r>
            <a:r>
              <a:rPr lang="en-US" dirty="0" smtClean="0"/>
              <a:t> 3-8, 2016</a:t>
            </a:r>
            <a:endParaRPr lang="en-US" dirty="0"/>
          </a:p>
        </p:txBody>
      </p:sp>
      <p:sp>
        <p:nvSpPr>
          <p:cNvPr id="6" name="Rectangle 5"/>
          <p:cNvSpPr/>
          <p:nvPr/>
        </p:nvSpPr>
        <p:spPr>
          <a:xfrm>
            <a:off x="1460663" y="1852986"/>
            <a:ext cx="6429303" cy="1594283"/>
          </a:xfrm>
          <a:prstGeom prst="rect">
            <a:avLst/>
          </a:prstGeom>
          <a:ln>
            <a:solidFill>
              <a:schemeClr val="accent1"/>
            </a:solidFill>
          </a:ln>
        </p:spPr>
        <p:txBody>
          <a:bodyPr wrap="square">
            <a:spAutoFit/>
          </a:bodyPr>
          <a:lstStyle/>
          <a:p>
            <a:pPr lvl="0" algn="ctr" fontAlgn="auto">
              <a:spcBef>
                <a:spcPct val="20000"/>
              </a:spcBef>
              <a:spcAft>
                <a:spcPts val="0"/>
              </a:spcAft>
            </a:pPr>
            <a:r>
              <a:rPr lang="en-US" sz="2800" dirty="0" smtClean="0">
                <a:solidFill>
                  <a:schemeClr val="accent5"/>
                </a:solidFill>
                <a:latin typeface="Calibri"/>
                <a:cs typeface="+mn-cs"/>
              </a:rPr>
              <a:t>draft-leebelotti-teas-actn-info-02</a:t>
            </a:r>
          </a:p>
          <a:p>
            <a:pPr lvl="0" algn="ctr" fontAlgn="auto">
              <a:spcBef>
                <a:spcPct val="20000"/>
              </a:spcBef>
              <a:spcAft>
                <a:spcPts val="0"/>
              </a:spcAft>
            </a:pPr>
            <a:r>
              <a:rPr lang="en-US" sz="2800" dirty="0" smtClean="0">
                <a:solidFill>
                  <a:schemeClr val="accent5"/>
                </a:solidFill>
                <a:latin typeface="Calibri"/>
                <a:cs typeface="+mn-cs"/>
              </a:rPr>
              <a:t>IETF 95 – Buenos Aires</a:t>
            </a:r>
          </a:p>
          <a:p>
            <a:pPr algn="ctr"/>
            <a:endParaRPr lang="en-US" dirty="0" smtClean="0"/>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7882" y="1183341"/>
            <a:ext cx="8122024" cy="4867835"/>
          </a:xfrm>
        </p:spPr>
        <p:txBody>
          <a:bodyPr/>
          <a:lstStyle/>
          <a:p>
            <a:pPr lvl="0"/>
            <a:r>
              <a:rPr lang="en-US" dirty="0" smtClean="0"/>
              <a:t>Co-authors believe the base work is ready for WG adoption </a:t>
            </a:r>
          </a:p>
          <a:p>
            <a:pPr lvl="0"/>
            <a:r>
              <a:rPr lang="en-US" dirty="0" smtClean="0"/>
              <a:t>Continue to work on refinements, e.g.  proposed mapping of objects to specific action primitives to check completeness against new primitives and definitions</a:t>
            </a:r>
          </a:p>
          <a:p>
            <a:r>
              <a:rPr lang="it-IT" dirty="0" err="1" smtClean="0">
                <a:solidFill>
                  <a:srgbClr val="FF0000"/>
                </a:solidFill>
              </a:rPr>
              <a:t>Begin</a:t>
            </a:r>
            <a:r>
              <a:rPr lang="it-IT" dirty="0" smtClean="0">
                <a:solidFill>
                  <a:srgbClr val="FF0000"/>
                </a:solidFill>
              </a:rPr>
              <a:t> to work on solution drafts based on the info </a:t>
            </a:r>
            <a:r>
              <a:rPr lang="it-IT" dirty="0" err="1" smtClean="0">
                <a:solidFill>
                  <a:srgbClr val="FF0000"/>
                </a:solidFill>
              </a:rPr>
              <a:t>model</a:t>
            </a:r>
            <a:r>
              <a:rPr lang="it-IT" dirty="0" smtClean="0">
                <a:solidFill>
                  <a:srgbClr val="FF0000"/>
                </a:solidFill>
              </a:rPr>
              <a:t>/</a:t>
            </a:r>
            <a:r>
              <a:rPr lang="it-IT" dirty="0" err="1" smtClean="0">
                <a:solidFill>
                  <a:srgbClr val="FF0000"/>
                </a:solidFill>
              </a:rPr>
              <a:t>requirements</a:t>
            </a:r>
            <a:r>
              <a:rPr lang="it-IT" dirty="0" smtClean="0">
                <a:solidFill>
                  <a:srgbClr val="FF0000"/>
                </a:solidFill>
              </a:rPr>
              <a:t> </a:t>
            </a:r>
            <a:r>
              <a:rPr lang="it-IT" dirty="0" err="1" smtClean="0">
                <a:solidFill>
                  <a:srgbClr val="FF0000"/>
                </a:solidFill>
              </a:rPr>
              <a:t>drafts</a:t>
            </a:r>
            <a:r>
              <a:rPr lang="it-IT" dirty="0" smtClean="0">
                <a:solidFill>
                  <a:srgbClr val="FF0000"/>
                </a:solidFill>
              </a:rPr>
              <a:t>. </a:t>
            </a:r>
          </a:p>
          <a:p>
            <a:pPr>
              <a:buNone/>
            </a:pPr>
            <a:endParaRPr lang="it-IT" dirty="0"/>
          </a:p>
        </p:txBody>
      </p:sp>
      <p:sp>
        <p:nvSpPr>
          <p:cNvPr id="3" name="Title 2"/>
          <p:cNvSpPr>
            <a:spLocks noGrp="1"/>
          </p:cNvSpPr>
          <p:nvPr>
            <p:ph type="title"/>
          </p:nvPr>
        </p:nvSpPr>
        <p:spPr/>
        <p:txBody>
          <a:bodyPr/>
          <a:lstStyle/>
          <a:p>
            <a:r>
              <a:rPr lang="it-IT" dirty="0" err="1" smtClean="0"/>
              <a:t>Next</a:t>
            </a:r>
            <a:r>
              <a:rPr lang="it-IT" dirty="0" smtClean="0"/>
              <a:t> </a:t>
            </a:r>
            <a:r>
              <a:rPr lang="it-IT" dirty="0" err="1" smtClean="0"/>
              <a:t>Steps</a:t>
            </a:r>
            <a:endParaRPr lang="it-IT" dirty="0"/>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10</a:t>
            </a:fld>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B4284707-5D92-4DB6-AE9B-BA0F5CDBEE5B}" type="slidenum">
              <a:rPr lang="en-US" smtClean="0"/>
              <a:pPr>
                <a:defRPr/>
              </a:pPr>
              <a:t>11</a:t>
            </a:fld>
            <a:endParaRPr lang="en-US"/>
          </a:p>
        </p:txBody>
      </p:sp>
      <p:sp>
        <p:nvSpPr>
          <p:cNvPr id="6" name="Rectangle 5"/>
          <p:cNvSpPr/>
          <p:nvPr/>
        </p:nvSpPr>
        <p:spPr>
          <a:xfrm>
            <a:off x="3304473" y="2967335"/>
            <a:ext cx="253505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BACKUP</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ndara" pitchFamily="34" charset="0"/>
              </a:rPr>
              <a:t>How to represent a VN</a:t>
            </a:r>
            <a:endParaRPr lang="en-US" dirty="0">
              <a:latin typeface="Candara" pitchFamily="34" charset="0"/>
            </a:endParaRPr>
          </a:p>
        </p:txBody>
      </p:sp>
      <p:sp>
        <p:nvSpPr>
          <p:cNvPr id="4" name="Oval 273"/>
          <p:cNvSpPr>
            <a:spLocks noChangeArrowheads="1"/>
          </p:cNvSpPr>
          <p:nvPr/>
        </p:nvSpPr>
        <p:spPr bwMode="auto">
          <a:xfrm>
            <a:off x="1009482" y="2606165"/>
            <a:ext cx="1523373" cy="406700"/>
          </a:xfrm>
          <a:prstGeom prst="ellipse">
            <a:avLst/>
          </a:prstGeom>
          <a:solidFill>
            <a:srgbClr val="FFFFFF"/>
          </a:solidFill>
          <a:ln>
            <a:noFill/>
          </a:ln>
          <a:extLst>
            <a:ext uri="{91240B29-F687-4F45-9708-019B960494DF}">
              <a14:hiddenLine xmlns="" xmlns:a14="http://schemas.microsoft.com/office/drawing/2010/main"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cxnSp>
        <p:nvCxnSpPr>
          <p:cNvPr id="6" name="Straight Connector 191"/>
          <p:cNvCxnSpPr>
            <a:cxnSpLocks noChangeShapeType="1"/>
            <a:stCxn id="12" idx="7"/>
          </p:cNvCxnSpPr>
          <p:nvPr/>
        </p:nvCxnSpPr>
        <p:spPr bwMode="auto">
          <a:xfrm flipV="1">
            <a:off x="1545604" y="2610429"/>
            <a:ext cx="114884" cy="118514"/>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7" name="Straight Connector 197"/>
          <p:cNvCxnSpPr>
            <a:cxnSpLocks noChangeShapeType="1"/>
            <a:stCxn id="10" idx="5"/>
            <a:endCxn id="11" idx="0"/>
          </p:cNvCxnSpPr>
          <p:nvPr/>
        </p:nvCxnSpPr>
        <p:spPr bwMode="auto">
          <a:xfrm>
            <a:off x="1760427" y="2615544"/>
            <a:ext cx="51371" cy="79293"/>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8" name="Straight Connector 199"/>
          <p:cNvCxnSpPr>
            <a:cxnSpLocks noChangeShapeType="1"/>
            <a:stCxn id="13" idx="6"/>
            <a:endCxn id="14" idx="1"/>
          </p:cNvCxnSpPr>
          <p:nvPr/>
        </p:nvCxnSpPr>
        <p:spPr bwMode="auto">
          <a:xfrm>
            <a:off x="2109747" y="2639418"/>
            <a:ext cx="102741" cy="64799"/>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9" name="Straight Connector 234"/>
          <p:cNvCxnSpPr>
            <a:cxnSpLocks noChangeShapeType="1"/>
            <a:stCxn id="11" idx="7"/>
            <a:endCxn id="13" idx="2"/>
          </p:cNvCxnSpPr>
          <p:nvPr/>
        </p:nvCxnSpPr>
        <p:spPr bwMode="auto">
          <a:xfrm flipV="1">
            <a:off x="1858498" y="2639418"/>
            <a:ext cx="118619" cy="66504"/>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sp>
        <p:nvSpPr>
          <p:cNvPr id="10" name="Oval 244"/>
          <p:cNvSpPr>
            <a:spLocks noChangeAspect="1"/>
          </p:cNvSpPr>
          <p:nvPr/>
        </p:nvSpPr>
        <p:spPr bwMode="auto">
          <a:xfrm>
            <a:off x="1646477" y="2551598"/>
            <a:ext cx="132630" cy="74178"/>
          </a:xfrm>
          <a:prstGeom prst="ellipse">
            <a:avLst/>
          </a:prstGeom>
          <a:solidFill>
            <a:srgbClr val="00B05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1" name="Oval 246"/>
          <p:cNvSpPr>
            <a:spLocks noChangeAspect="1"/>
          </p:cNvSpPr>
          <p:nvPr/>
        </p:nvSpPr>
        <p:spPr bwMode="auto">
          <a:xfrm>
            <a:off x="1745483" y="26948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2" name="Oval 247"/>
          <p:cNvSpPr>
            <a:spLocks noChangeAspect="1"/>
          </p:cNvSpPr>
          <p:nvPr/>
        </p:nvSpPr>
        <p:spPr bwMode="auto">
          <a:xfrm>
            <a:off x="1431655" y="2718711"/>
            <a:ext cx="133564" cy="75030"/>
          </a:xfrm>
          <a:prstGeom prst="ellipse">
            <a:avLst/>
          </a:prstGeom>
          <a:solidFill>
            <a:srgbClr val="FF000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3" name="Oval 250"/>
          <p:cNvSpPr>
            <a:spLocks noChangeAspect="1"/>
          </p:cNvSpPr>
          <p:nvPr/>
        </p:nvSpPr>
        <p:spPr bwMode="auto">
          <a:xfrm>
            <a:off x="1977118" y="2601050"/>
            <a:ext cx="132630" cy="75030"/>
          </a:xfrm>
          <a:prstGeom prst="ellipse">
            <a:avLst/>
          </a:prstGeom>
          <a:solidFill>
            <a:srgbClr val="7030A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4" name="Oval 252"/>
          <p:cNvSpPr>
            <a:spLocks noChangeAspect="1"/>
          </p:cNvSpPr>
          <p:nvPr/>
        </p:nvSpPr>
        <p:spPr bwMode="auto">
          <a:xfrm>
            <a:off x="2191940" y="2692280"/>
            <a:ext cx="132630" cy="76736"/>
          </a:xfrm>
          <a:prstGeom prst="ellipse">
            <a:avLst/>
          </a:prstGeom>
          <a:solidFill>
            <a:srgbClr val="00206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cxnSp>
        <p:nvCxnSpPr>
          <p:cNvPr id="15" name="Straight Connector 222"/>
          <p:cNvCxnSpPr>
            <a:cxnSpLocks noChangeShapeType="1"/>
            <a:stCxn id="18" idx="7"/>
            <a:endCxn id="19" idx="3"/>
          </p:cNvCxnSpPr>
          <p:nvPr/>
        </p:nvCxnSpPr>
        <p:spPr bwMode="auto">
          <a:xfrm flipV="1">
            <a:off x="1581097" y="2760490"/>
            <a:ext cx="184001" cy="75883"/>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cxnSp>
        <p:nvCxnSpPr>
          <p:cNvPr id="16" name="Straight Connector 236"/>
          <p:cNvCxnSpPr>
            <a:cxnSpLocks noChangeShapeType="1"/>
            <a:stCxn id="19" idx="5"/>
            <a:endCxn id="20" idx="1"/>
          </p:cNvCxnSpPr>
          <p:nvPr/>
        </p:nvCxnSpPr>
        <p:spPr bwMode="auto">
          <a:xfrm>
            <a:off x="1858498" y="2760490"/>
            <a:ext cx="263391" cy="91230"/>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cxnSp>
        <p:nvCxnSpPr>
          <p:cNvPr id="17" name="Straight Connector 243"/>
          <p:cNvCxnSpPr>
            <a:cxnSpLocks noChangeShapeType="1"/>
            <a:stCxn id="20" idx="6"/>
          </p:cNvCxnSpPr>
          <p:nvPr/>
        </p:nvCxnSpPr>
        <p:spPr bwMode="auto">
          <a:xfrm flipV="1">
            <a:off x="2235839" y="2877298"/>
            <a:ext cx="222295" cy="1705"/>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sp>
        <p:nvSpPr>
          <p:cNvPr id="18" name="Oval 17"/>
          <p:cNvSpPr>
            <a:spLocks noChangeAspect="1"/>
          </p:cNvSpPr>
          <p:nvPr/>
        </p:nvSpPr>
        <p:spPr bwMode="auto">
          <a:xfrm>
            <a:off x="1468880" y="2826341"/>
            <a:ext cx="131231" cy="74593"/>
          </a:xfrm>
          <a:prstGeom prst="ellipse">
            <a:avLst/>
          </a:prstGeom>
          <a:solidFill>
            <a:schemeClr val="accent6"/>
          </a:solidFill>
          <a:ln w="38100" cap="flat" cmpd="sng" algn="ctr">
            <a:solidFill>
              <a:schemeClr val="tx1"/>
            </a:solidFill>
            <a:prstDash val="solid"/>
            <a:round/>
            <a:headEnd type="none" w="med" len="med"/>
            <a:tailEnd type="none" w="med" len="med"/>
          </a:ln>
          <a:effectLst/>
        </p:spPr>
        <p:txBody>
          <a:bodyPr wrap="none" lIns="53996" tIns="34289" rIns="53996" bIns="34289"/>
          <a:lstStyle/>
          <a:p>
            <a:pPr fontAlgn="auto">
              <a:spcBef>
                <a:spcPct val="50000"/>
              </a:spcBef>
              <a:spcAft>
                <a:spcPts val="0"/>
              </a:spcAft>
              <a:defRPr/>
            </a:pPr>
            <a:endParaRPr lang="en-US" sz="1800">
              <a:solidFill>
                <a:srgbClr val="FFFFFF"/>
              </a:solidFill>
              <a:latin typeface="Candara" pitchFamily="34" charset="0"/>
              <a:ea typeface="MS PGothic" pitchFamily="34" charset="-128"/>
            </a:endParaRPr>
          </a:p>
        </p:txBody>
      </p:sp>
      <p:sp>
        <p:nvSpPr>
          <p:cNvPr id="19" name="Oval 246"/>
          <p:cNvSpPr>
            <a:spLocks noChangeAspect="1"/>
          </p:cNvSpPr>
          <p:nvPr/>
        </p:nvSpPr>
        <p:spPr bwMode="auto">
          <a:xfrm>
            <a:off x="1745483" y="26948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20" name="Oval 251"/>
          <p:cNvSpPr>
            <a:spLocks noChangeAspect="1"/>
          </p:cNvSpPr>
          <p:nvPr/>
        </p:nvSpPr>
        <p:spPr bwMode="auto">
          <a:xfrm>
            <a:off x="2102275" y="2840636"/>
            <a:ext cx="133564" cy="75883"/>
          </a:xfrm>
          <a:prstGeom prst="ellipse">
            <a:avLst/>
          </a:prstGeom>
          <a:solidFill>
            <a:srgbClr val="993366"/>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21" name="Freeform 35"/>
          <p:cNvSpPr>
            <a:spLocks noChangeAspect="1" noEditPoints="1"/>
          </p:cNvSpPr>
          <p:nvPr/>
        </p:nvSpPr>
        <p:spPr bwMode="auto">
          <a:xfrm flipH="1">
            <a:off x="3174097" y="3429000"/>
            <a:ext cx="2982079" cy="994654"/>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n>
            <a:noFill/>
          </a:ln>
          <a:extLst>
            <a:ext uri="{91240B29-F687-4F45-9708-019B960494DF}">
              <a14:hiddenLine xmlns="" xmlns:a14="http://schemas.microsoft.com/office/drawing/2010/main" w="9525">
                <a:solidFill>
                  <a:srgbClr val="000000"/>
                </a:solidFill>
                <a:round/>
                <a:headEnd/>
                <a:tailEnd/>
              </a14:hiddenLine>
            </a:ext>
          </a:extLst>
        </p:spPr>
        <p:txBody>
          <a:bodyPr lIns="68574" tIns="34289" rIns="68574" bIns="34289"/>
          <a:lstStyle/>
          <a:p>
            <a:endParaRPr lang="en-US">
              <a:latin typeface="Candara" pitchFamily="34" charset="0"/>
            </a:endParaRPr>
          </a:p>
        </p:txBody>
      </p:sp>
      <p:sp>
        <p:nvSpPr>
          <p:cNvPr id="22" name="Oval 273"/>
          <p:cNvSpPr>
            <a:spLocks noChangeArrowheads="1"/>
          </p:cNvSpPr>
          <p:nvPr/>
        </p:nvSpPr>
        <p:spPr bwMode="auto">
          <a:xfrm>
            <a:off x="6236315" y="2606165"/>
            <a:ext cx="1523373" cy="406700"/>
          </a:xfrm>
          <a:prstGeom prst="ellipse">
            <a:avLst/>
          </a:prstGeom>
          <a:solidFill>
            <a:srgbClr val="FFFFFF"/>
          </a:solidFill>
          <a:ln>
            <a:noFill/>
          </a:ln>
          <a:extLst>
            <a:ext uri="{91240B29-F687-4F45-9708-019B960494DF}">
              <a14:hiddenLine xmlns="" xmlns:a14="http://schemas.microsoft.com/office/drawing/2010/main"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sp>
        <p:nvSpPr>
          <p:cNvPr id="23" name="Oval 273"/>
          <p:cNvSpPr>
            <a:spLocks noChangeArrowheads="1"/>
          </p:cNvSpPr>
          <p:nvPr/>
        </p:nvSpPr>
        <p:spPr bwMode="auto">
          <a:xfrm>
            <a:off x="5876275" y="2606165"/>
            <a:ext cx="1523373" cy="406700"/>
          </a:xfrm>
          <a:prstGeom prst="ellipse">
            <a:avLst/>
          </a:prstGeom>
          <a:solidFill>
            <a:srgbClr val="FFFFFF"/>
          </a:solidFill>
          <a:ln>
            <a:noFill/>
          </a:ln>
          <a:extLst>
            <a:ext uri="{91240B29-F687-4F45-9708-019B960494DF}">
              <a14:hiddenLine xmlns="" xmlns:a14="http://schemas.microsoft.com/office/drawing/2010/main"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sp>
        <p:nvSpPr>
          <p:cNvPr id="24" name="Freeform 35"/>
          <p:cNvSpPr>
            <a:spLocks noChangeAspect="1" noEditPoints="1"/>
          </p:cNvSpPr>
          <p:nvPr/>
        </p:nvSpPr>
        <p:spPr bwMode="auto">
          <a:xfrm flipH="1">
            <a:off x="5406345" y="2330475"/>
            <a:ext cx="2982079" cy="898209"/>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solidFill>
            <a:srgbClr val="C2C3C4"/>
          </a:solidFill>
          <a:ln>
            <a:noFill/>
          </a:ln>
          <a:extLst>
            <a:ext uri="{91240B29-F687-4F45-9708-019B960494DF}">
              <a14:hiddenLine xmlns="" xmlns:a14="http://schemas.microsoft.com/office/drawing/2010/main" w="9525">
                <a:solidFill>
                  <a:srgbClr val="000000"/>
                </a:solidFill>
                <a:round/>
                <a:headEnd/>
                <a:tailEnd/>
              </a14:hiddenLine>
            </a:ext>
          </a:extLst>
        </p:spPr>
        <p:txBody>
          <a:bodyPr lIns="68574" tIns="34289" rIns="68574" bIns="34289"/>
          <a:lstStyle/>
          <a:p>
            <a:endParaRPr lang="en-US">
              <a:latin typeface="Candara" pitchFamily="34" charset="0"/>
            </a:endParaRPr>
          </a:p>
        </p:txBody>
      </p:sp>
      <p:cxnSp>
        <p:nvCxnSpPr>
          <p:cNvPr id="25" name="Straight Connector 191"/>
          <p:cNvCxnSpPr>
            <a:cxnSpLocks noChangeShapeType="1"/>
            <a:stCxn id="31" idx="7"/>
          </p:cNvCxnSpPr>
          <p:nvPr/>
        </p:nvCxnSpPr>
        <p:spPr bwMode="auto">
          <a:xfrm flipV="1">
            <a:off x="6412397" y="2610429"/>
            <a:ext cx="114884" cy="118514"/>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26" name="Straight Connector 197"/>
          <p:cNvCxnSpPr>
            <a:cxnSpLocks noChangeShapeType="1"/>
            <a:stCxn id="29" idx="5"/>
            <a:endCxn id="30" idx="0"/>
          </p:cNvCxnSpPr>
          <p:nvPr/>
        </p:nvCxnSpPr>
        <p:spPr bwMode="auto">
          <a:xfrm>
            <a:off x="6627220" y="2615544"/>
            <a:ext cx="51371" cy="79293"/>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27" name="Straight Connector 199"/>
          <p:cNvCxnSpPr>
            <a:cxnSpLocks noChangeShapeType="1"/>
            <a:stCxn id="32" idx="6"/>
            <a:endCxn id="33" idx="1"/>
          </p:cNvCxnSpPr>
          <p:nvPr/>
        </p:nvCxnSpPr>
        <p:spPr bwMode="auto">
          <a:xfrm>
            <a:off x="6976540" y="2639418"/>
            <a:ext cx="102741" cy="64799"/>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cxnSp>
        <p:nvCxnSpPr>
          <p:cNvPr id="28" name="Straight Connector 234"/>
          <p:cNvCxnSpPr>
            <a:cxnSpLocks noChangeShapeType="1"/>
            <a:stCxn id="30" idx="7"/>
            <a:endCxn id="32" idx="2"/>
          </p:cNvCxnSpPr>
          <p:nvPr/>
        </p:nvCxnSpPr>
        <p:spPr bwMode="auto">
          <a:xfrm flipV="1">
            <a:off x="6725291" y="2639418"/>
            <a:ext cx="118619" cy="66504"/>
          </a:xfrm>
          <a:prstGeom prst="line">
            <a:avLst/>
          </a:prstGeom>
          <a:noFill/>
          <a:ln w="57150" algn="ctr">
            <a:solidFill>
              <a:srgbClr val="FF0000"/>
            </a:solidFill>
            <a:round/>
            <a:headEnd/>
            <a:tailEnd/>
          </a:ln>
          <a:extLst>
            <a:ext uri="{909E8E84-426E-40DD-AFC4-6F175D3DCCD1}">
              <a14:hiddenFill xmlns="" xmlns:a14="http://schemas.microsoft.com/office/drawing/2010/main">
                <a:noFill/>
              </a14:hiddenFill>
            </a:ext>
          </a:extLst>
        </p:spPr>
      </p:cxnSp>
      <p:sp>
        <p:nvSpPr>
          <p:cNvPr id="29" name="Oval 244"/>
          <p:cNvSpPr>
            <a:spLocks noChangeAspect="1"/>
          </p:cNvSpPr>
          <p:nvPr/>
        </p:nvSpPr>
        <p:spPr bwMode="auto">
          <a:xfrm>
            <a:off x="6513270" y="2551598"/>
            <a:ext cx="132630" cy="74178"/>
          </a:xfrm>
          <a:prstGeom prst="ellipse">
            <a:avLst/>
          </a:prstGeom>
          <a:solidFill>
            <a:srgbClr val="00B05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30" name="Oval 246"/>
          <p:cNvSpPr>
            <a:spLocks noChangeAspect="1"/>
          </p:cNvSpPr>
          <p:nvPr/>
        </p:nvSpPr>
        <p:spPr bwMode="auto">
          <a:xfrm>
            <a:off x="6612276" y="26948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31" name="Oval 247"/>
          <p:cNvSpPr>
            <a:spLocks noChangeAspect="1"/>
          </p:cNvSpPr>
          <p:nvPr/>
        </p:nvSpPr>
        <p:spPr bwMode="auto">
          <a:xfrm>
            <a:off x="6298448" y="2718711"/>
            <a:ext cx="133564" cy="75030"/>
          </a:xfrm>
          <a:prstGeom prst="ellipse">
            <a:avLst/>
          </a:prstGeom>
          <a:solidFill>
            <a:srgbClr val="FF000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32" name="Oval 250"/>
          <p:cNvSpPr>
            <a:spLocks noChangeAspect="1"/>
          </p:cNvSpPr>
          <p:nvPr/>
        </p:nvSpPr>
        <p:spPr bwMode="auto">
          <a:xfrm>
            <a:off x="6843911" y="2601050"/>
            <a:ext cx="132630" cy="75030"/>
          </a:xfrm>
          <a:prstGeom prst="ellipse">
            <a:avLst/>
          </a:prstGeom>
          <a:solidFill>
            <a:srgbClr val="7030A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33" name="Oval 252"/>
          <p:cNvSpPr>
            <a:spLocks noChangeAspect="1"/>
          </p:cNvSpPr>
          <p:nvPr/>
        </p:nvSpPr>
        <p:spPr bwMode="auto">
          <a:xfrm>
            <a:off x="7058733" y="2692280"/>
            <a:ext cx="132630" cy="76736"/>
          </a:xfrm>
          <a:prstGeom prst="ellipse">
            <a:avLst/>
          </a:prstGeom>
          <a:solidFill>
            <a:srgbClr val="00206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cxnSp>
        <p:nvCxnSpPr>
          <p:cNvPr id="34" name="Straight Connector 222"/>
          <p:cNvCxnSpPr>
            <a:cxnSpLocks noChangeShapeType="1"/>
            <a:stCxn id="37" idx="7"/>
            <a:endCxn id="38" idx="3"/>
          </p:cNvCxnSpPr>
          <p:nvPr/>
        </p:nvCxnSpPr>
        <p:spPr bwMode="auto">
          <a:xfrm flipV="1">
            <a:off x="6447890" y="2760490"/>
            <a:ext cx="184001" cy="75883"/>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cxnSp>
        <p:nvCxnSpPr>
          <p:cNvPr id="35" name="Straight Connector 236"/>
          <p:cNvCxnSpPr>
            <a:cxnSpLocks noChangeShapeType="1"/>
            <a:stCxn id="38" idx="5"/>
            <a:endCxn id="39" idx="1"/>
          </p:cNvCxnSpPr>
          <p:nvPr/>
        </p:nvCxnSpPr>
        <p:spPr bwMode="auto">
          <a:xfrm>
            <a:off x="6725291" y="2760490"/>
            <a:ext cx="263391" cy="91230"/>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cxnSp>
        <p:nvCxnSpPr>
          <p:cNvPr id="36" name="Straight Connector 243"/>
          <p:cNvCxnSpPr>
            <a:cxnSpLocks noChangeShapeType="1"/>
            <a:stCxn id="39" idx="6"/>
          </p:cNvCxnSpPr>
          <p:nvPr/>
        </p:nvCxnSpPr>
        <p:spPr bwMode="auto">
          <a:xfrm flipV="1">
            <a:off x="7102632" y="2877298"/>
            <a:ext cx="222295" cy="1705"/>
          </a:xfrm>
          <a:prstGeom prst="line">
            <a:avLst/>
          </a:prstGeom>
          <a:noFill/>
          <a:ln w="57150" algn="ctr">
            <a:solidFill>
              <a:srgbClr val="00B0F0"/>
            </a:solidFill>
            <a:round/>
            <a:headEnd/>
            <a:tailEnd/>
          </a:ln>
          <a:extLst>
            <a:ext uri="{909E8E84-426E-40DD-AFC4-6F175D3DCCD1}">
              <a14:hiddenFill xmlns="" xmlns:a14="http://schemas.microsoft.com/office/drawing/2010/main">
                <a:noFill/>
              </a14:hiddenFill>
            </a:ext>
          </a:extLst>
        </p:spPr>
      </p:cxnSp>
      <p:sp>
        <p:nvSpPr>
          <p:cNvPr id="37" name="Oval 36"/>
          <p:cNvSpPr>
            <a:spLocks noChangeAspect="1"/>
          </p:cNvSpPr>
          <p:nvPr/>
        </p:nvSpPr>
        <p:spPr bwMode="auto">
          <a:xfrm>
            <a:off x="6335673" y="2826341"/>
            <a:ext cx="131231" cy="74593"/>
          </a:xfrm>
          <a:prstGeom prst="ellipse">
            <a:avLst/>
          </a:prstGeom>
          <a:solidFill>
            <a:schemeClr val="accent6"/>
          </a:solidFill>
          <a:ln w="38100" cap="flat" cmpd="sng" algn="ctr">
            <a:solidFill>
              <a:schemeClr val="tx1"/>
            </a:solidFill>
            <a:prstDash val="solid"/>
            <a:round/>
            <a:headEnd type="none" w="med" len="med"/>
            <a:tailEnd type="none" w="med" len="med"/>
          </a:ln>
          <a:effectLst/>
        </p:spPr>
        <p:txBody>
          <a:bodyPr wrap="none" lIns="53996" tIns="34289" rIns="53996" bIns="34289"/>
          <a:lstStyle/>
          <a:p>
            <a:pPr fontAlgn="auto">
              <a:spcBef>
                <a:spcPct val="50000"/>
              </a:spcBef>
              <a:spcAft>
                <a:spcPts val="0"/>
              </a:spcAft>
              <a:defRPr/>
            </a:pPr>
            <a:endParaRPr lang="en-US" sz="1800">
              <a:solidFill>
                <a:srgbClr val="FFFFFF"/>
              </a:solidFill>
              <a:latin typeface="Candara" pitchFamily="34" charset="0"/>
              <a:ea typeface="MS PGothic" pitchFamily="34" charset="-128"/>
            </a:endParaRPr>
          </a:p>
        </p:txBody>
      </p:sp>
      <p:sp>
        <p:nvSpPr>
          <p:cNvPr id="38" name="Oval 246"/>
          <p:cNvSpPr>
            <a:spLocks noChangeAspect="1"/>
          </p:cNvSpPr>
          <p:nvPr/>
        </p:nvSpPr>
        <p:spPr bwMode="auto">
          <a:xfrm>
            <a:off x="6612276" y="26948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39" name="Oval 251"/>
          <p:cNvSpPr>
            <a:spLocks noChangeAspect="1"/>
          </p:cNvSpPr>
          <p:nvPr/>
        </p:nvSpPr>
        <p:spPr bwMode="auto">
          <a:xfrm>
            <a:off x="6969068" y="2840636"/>
            <a:ext cx="133564" cy="75883"/>
          </a:xfrm>
          <a:prstGeom prst="ellipse">
            <a:avLst/>
          </a:prstGeom>
          <a:solidFill>
            <a:srgbClr val="993366"/>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40" name="Freeform 3"/>
          <p:cNvSpPr>
            <a:spLocks noChangeAspect="1" noEditPoints="1"/>
          </p:cNvSpPr>
          <p:nvPr/>
        </p:nvSpPr>
        <p:spPr bwMode="auto">
          <a:xfrm>
            <a:off x="467544" y="3284984"/>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41" name="Freeform 3"/>
          <p:cNvSpPr>
            <a:spLocks noChangeAspect="1" noEditPoints="1"/>
          </p:cNvSpPr>
          <p:nvPr/>
        </p:nvSpPr>
        <p:spPr bwMode="auto">
          <a:xfrm>
            <a:off x="7452320" y="3573016"/>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sp>
        <p:nvSpPr>
          <p:cNvPr id="42" name="Freeform 3"/>
          <p:cNvSpPr>
            <a:spLocks noChangeAspect="1" noEditPoints="1"/>
          </p:cNvSpPr>
          <p:nvPr/>
        </p:nvSpPr>
        <p:spPr bwMode="auto">
          <a:xfrm>
            <a:off x="8460432" y="2780928"/>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43" name="Freeform 3"/>
          <p:cNvSpPr>
            <a:spLocks noChangeAspect="1" noEditPoints="1"/>
          </p:cNvSpPr>
          <p:nvPr/>
        </p:nvSpPr>
        <p:spPr bwMode="auto">
          <a:xfrm>
            <a:off x="1619672" y="3573016"/>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cxnSp>
        <p:nvCxnSpPr>
          <p:cNvPr id="44" name="Straight Connector 43"/>
          <p:cNvCxnSpPr/>
          <p:nvPr/>
        </p:nvCxnSpPr>
        <p:spPr>
          <a:xfrm flipV="1">
            <a:off x="827584" y="3068960"/>
            <a:ext cx="144016"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1979712" y="3140968"/>
            <a:ext cx="72008"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7596336" y="3140968"/>
            <a:ext cx="144016"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8316416" y="2780928"/>
            <a:ext cx="216024" cy="72008"/>
          </a:xfrm>
          <a:prstGeom prst="line">
            <a:avLst/>
          </a:prstGeom>
        </p:spPr>
        <p:style>
          <a:lnRef idx="1">
            <a:schemeClr val="accent1"/>
          </a:lnRef>
          <a:fillRef idx="0">
            <a:schemeClr val="accent1"/>
          </a:fillRef>
          <a:effectRef idx="0">
            <a:schemeClr val="accent1"/>
          </a:effectRef>
          <a:fontRef idx="minor">
            <a:schemeClr val="tx1"/>
          </a:fontRef>
        </p:style>
      </p:cxnSp>
      <p:sp>
        <p:nvSpPr>
          <p:cNvPr id="48" name="Freeform 3"/>
          <p:cNvSpPr>
            <a:spLocks noChangeAspect="1" noEditPoints="1"/>
          </p:cNvSpPr>
          <p:nvPr/>
        </p:nvSpPr>
        <p:spPr bwMode="auto">
          <a:xfrm>
            <a:off x="6156176" y="4365104"/>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49" name="Freeform 3"/>
          <p:cNvSpPr>
            <a:spLocks noChangeAspect="1" noEditPoints="1"/>
          </p:cNvSpPr>
          <p:nvPr/>
        </p:nvSpPr>
        <p:spPr bwMode="auto">
          <a:xfrm>
            <a:off x="3275856" y="4437112"/>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cxnSp>
        <p:nvCxnSpPr>
          <p:cNvPr id="50" name="Straight Connector 49"/>
          <p:cNvCxnSpPr/>
          <p:nvPr/>
        </p:nvCxnSpPr>
        <p:spPr>
          <a:xfrm flipV="1">
            <a:off x="3707904" y="429309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6084168" y="4077072"/>
            <a:ext cx="360040" cy="288032"/>
          </a:xfrm>
          <a:prstGeom prst="line">
            <a:avLst/>
          </a:prstGeom>
        </p:spPr>
        <p:style>
          <a:lnRef idx="1">
            <a:schemeClr val="accent1"/>
          </a:lnRef>
          <a:fillRef idx="0">
            <a:schemeClr val="accent1"/>
          </a:fillRef>
          <a:effectRef idx="0">
            <a:schemeClr val="accent1"/>
          </a:effectRef>
          <a:fontRef idx="minor">
            <a:schemeClr val="tx1"/>
          </a:fontRef>
        </p:style>
      </p:cxnSp>
      <p:pic>
        <p:nvPicPr>
          <p:cNvPr id="52" name="Picture 789" descr="图片11"/>
          <p:cNvPicPr>
            <a:picLocks noChangeAspect="1" noChangeArrowheads="1"/>
          </p:cNvPicPr>
          <p:nvPr/>
        </p:nvPicPr>
        <p:blipFill>
          <a:blip r:embed="rId2" cstate="print"/>
          <a:srcRect/>
          <a:stretch>
            <a:fillRect/>
          </a:stretch>
        </p:blipFill>
        <p:spPr bwMode="auto">
          <a:xfrm>
            <a:off x="800847" y="2879859"/>
            <a:ext cx="382494" cy="280276"/>
          </a:xfrm>
          <a:prstGeom prst="rect">
            <a:avLst/>
          </a:prstGeom>
          <a:noFill/>
        </p:spPr>
      </p:pic>
      <p:pic>
        <p:nvPicPr>
          <p:cNvPr id="53" name="Picture 789" descr="图片11"/>
          <p:cNvPicPr>
            <a:picLocks noChangeAspect="1" noChangeArrowheads="1"/>
          </p:cNvPicPr>
          <p:nvPr/>
        </p:nvPicPr>
        <p:blipFill>
          <a:blip r:embed="rId2" cstate="print"/>
          <a:srcRect/>
          <a:stretch>
            <a:fillRect/>
          </a:stretch>
        </p:blipFill>
        <p:spPr bwMode="auto">
          <a:xfrm>
            <a:off x="1907704" y="2996952"/>
            <a:ext cx="382494" cy="280276"/>
          </a:xfrm>
          <a:prstGeom prst="rect">
            <a:avLst/>
          </a:prstGeom>
          <a:noFill/>
        </p:spPr>
      </p:pic>
      <p:pic>
        <p:nvPicPr>
          <p:cNvPr id="54" name="Picture 789" descr="图片11"/>
          <p:cNvPicPr>
            <a:picLocks noChangeAspect="1" noChangeArrowheads="1"/>
          </p:cNvPicPr>
          <p:nvPr/>
        </p:nvPicPr>
        <p:blipFill>
          <a:blip r:embed="rId2" cstate="print"/>
          <a:srcRect/>
          <a:stretch>
            <a:fillRect/>
          </a:stretch>
        </p:blipFill>
        <p:spPr bwMode="auto">
          <a:xfrm>
            <a:off x="3563888" y="4149080"/>
            <a:ext cx="382494" cy="280276"/>
          </a:xfrm>
          <a:prstGeom prst="rect">
            <a:avLst/>
          </a:prstGeom>
          <a:noFill/>
        </p:spPr>
      </p:pic>
      <p:pic>
        <p:nvPicPr>
          <p:cNvPr id="55" name="Picture 789" descr="图片11"/>
          <p:cNvPicPr>
            <a:picLocks noChangeAspect="1" noChangeArrowheads="1"/>
          </p:cNvPicPr>
          <p:nvPr/>
        </p:nvPicPr>
        <p:blipFill>
          <a:blip r:embed="rId2" cstate="print"/>
          <a:srcRect/>
          <a:stretch>
            <a:fillRect/>
          </a:stretch>
        </p:blipFill>
        <p:spPr bwMode="auto">
          <a:xfrm>
            <a:off x="5940152" y="4005064"/>
            <a:ext cx="382494" cy="280276"/>
          </a:xfrm>
          <a:prstGeom prst="rect">
            <a:avLst/>
          </a:prstGeom>
          <a:noFill/>
        </p:spPr>
      </p:pic>
      <p:pic>
        <p:nvPicPr>
          <p:cNvPr id="56" name="Picture 789" descr="图片11"/>
          <p:cNvPicPr>
            <a:picLocks noChangeAspect="1" noChangeArrowheads="1"/>
          </p:cNvPicPr>
          <p:nvPr/>
        </p:nvPicPr>
        <p:blipFill>
          <a:blip r:embed="rId2" cstate="print"/>
          <a:srcRect/>
          <a:stretch>
            <a:fillRect/>
          </a:stretch>
        </p:blipFill>
        <p:spPr bwMode="auto">
          <a:xfrm>
            <a:off x="3779912" y="3429000"/>
            <a:ext cx="382494" cy="280276"/>
          </a:xfrm>
          <a:prstGeom prst="rect">
            <a:avLst/>
          </a:prstGeom>
          <a:noFill/>
        </p:spPr>
      </p:pic>
      <p:pic>
        <p:nvPicPr>
          <p:cNvPr id="57" name="Picture 789" descr="图片11"/>
          <p:cNvPicPr>
            <a:picLocks noChangeAspect="1" noChangeArrowheads="1"/>
          </p:cNvPicPr>
          <p:nvPr/>
        </p:nvPicPr>
        <p:blipFill>
          <a:blip r:embed="rId2" cstate="print"/>
          <a:srcRect/>
          <a:stretch>
            <a:fillRect/>
          </a:stretch>
        </p:blipFill>
        <p:spPr bwMode="auto">
          <a:xfrm>
            <a:off x="5436096" y="3429000"/>
            <a:ext cx="382494" cy="280276"/>
          </a:xfrm>
          <a:prstGeom prst="rect">
            <a:avLst/>
          </a:prstGeom>
          <a:noFill/>
        </p:spPr>
      </p:pic>
      <p:pic>
        <p:nvPicPr>
          <p:cNvPr id="58" name="Picture 789" descr="图片11"/>
          <p:cNvPicPr>
            <a:picLocks noChangeAspect="1" noChangeArrowheads="1"/>
          </p:cNvPicPr>
          <p:nvPr/>
        </p:nvPicPr>
        <p:blipFill>
          <a:blip r:embed="rId2" cstate="print"/>
          <a:srcRect/>
          <a:stretch>
            <a:fillRect/>
          </a:stretch>
        </p:blipFill>
        <p:spPr bwMode="auto">
          <a:xfrm>
            <a:off x="3203848" y="2780928"/>
            <a:ext cx="382494" cy="280276"/>
          </a:xfrm>
          <a:prstGeom prst="rect">
            <a:avLst/>
          </a:prstGeom>
          <a:noFill/>
        </p:spPr>
      </p:pic>
      <p:pic>
        <p:nvPicPr>
          <p:cNvPr id="59" name="Picture 789" descr="图片11"/>
          <p:cNvPicPr>
            <a:picLocks noChangeAspect="1" noChangeArrowheads="1"/>
          </p:cNvPicPr>
          <p:nvPr/>
        </p:nvPicPr>
        <p:blipFill>
          <a:blip r:embed="rId2" cstate="print"/>
          <a:srcRect/>
          <a:stretch>
            <a:fillRect/>
          </a:stretch>
        </p:blipFill>
        <p:spPr bwMode="auto">
          <a:xfrm>
            <a:off x="5292080" y="2636912"/>
            <a:ext cx="382494" cy="280276"/>
          </a:xfrm>
          <a:prstGeom prst="rect">
            <a:avLst/>
          </a:prstGeom>
          <a:noFill/>
        </p:spPr>
      </p:pic>
      <p:pic>
        <p:nvPicPr>
          <p:cNvPr id="60" name="Picture 789" descr="图片11"/>
          <p:cNvPicPr>
            <a:picLocks noChangeAspect="1" noChangeArrowheads="1"/>
          </p:cNvPicPr>
          <p:nvPr/>
        </p:nvPicPr>
        <p:blipFill>
          <a:blip r:embed="rId2" cstate="print"/>
          <a:srcRect/>
          <a:stretch>
            <a:fillRect/>
          </a:stretch>
        </p:blipFill>
        <p:spPr bwMode="auto">
          <a:xfrm>
            <a:off x="7380312" y="3068960"/>
            <a:ext cx="382494" cy="280276"/>
          </a:xfrm>
          <a:prstGeom prst="rect">
            <a:avLst/>
          </a:prstGeom>
          <a:noFill/>
        </p:spPr>
      </p:pic>
      <p:pic>
        <p:nvPicPr>
          <p:cNvPr id="61" name="Picture 789" descr="图片11"/>
          <p:cNvPicPr>
            <a:picLocks noChangeAspect="1" noChangeArrowheads="1"/>
          </p:cNvPicPr>
          <p:nvPr/>
        </p:nvPicPr>
        <p:blipFill>
          <a:blip r:embed="rId2" cstate="print"/>
          <a:srcRect/>
          <a:stretch>
            <a:fillRect/>
          </a:stretch>
        </p:blipFill>
        <p:spPr bwMode="auto">
          <a:xfrm>
            <a:off x="8028384" y="2636912"/>
            <a:ext cx="382494" cy="280276"/>
          </a:xfrm>
          <a:prstGeom prst="rect">
            <a:avLst/>
          </a:prstGeom>
          <a:noFill/>
        </p:spPr>
      </p:pic>
      <p:cxnSp>
        <p:nvCxnSpPr>
          <p:cNvPr id="62" name="Straight Connector 61"/>
          <p:cNvCxnSpPr>
            <a:endCxn id="56" idx="1"/>
          </p:cNvCxnSpPr>
          <p:nvPr/>
        </p:nvCxnSpPr>
        <p:spPr>
          <a:xfrm>
            <a:off x="3491880" y="2996952"/>
            <a:ext cx="288032" cy="5721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59" idx="2"/>
            <a:endCxn id="57" idx="0"/>
          </p:cNvCxnSpPr>
          <p:nvPr/>
        </p:nvCxnSpPr>
        <p:spPr>
          <a:xfrm>
            <a:off x="5483327" y="2917188"/>
            <a:ext cx="144016" cy="511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57" idx="3"/>
            <a:endCxn id="60" idx="1"/>
          </p:cNvCxnSpPr>
          <p:nvPr/>
        </p:nvCxnSpPr>
        <p:spPr>
          <a:xfrm flipV="1">
            <a:off x="5818590" y="3209098"/>
            <a:ext cx="1561722"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53" idx="3"/>
            <a:endCxn id="54" idx="1"/>
          </p:cNvCxnSpPr>
          <p:nvPr/>
        </p:nvCxnSpPr>
        <p:spPr>
          <a:xfrm>
            <a:off x="2290198" y="3137090"/>
            <a:ext cx="1273690" cy="1152128"/>
          </a:xfrm>
          <a:prstGeom prst="line">
            <a:avLst/>
          </a:prstGeom>
        </p:spPr>
        <p:style>
          <a:lnRef idx="1">
            <a:schemeClr val="accent1"/>
          </a:lnRef>
          <a:fillRef idx="0">
            <a:schemeClr val="accent1"/>
          </a:fillRef>
          <a:effectRef idx="0">
            <a:schemeClr val="accent1"/>
          </a:effectRef>
          <a:fontRef idx="minor">
            <a:schemeClr val="tx1"/>
          </a:fontRef>
        </p:style>
      </p:cxnSp>
      <p:sp>
        <p:nvSpPr>
          <p:cNvPr id="66" name="Freeform 65"/>
          <p:cNvSpPr/>
          <p:nvPr/>
        </p:nvSpPr>
        <p:spPr>
          <a:xfrm>
            <a:off x="639725" y="2708005"/>
            <a:ext cx="8082517" cy="1047306"/>
          </a:xfrm>
          <a:custGeom>
            <a:avLst/>
            <a:gdLst>
              <a:gd name="connsiteX0" fmla="*/ 242777 w 8082517"/>
              <a:gd name="connsiteY0" fmla="*/ 574158 h 1047306"/>
              <a:gd name="connsiteX1" fmla="*/ 434163 w 8082517"/>
              <a:gd name="connsiteY1" fmla="*/ 340242 h 1047306"/>
              <a:gd name="connsiteX2" fmla="*/ 2847754 w 8082517"/>
              <a:gd name="connsiteY2" fmla="*/ 191386 h 1047306"/>
              <a:gd name="connsiteX3" fmla="*/ 3326219 w 8082517"/>
              <a:gd name="connsiteY3" fmla="*/ 871869 h 1047306"/>
              <a:gd name="connsiteX4" fmla="*/ 4995531 w 8082517"/>
              <a:gd name="connsiteY4" fmla="*/ 925032 h 1047306"/>
              <a:gd name="connsiteX5" fmla="*/ 4974266 w 8082517"/>
              <a:gd name="connsiteY5" fmla="*/ 138223 h 1047306"/>
              <a:gd name="connsiteX6" fmla="*/ 7600508 w 8082517"/>
              <a:gd name="connsiteY6" fmla="*/ 95693 h 1047306"/>
              <a:gd name="connsiteX7" fmla="*/ 7866322 w 8082517"/>
              <a:gd name="connsiteY7" fmla="*/ 287079 h 1047306"/>
              <a:gd name="connsiteX8" fmla="*/ 7876954 w 8082517"/>
              <a:gd name="connsiteY8" fmla="*/ 255181 h 104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82517" h="1047306">
                <a:moveTo>
                  <a:pt x="242777" y="574158"/>
                </a:moveTo>
                <a:cubicBezTo>
                  <a:pt x="121388" y="489097"/>
                  <a:pt x="0" y="404037"/>
                  <a:pt x="434163" y="340242"/>
                </a:cubicBezTo>
                <a:cubicBezTo>
                  <a:pt x="868326" y="276447"/>
                  <a:pt x="2365745" y="102781"/>
                  <a:pt x="2847754" y="191386"/>
                </a:cubicBezTo>
                <a:cubicBezTo>
                  <a:pt x="3329763" y="279991"/>
                  <a:pt x="2968256" y="749595"/>
                  <a:pt x="3326219" y="871869"/>
                </a:cubicBezTo>
                <a:cubicBezTo>
                  <a:pt x="3684182" y="994143"/>
                  <a:pt x="4720857" y="1047306"/>
                  <a:pt x="4995531" y="925032"/>
                </a:cubicBezTo>
                <a:cubicBezTo>
                  <a:pt x="5270205" y="802758"/>
                  <a:pt x="4540103" y="276446"/>
                  <a:pt x="4974266" y="138223"/>
                </a:cubicBezTo>
                <a:cubicBezTo>
                  <a:pt x="5408429" y="0"/>
                  <a:pt x="7118499" y="70884"/>
                  <a:pt x="7600508" y="95693"/>
                </a:cubicBezTo>
                <a:cubicBezTo>
                  <a:pt x="8082517" y="120502"/>
                  <a:pt x="7820248" y="260498"/>
                  <a:pt x="7866322" y="287079"/>
                </a:cubicBezTo>
                <a:cubicBezTo>
                  <a:pt x="7912396" y="313660"/>
                  <a:pt x="7894675" y="284420"/>
                  <a:pt x="7876954" y="255181"/>
                </a:cubicBezTo>
              </a:path>
            </a:pathLst>
          </a:custGeom>
          <a:ln w="57150">
            <a:solidFill>
              <a:srgbClr val="92D05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ndara" pitchFamily="34" charset="0"/>
            </a:endParaRPr>
          </a:p>
        </p:txBody>
      </p:sp>
      <p:sp>
        <p:nvSpPr>
          <p:cNvPr id="67" name="TextBox 66"/>
          <p:cNvSpPr txBox="1"/>
          <p:nvPr/>
        </p:nvSpPr>
        <p:spPr>
          <a:xfrm>
            <a:off x="395536" y="3717032"/>
            <a:ext cx="734496" cy="369332"/>
          </a:xfrm>
          <a:prstGeom prst="rect">
            <a:avLst/>
          </a:prstGeom>
          <a:noFill/>
        </p:spPr>
        <p:txBody>
          <a:bodyPr wrap="none" rtlCol="0">
            <a:spAutoFit/>
          </a:bodyPr>
          <a:lstStyle/>
          <a:p>
            <a:pPr algn="ctr"/>
            <a:r>
              <a:rPr lang="en-US" dirty="0" smtClean="0">
                <a:latin typeface="Candara" pitchFamily="34" charset="0"/>
              </a:rPr>
              <a:t>EP 1.a</a:t>
            </a:r>
            <a:endParaRPr lang="en-US" dirty="0">
              <a:latin typeface="Candara" pitchFamily="34" charset="0"/>
            </a:endParaRPr>
          </a:p>
        </p:txBody>
      </p:sp>
      <p:sp>
        <p:nvSpPr>
          <p:cNvPr id="68" name="TextBox 67"/>
          <p:cNvSpPr txBox="1"/>
          <p:nvPr/>
        </p:nvSpPr>
        <p:spPr>
          <a:xfrm>
            <a:off x="1259632" y="1844824"/>
            <a:ext cx="1088760" cy="369332"/>
          </a:xfrm>
          <a:prstGeom prst="rect">
            <a:avLst/>
          </a:prstGeom>
          <a:noFill/>
        </p:spPr>
        <p:txBody>
          <a:bodyPr wrap="none" rtlCol="0">
            <a:spAutoFit/>
          </a:bodyPr>
          <a:lstStyle/>
          <a:p>
            <a:r>
              <a:rPr lang="en-US" dirty="0" smtClean="0">
                <a:latin typeface="Candara" pitchFamily="34" charset="0"/>
              </a:rPr>
              <a:t>Domain 1</a:t>
            </a:r>
            <a:endParaRPr lang="en-US" dirty="0">
              <a:latin typeface="Candara" pitchFamily="34" charset="0"/>
            </a:endParaRPr>
          </a:p>
        </p:txBody>
      </p:sp>
      <p:sp>
        <p:nvSpPr>
          <p:cNvPr id="69" name="TextBox 68"/>
          <p:cNvSpPr txBox="1"/>
          <p:nvPr/>
        </p:nvSpPr>
        <p:spPr>
          <a:xfrm>
            <a:off x="4139952" y="2996952"/>
            <a:ext cx="1088760" cy="369332"/>
          </a:xfrm>
          <a:prstGeom prst="rect">
            <a:avLst/>
          </a:prstGeom>
          <a:noFill/>
        </p:spPr>
        <p:txBody>
          <a:bodyPr wrap="none" rtlCol="0">
            <a:spAutoFit/>
          </a:bodyPr>
          <a:lstStyle/>
          <a:p>
            <a:r>
              <a:rPr lang="en-US" dirty="0" smtClean="0">
                <a:latin typeface="Candara" pitchFamily="34" charset="0"/>
              </a:rPr>
              <a:t>Domain 2</a:t>
            </a:r>
            <a:endParaRPr lang="en-US" dirty="0">
              <a:latin typeface="Candara" pitchFamily="34" charset="0"/>
            </a:endParaRPr>
          </a:p>
        </p:txBody>
      </p:sp>
      <p:sp>
        <p:nvSpPr>
          <p:cNvPr id="70" name="TextBox 69"/>
          <p:cNvSpPr txBox="1"/>
          <p:nvPr/>
        </p:nvSpPr>
        <p:spPr>
          <a:xfrm>
            <a:off x="6372200" y="1844824"/>
            <a:ext cx="1101584" cy="369332"/>
          </a:xfrm>
          <a:prstGeom prst="rect">
            <a:avLst/>
          </a:prstGeom>
          <a:noFill/>
        </p:spPr>
        <p:txBody>
          <a:bodyPr wrap="none" rtlCol="0">
            <a:spAutoFit/>
          </a:bodyPr>
          <a:lstStyle/>
          <a:p>
            <a:r>
              <a:rPr lang="en-US" dirty="0" smtClean="0">
                <a:latin typeface="Candara" pitchFamily="34" charset="0"/>
              </a:rPr>
              <a:t>Domain 3</a:t>
            </a:r>
            <a:endParaRPr lang="en-US" dirty="0">
              <a:latin typeface="Candara" pitchFamily="34" charset="0"/>
            </a:endParaRPr>
          </a:p>
        </p:txBody>
      </p:sp>
      <p:grpSp>
        <p:nvGrpSpPr>
          <p:cNvPr id="3" name="Gruppo 101"/>
          <p:cNvGrpSpPr/>
          <p:nvPr/>
        </p:nvGrpSpPr>
        <p:grpSpPr>
          <a:xfrm>
            <a:off x="539552" y="2330475"/>
            <a:ext cx="7966495" cy="2154939"/>
            <a:chOff x="539552" y="2330475"/>
            <a:chExt cx="7966495" cy="2154939"/>
          </a:xfrm>
        </p:grpSpPr>
        <p:sp>
          <p:nvSpPr>
            <p:cNvPr id="5" name="Freeform 35"/>
            <p:cNvSpPr>
              <a:spLocks noChangeAspect="1" noEditPoints="1"/>
            </p:cNvSpPr>
            <p:nvPr/>
          </p:nvSpPr>
          <p:spPr bwMode="auto">
            <a:xfrm flipH="1">
              <a:off x="539552" y="2330475"/>
              <a:ext cx="2982079" cy="898209"/>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solidFill>
              <a:srgbClr val="C2C3C4"/>
            </a:solidFill>
            <a:ln>
              <a:noFill/>
            </a:ln>
            <a:extLst>
              <a:ext uri="{91240B29-F687-4F45-9708-019B960494DF}">
                <a14:hiddenLine xmlns="" xmlns:a14="http://schemas.microsoft.com/office/drawing/2010/main" w="9525">
                  <a:solidFill>
                    <a:srgbClr val="000000"/>
                  </a:solidFill>
                  <a:round/>
                  <a:headEnd/>
                  <a:tailEnd/>
                </a14:hiddenLine>
              </a:ext>
            </a:extLst>
          </p:spPr>
          <p:txBody>
            <a:bodyPr lIns="68574" tIns="34289" rIns="68574" bIns="34289"/>
            <a:lstStyle/>
            <a:p>
              <a:endParaRPr lang="en-US">
                <a:latin typeface="Candara" pitchFamily="34" charset="0"/>
              </a:endParaRPr>
            </a:p>
          </p:txBody>
        </p:sp>
        <p:sp>
          <p:nvSpPr>
            <p:cNvPr id="71" name="Freeform 70"/>
            <p:cNvSpPr/>
            <p:nvPr/>
          </p:nvSpPr>
          <p:spPr>
            <a:xfrm>
              <a:off x="937437" y="3039387"/>
              <a:ext cx="5208182" cy="1446027"/>
            </a:xfrm>
            <a:custGeom>
              <a:avLst/>
              <a:gdLst>
                <a:gd name="connsiteX0" fmla="*/ 62023 w 5208182"/>
                <a:gd name="connsiteY0" fmla="*/ 508590 h 1446027"/>
                <a:gd name="connsiteX1" fmla="*/ 189614 w 5208182"/>
                <a:gd name="connsiteY1" fmla="*/ 93920 h 1446027"/>
                <a:gd name="connsiteX2" fmla="*/ 1199707 w 5208182"/>
                <a:gd name="connsiteY2" fmla="*/ 200246 h 1446027"/>
                <a:gd name="connsiteX3" fmla="*/ 2762693 w 5208182"/>
                <a:gd name="connsiteY3" fmla="*/ 1295399 h 1446027"/>
                <a:gd name="connsiteX4" fmla="*/ 5208182 w 5208182"/>
                <a:gd name="connsiteY4" fmla="*/ 1104013 h 1446027"/>
                <a:gd name="connsiteX5" fmla="*/ 5208182 w 5208182"/>
                <a:gd name="connsiteY5" fmla="*/ 1104013 h 144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8182" h="1446027">
                  <a:moveTo>
                    <a:pt x="62023" y="508590"/>
                  </a:moveTo>
                  <a:cubicBezTo>
                    <a:pt x="31011" y="326950"/>
                    <a:pt x="0" y="145311"/>
                    <a:pt x="189614" y="93920"/>
                  </a:cubicBezTo>
                  <a:cubicBezTo>
                    <a:pt x="379228" y="42529"/>
                    <a:pt x="770861" y="0"/>
                    <a:pt x="1199707" y="200246"/>
                  </a:cubicBezTo>
                  <a:cubicBezTo>
                    <a:pt x="1628554" y="400493"/>
                    <a:pt x="2094614" y="1144771"/>
                    <a:pt x="2762693" y="1295399"/>
                  </a:cubicBezTo>
                  <a:cubicBezTo>
                    <a:pt x="3430772" y="1446027"/>
                    <a:pt x="5208182" y="1104013"/>
                    <a:pt x="5208182" y="1104013"/>
                  </a:cubicBezTo>
                  <a:lnTo>
                    <a:pt x="5208182" y="1104013"/>
                  </a:lnTo>
                </a:path>
              </a:pathLst>
            </a:custGeom>
            <a:ln w="57150">
              <a:solidFill>
                <a:srgbClr val="00B0F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ndara" pitchFamily="34" charset="0"/>
              </a:endParaRPr>
            </a:p>
          </p:txBody>
        </p:sp>
        <p:sp>
          <p:nvSpPr>
            <p:cNvPr id="72" name="Freeform 71"/>
            <p:cNvSpPr/>
            <p:nvPr/>
          </p:nvSpPr>
          <p:spPr>
            <a:xfrm>
              <a:off x="5546651" y="2862177"/>
              <a:ext cx="2959396" cy="1536404"/>
            </a:xfrm>
            <a:custGeom>
              <a:avLst/>
              <a:gdLst>
                <a:gd name="connsiteX0" fmla="*/ 1119963 w 2959396"/>
                <a:gd name="connsiteY0" fmla="*/ 1536404 h 1536404"/>
                <a:gd name="connsiteX1" fmla="*/ 641498 w 2959396"/>
                <a:gd name="connsiteY1" fmla="*/ 1270590 h 1536404"/>
                <a:gd name="connsiteX2" fmla="*/ 226828 w 2959396"/>
                <a:gd name="connsiteY2" fmla="*/ 632637 h 1536404"/>
                <a:gd name="connsiteX3" fmla="*/ 2002465 w 2959396"/>
                <a:gd name="connsiteY3" fmla="*/ 345558 h 1536404"/>
                <a:gd name="connsiteX4" fmla="*/ 2672316 w 2959396"/>
                <a:gd name="connsiteY4" fmla="*/ 5316 h 1536404"/>
                <a:gd name="connsiteX5" fmla="*/ 2959396 w 2959396"/>
                <a:gd name="connsiteY5" fmla="*/ 313660 h 1536404"/>
                <a:gd name="connsiteX6" fmla="*/ 2959396 w 2959396"/>
                <a:gd name="connsiteY6" fmla="*/ 313660 h 1536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9396" h="1536404">
                  <a:moveTo>
                    <a:pt x="1119963" y="1536404"/>
                  </a:moveTo>
                  <a:cubicBezTo>
                    <a:pt x="955158" y="1478811"/>
                    <a:pt x="790354" y="1421218"/>
                    <a:pt x="641498" y="1270590"/>
                  </a:cubicBezTo>
                  <a:cubicBezTo>
                    <a:pt x="492642" y="1119962"/>
                    <a:pt x="0" y="786809"/>
                    <a:pt x="226828" y="632637"/>
                  </a:cubicBezTo>
                  <a:cubicBezTo>
                    <a:pt x="453656" y="478465"/>
                    <a:pt x="1594884" y="450112"/>
                    <a:pt x="2002465" y="345558"/>
                  </a:cubicBezTo>
                  <a:cubicBezTo>
                    <a:pt x="2410046" y="241004"/>
                    <a:pt x="2512828" y="10632"/>
                    <a:pt x="2672316" y="5316"/>
                  </a:cubicBezTo>
                  <a:cubicBezTo>
                    <a:pt x="2831804" y="0"/>
                    <a:pt x="2959396" y="313660"/>
                    <a:pt x="2959396" y="313660"/>
                  </a:cubicBezTo>
                  <a:lnTo>
                    <a:pt x="2959396" y="313660"/>
                  </a:lnTo>
                </a:path>
              </a:pathLst>
            </a:cu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ndara" pitchFamily="34" charset="0"/>
              </a:endParaRPr>
            </a:p>
          </p:txBody>
        </p:sp>
      </p:grpSp>
      <p:grpSp>
        <p:nvGrpSpPr>
          <p:cNvPr id="73" name="Group 144"/>
          <p:cNvGrpSpPr/>
          <p:nvPr/>
        </p:nvGrpSpPr>
        <p:grpSpPr>
          <a:xfrm>
            <a:off x="7812360" y="692696"/>
            <a:ext cx="720079" cy="360040"/>
            <a:chOff x="395537" y="836712"/>
            <a:chExt cx="1224135" cy="892494"/>
          </a:xfrm>
        </p:grpSpPr>
        <p:sp>
          <p:nvSpPr>
            <p:cNvPr id="74" name="Freeform 3"/>
            <p:cNvSpPr>
              <a:spLocks noChangeAspect="1" noEditPoints="1"/>
            </p:cNvSpPr>
            <p:nvPr/>
          </p:nvSpPr>
          <p:spPr bwMode="auto">
            <a:xfrm>
              <a:off x="395537" y="836713"/>
              <a:ext cx="216024" cy="172414"/>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75" name="Freeform 3"/>
            <p:cNvSpPr>
              <a:spLocks noChangeAspect="1" noEditPoints="1"/>
            </p:cNvSpPr>
            <p:nvPr/>
          </p:nvSpPr>
          <p:spPr bwMode="auto">
            <a:xfrm>
              <a:off x="1043608" y="1556792"/>
              <a:ext cx="216024" cy="172414"/>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76" name="Freeform 3"/>
            <p:cNvSpPr>
              <a:spLocks noChangeAspect="1" noEditPoints="1"/>
            </p:cNvSpPr>
            <p:nvPr/>
          </p:nvSpPr>
          <p:spPr bwMode="auto">
            <a:xfrm>
              <a:off x="1403648" y="836712"/>
              <a:ext cx="216024" cy="172414"/>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cxnSp>
          <p:nvCxnSpPr>
            <p:cNvPr id="77" name="Straight Connector 76"/>
            <p:cNvCxnSpPr/>
            <p:nvPr/>
          </p:nvCxnSpPr>
          <p:spPr>
            <a:xfrm>
              <a:off x="611560" y="908720"/>
              <a:ext cx="792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39552" y="980728"/>
              <a:ext cx="504056"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1187624" y="980728"/>
              <a:ext cx="288032" cy="648072"/>
            </a:xfrm>
            <a:prstGeom prst="line">
              <a:avLst/>
            </a:prstGeom>
          </p:spPr>
          <p:style>
            <a:lnRef idx="1">
              <a:schemeClr val="accent1"/>
            </a:lnRef>
            <a:fillRef idx="0">
              <a:schemeClr val="accent1"/>
            </a:fillRef>
            <a:effectRef idx="0">
              <a:schemeClr val="accent1"/>
            </a:effectRef>
            <a:fontRef idx="minor">
              <a:schemeClr val="tx1"/>
            </a:fontRef>
          </p:style>
        </p:cxnSp>
      </p:grpSp>
      <p:sp>
        <p:nvSpPr>
          <p:cNvPr id="80" name="TextBox 79"/>
          <p:cNvSpPr txBox="1"/>
          <p:nvPr/>
        </p:nvSpPr>
        <p:spPr>
          <a:xfrm>
            <a:off x="971600" y="5157192"/>
            <a:ext cx="5091458" cy="1477328"/>
          </a:xfrm>
          <a:prstGeom prst="rect">
            <a:avLst/>
          </a:prstGeom>
          <a:noFill/>
        </p:spPr>
        <p:txBody>
          <a:bodyPr wrap="none" rtlCol="0">
            <a:spAutoFit/>
          </a:bodyPr>
          <a:lstStyle/>
          <a:p>
            <a:pPr>
              <a:buFont typeface="Arial" pitchFamily="34" charset="0"/>
              <a:buChar char="•"/>
            </a:pPr>
            <a:r>
              <a:rPr lang="en-US" dirty="0" smtClean="0">
                <a:latin typeface="Candara" pitchFamily="34" charset="0"/>
              </a:rPr>
              <a:t> Need a unique VN ID to which three LSPs belong.</a:t>
            </a:r>
          </a:p>
          <a:p>
            <a:pPr>
              <a:buFont typeface="Arial" pitchFamily="34" charset="0"/>
              <a:buChar char="•"/>
            </a:pPr>
            <a:r>
              <a:rPr lang="en-US" dirty="0" smtClean="0">
                <a:latin typeface="Candara" pitchFamily="34" charset="0"/>
              </a:rPr>
              <a:t> Three End-to-End LSPs: </a:t>
            </a:r>
          </a:p>
          <a:p>
            <a:pPr lvl="1">
              <a:buFont typeface="Arial" pitchFamily="34" charset="0"/>
              <a:buChar char="•"/>
            </a:pPr>
            <a:r>
              <a:rPr lang="en-US" dirty="0" smtClean="0">
                <a:latin typeface="Candara" pitchFamily="34" charset="0"/>
              </a:rPr>
              <a:t> LSP1:  {EP1.a- 1.A- 1.B- 2.A- 2.C- 3.A- 3.B- EP3.a}</a:t>
            </a:r>
          </a:p>
          <a:p>
            <a:pPr lvl="1">
              <a:buFont typeface="Arial" pitchFamily="34" charset="0"/>
              <a:buChar char="•"/>
            </a:pPr>
            <a:r>
              <a:rPr lang="en-US" dirty="0" smtClean="0">
                <a:latin typeface="Candara" pitchFamily="34" charset="0"/>
              </a:rPr>
              <a:t> LSP2:  {EP1.a- 1.C- 2.B- 2.D – EP2.a}</a:t>
            </a:r>
          </a:p>
          <a:p>
            <a:pPr lvl="1">
              <a:buFont typeface="Arial" pitchFamily="34" charset="0"/>
              <a:buChar char="•"/>
            </a:pPr>
            <a:r>
              <a:rPr lang="en-US" dirty="0" smtClean="0">
                <a:latin typeface="Candara" pitchFamily="34" charset="0"/>
              </a:rPr>
              <a:t> LSP3:  {EP2.a – 2.D- 2.C- 3.C – 3.B – EP3.a} </a:t>
            </a:r>
            <a:endParaRPr lang="en-US" dirty="0">
              <a:latin typeface="Candara" pitchFamily="34" charset="0"/>
            </a:endParaRPr>
          </a:p>
        </p:txBody>
      </p:sp>
      <p:sp>
        <p:nvSpPr>
          <p:cNvPr id="81" name="TextBox 80"/>
          <p:cNvSpPr txBox="1"/>
          <p:nvPr/>
        </p:nvSpPr>
        <p:spPr>
          <a:xfrm>
            <a:off x="6084168" y="4797152"/>
            <a:ext cx="761747" cy="369332"/>
          </a:xfrm>
          <a:prstGeom prst="rect">
            <a:avLst/>
          </a:prstGeom>
          <a:noFill/>
        </p:spPr>
        <p:txBody>
          <a:bodyPr wrap="none" rtlCol="0">
            <a:spAutoFit/>
          </a:bodyPr>
          <a:lstStyle/>
          <a:p>
            <a:r>
              <a:rPr lang="en-US" dirty="0" smtClean="0">
                <a:latin typeface="Candara" pitchFamily="34" charset="0"/>
              </a:rPr>
              <a:t>EP 2.a</a:t>
            </a:r>
            <a:endParaRPr lang="en-US" dirty="0">
              <a:latin typeface="Candara" pitchFamily="34" charset="0"/>
            </a:endParaRPr>
          </a:p>
        </p:txBody>
      </p:sp>
      <p:sp>
        <p:nvSpPr>
          <p:cNvPr id="82" name="TextBox 81"/>
          <p:cNvSpPr txBox="1"/>
          <p:nvPr/>
        </p:nvSpPr>
        <p:spPr>
          <a:xfrm>
            <a:off x="8377443" y="3212976"/>
            <a:ext cx="766557" cy="369332"/>
          </a:xfrm>
          <a:prstGeom prst="rect">
            <a:avLst/>
          </a:prstGeom>
          <a:noFill/>
        </p:spPr>
        <p:txBody>
          <a:bodyPr wrap="none" rtlCol="0">
            <a:spAutoFit/>
          </a:bodyPr>
          <a:lstStyle/>
          <a:p>
            <a:pPr algn="ctr"/>
            <a:r>
              <a:rPr lang="en-US" dirty="0" smtClean="0">
                <a:latin typeface="Candara" pitchFamily="34" charset="0"/>
              </a:rPr>
              <a:t>EP 3.a</a:t>
            </a:r>
            <a:endParaRPr lang="en-US" dirty="0">
              <a:latin typeface="Candara" pitchFamily="34" charset="0"/>
            </a:endParaRPr>
          </a:p>
        </p:txBody>
      </p:sp>
      <p:sp>
        <p:nvSpPr>
          <p:cNvPr id="83" name="TextBox 82"/>
          <p:cNvSpPr txBox="1"/>
          <p:nvPr/>
        </p:nvSpPr>
        <p:spPr>
          <a:xfrm>
            <a:off x="395536" y="2852936"/>
            <a:ext cx="493790" cy="369332"/>
          </a:xfrm>
          <a:prstGeom prst="rect">
            <a:avLst/>
          </a:prstGeom>
          <a:noFill/>
        </p:spPr>
        <p:txBody>
          <a:bodyPr wrap="none" rtlCol="0">
            <a:spAutoFit/>
          </a:bodyPr>
          <a:lstStyle/>
          <a:p>
            <a:r>
              <a:rPr lang="en-US" dirty="0" smtClean="0"/>
              <a:t>1.A</a:t>
            </a:r>
            <a:endParaRPr lang="en-US" dirty="0"/>
          </a:p>
        </p:txBody>
      </p:sp>
      <p:sp>
        <p:nvSpPr>
          <p:cNvPr id="84" name="TextBox 83"/>
          <p:cNvSpPr txBox="1"/>
          <p:nvPr/>
        </p:nvSpPr>
        <p:spPr>
          <a:xfrm>
            <a:off x="3491880" y="2492896"/>
            <a:ext cx="484428" cy="369332"/>
          </a:xfrm>
          <a:prstGeom prst="rect">
            <a:avLst/>
          </a:prstGeom>
          <a:noFill/>
        </p:spPr>
        <p:txBody>
          <a:bodyPr wrap="none" rtlCol="0">
            <a:spAutoFit/>
          </a:bodyPr>
          <a:lstStyle/>
          <a:p>
            <a:r>
              <a:rPr lang="en-US" dirty="0" smtClean="0"/>
              <a:t>1.B</a:t>
            </a:r>
            <a:endParaRPr lang="en-US" dirty="0"/>
          </a:p>
        </p:txBody>
      </p:sp>
      <p:sp>
        <p:nvSpPr>
          <p:cNvPr id="86" name="TextBox 85"/>
          <p:cNvSpPr txBox="1"/>
          <p:nvPr/>
        </p:nvSpPr>
        <p:spPr>
          <a:xfrm>
            <a:off x="7576852" y="3068960"/>
            <a:ext cx="595548" cy="369332"/>
          </a:xfrm>
          <a:prstGeom prst="rect">
            <a:avLst/>
          </a:prstGeom>
          <a:noFill/>
        </p:spPr>
        <p:txBody>
          <a:bodyPr wrap="none" rtlCol="0">
            <a:spAutoFit/>
          </a:bodyPr>
          <a:lstStyle/>
          <a:p>
            <a:r>
              <a:rPr lang="en-US" dirty="0" smtClean="0"/>
              <a:t>23.C</a:t>
            </a:r>
            <a:endParaRPr lang="en-US" dirty="0"/>
          </a:p>
        </p:txBody>
      </p:sp>
      <p:sp>
        <p:nvSpPr>
          <p:cNvPr id="88" name="TextBox 87"/>
          <p:cNvSpPr txBox="1"/>
          <p:nvPr/>
        </p:nvSpPr>
        <p:spPr>
          <a:xfrm>
            <a:off x="1547664" y="3140968"/>
            <a:ext cx="478529" cy="369332"/>
          </a:xfrm>
          <a:prstGeom prst="rect">
            <a:avLst/>
          </a:prstGeom>
          <a:noFill/>
        </p:spPr>
        <p:txBody>
          <a:bodyPr wrap="none" rtlCol="0">
            <a:spAutoFit/>
          </a:bodyPr>
          <a:lstStyle/>
          <a:p>
            <a:r>
              <a:rPr lang="en-US" dirty="0" smtClean="0"/>
              <a:t>1.C</a:t>
            </a:r>
            <a:endParaRPr lang="en-US" dirty="0"/>
          </a:p>
        </p:txBody>
      </p:sp>
      <p:sp>
        <p:nvSpPr>
          <p:cNvPr id="89" name="TextBox 88"/>
          <p:cNvSpPr txBox="1"/>
          <p:nvPr/>
        </p:nvSpPr>
        <p:spPr>
          <a:xfrm>
            <a:off x="3862186" y="4355812"/>
            <a:ext cx="484428" cy="369332"/>
          </a:xfrm>
          <a:prstGeom prst="rect">
            <a:avLst/>
          </a:prstGeom>
          <a:noFill/>
        </p:spPr>
        <p:txBody>
          <a:bodyPr wrap="none" rtlCol="0">
            <a:spAutoFit/>
          </a:bodyPr>
          <a:lstStyle/>
          <a:p>
            <a:r>
              <a:rPr lang="en-US" dirty="0" smtClean="0"/>
              <a:t>2.B</a:t>
            </a:r>
            <a:endParaRPr lang="en-US" dirty="0"/>
          </a:p>
        </p:txBody>
      </p:sp>
      <p:sp>
        <p:nvSpPr>
          <p:cNvPr id="90" name="TextBox 89"/>
          <p:cNvSpPr txBox="1"/>
          <p:nvPr/>
        </p:nvSpPr>
        <p:spPr>
          <a:xfrm>
            <a:off x="5076056" y="3212976"/>
            <a:ext cx="478529" cy="369332"/>
          </a:xfrm>
          <a:prstGeom prst="rect">
            <a:avLst/>
          </a:prstGeom>
          <a:noFill/>
        </p:spPr>
        <p:txBody>
          <a:bodyPr wrap="none" rtlCol="0">
            <a:spAutoFit/>
          </a:bodyPr>
          <a:lstStyle/>
          <a:p>
            <a:r>
              <a:rPr lang="en-US" dirty="0" smtClean="0"/>
              <a:t>2.C</a:t>
            </a:r>
            <a:endParaRPr lang="en-US" dirty="0"/>
          </a:p>
        </p:txBody>
      </p:sp>
      <p:sp>
        <p:nvSpPr>
          <p:cNvPr id="91" name="TextBox 90"/>
          <p:cNvSpPr txBox="1"/>
          <p:nvPr/>
        </p:nvSpPr>
        <p:spPr>
          <a:xfrm>
            <a:off x="6300192" y="3789040"/>
            <a:ext cx="502061" cy="369332"/>
          </a:xfrm>
          <a:prstGeom prst="rect">
            <a:avLst/>
          </a:prstGeom>
          <a:noFill/>
        </p:spPr>
        <p:txBody>
          <a:bodyPr wrap="none" rtlCol="0">
            <a:spAutoFit/>
          </a:bodyPr>
          <a:lstStyle/>
          <a:p>
            <a:r>
              <a:rPr lang="en-US" dirty="0" smtClean="0"/>
              <a:t>2.D</a:t>
            </a:r>
            <a:endParaRPr lang="en-US" dirty="0"/>
          </a:p>
        </p:txBody>
      </p:sp>
      <p:sp>
        <p:nvSpPr>
          <p:cNvPr id="92" name="TextBox 91"/>
          <p:cNvSpPr txBox="1"/>
          <p:nvPr/>
        </p:nvSpPr>
        <p:spPr>
          <a:xfrm>
            <a:off x="5148064" y="2348880"/>
            <a:ext cx="493790" cy="369332"/>
          </a:xfrm>
          <a:prstGeom prst="rect">
            <a:avLst/>
          </a:prstGeom>
          <a:noFill/>
        </p:spPr>
        <p:txBody>
          <a:bodyPr wrap="none" rtlCol="0">
            <a:spAutoFit/>
          </a:bodyPr>
          <a:lstStyle/>
          <a:p>
            <a:r>
              <a:rPr lang="en-US" dirty="0" smtClean="0"/>
              <a:t>3.A</a:t>
            </a:r>
            <a:endParaRPr lang="en-US" dirty="0"/>
          </a:p>
        </p:txBody>
      </p:sp>
      <p:sp>
        <p:nvSpPr>
          <p:cNvPr id="93" name="TextBox 92"/>
          <p:cNvSpPr txBox="1"/>
          <p:nvPr/>
        </p:nvSpPr>
        <p:spPr>
          <a:xfrm>
            <a:off x="8028384" y="2276872"/>
            <a:ext cx="484428" cy="369332"/>
          </a:xfrm>
          <a:prstGeom prst="rect">
            <a:avLst/>
          </a:prstGeom>
          <a:noFill/>
        </p:spPr>
        <p:txBody>
          <a:bodyPr wrap="none" rtlCol="0">
            <a:spAutoFit/>
          </a:bodyPr>
          <a:lstStyle/>
          <a:p>
            <a:r>
              <a:rPr lang="en-US" dirty="0" smtClean="0"/>
              <a:t>3.B</a:t>
            </a:r>
            <a:endParaRPr lang="en-US" dirty="0"/>
          </a:p>
        </p:txBody>
      </p:sp>
      <p:sp>
        <p:nvSpPr>
          <p:cNvPr id="94" name="TextBox 93"/>
          <p:cNvSpPr txBox="1"/>
          <p:nvPr/>
        </p:nvSpPr>
        <p:spPr>
          <a:xfrm>
            <a:off x="3275856" y="3356992"/>
            <a:ext cx="493790" cy="369332"/>
          </a:xfrm>
          <a:prstGeom prst="rect">
            <a:avLst/>
          </a:prstGeom>
          <a:noFill/>
        </p:spPr>
        <p:txBody>
          <a:bodyPr wrap="none" rtlCol="0">
            <a:spAutoFit/>
          </a:bodyPr>
          <a:lstStyle/>
          <a:p>
            <a:r>
              <a:rPr lang="en-US" dirty="0" smtClean="0"/>
              <a:t>2.A</a:t>
            </a:r>
            <a:endParaRPr lang="en-US" dirty="0"/>
          </a:p>
        </p:txBody>
      </p:sp>
      <p:sp>
        <p:nvSpPr>
          <p:cNvPr id="95" name="Rectangle 94"/>
          <p:cNvSpPr/>
          <p:nvPr/>
        </p:nvSpPr>
        <p:spPr>
          <a:xfrm>
            <a:off x="3419872" y="1628800"/>
            <a:ext cx="625492" cy="369332"/>
          </a:xfrm>
          <a:prstGeom prst="rect">
            <a:avLst/>
          </a:prstGeom>
        </p:spPr>
        <p:txBody>
          <a:bodyPr wrap="none">
            <a:spAutoFit/>
          </a:bodyPr>
          <a:lstStyle/>
          <a:p>
            <a:r>
              <a:rPr lang="en-US" dirty="0" smtClean="0">
                <a:latin typeface="Candara" pitchFamily="34" charset="0"/>
              </a:rPr>
              <a:t>LSP1</a:t>
            </a:r>
            <a:endParaRPr lang="en-US" dirty="0"/>
          </a:p>
        </p:txBody>
      </p:sp>
      <p:cxnSp>
        <p:nvCxnSpPr>
          <p:cNvPr id="97" name="Straight Arrow Connector 96"/>
          <p:cNvCxnSpPr/>
          <p:nvPr/>
        </p:nvCxnSpPr>
        <p:spPr>
          <a:xfrm flipH="1">
            <a:off x="2987824" y="2132856"/>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1907704" y="4293096"/>
            <a:ext cx="652743" cy="369332"/>
          </a:xfrm>
          <a:prstGeom prst="rect">
            <a:avLst/>
          </a:prstGeom>
        </p:spPr>
        <p:txBody>
          <a:bodyPr wrap="none">
            <a:spAutoFit/>
          </a:bodyPr>
          <a:lstStyle/>
          <a:p>
            <a:r>
              <a:rPr lang="en-US" dirty="0" smtClean="0">
                <a:latin typeface="Candara" pitchFamily="34" charset="0"/>
              </a:rPr>
              <a:t>LSP2</a:t>
            </a:r>
            <a:endParaRPr lang="en-US" dirty="0"/>
          </a:p>
        </p:txBody>
      </p:sp>
      <p:cxnSp>
        <p:nvCxnSpPr>
          <p:cNvPr id="100" name="Straight Arrow Connector 99"/>
          <p:cNvCxnSpPr/>
          <p:nvPr/>
        </p:nvCxnSpPr>
        <p:spPr>
          <a:xfrm flipV="1">
            <a:off x="2411760" y="3789040"/>
            <a:ext cx="21602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7020272" y="4221088"/>
            <a:ext cx="657552" cy="369332"/>
          </a:xfrm>
          <a:prstGeom prst="rect">
            <a:avLst/>
          </a:prstGeom>
        </p:spPr>
        <p:txBody>
          <a:bodyPr wrap="none">
            <a:spAutoFit/>
          </a:bodyPr>
          <a:lstStyle/>
          <a:p>
            <a:r>
              <a:rPr lang="en-US" dirty="0" smtClean="0">
                <a:latin typeface="Candara" pitchFamily="34" charset="0"/>
              </a:rPr>
              <a:t>LSP3</a:t>
            </a:r>
            <a:endParaRPr lang="en-US" dirty="0"/>
          </a:p>
        </p:txBody>
      </p:sp>
      <p:cxnSp>
        <p:nvCxnSpPr>
          <p:cNvPr id="103" name="Straight Arrow Connector 102"/>
          <p:cNvCxnSpPr/>
          <p:nvPr/>
        </p:nvCxnSpPr>
        <p:spPr>
          <a:xfrm flipH="1" flipV="1">
            <a:off x="7020272" y="3501008"/>
            <a:ext cx="28803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7271793" y="1126189"/>
            <a:ext cx="1872207" cy="600164"/>
          </a:xfrm>
          <a:prstGeom prst="rect">
            <a:avLst/>
          </a:prstGeom>
          <a:noFill/>
        </p:spPr>
        <p:txBody>
          <a:bodyPr wrap="square" rtlCol="0">
            <a:spAutoFit/>
          </a:bodyPr>
          <a:lstStyle/>
          <a:p>
            <a:r>
              <a:rPr lang="en-US" sz="1100" dirty="0" smtClean="0">
                <a:latin typeface="Candara" pitchFamily="34" charset="0"/>
              </a:rPr>
              <a:t>VN Traffic Matrix  is a set of E2E connectivity (in a simplest form)</a:t>
            </a:r>
            <a:endParaRPr lang="en-US" sz="1100" dirty="0">
              <a:latin typeface="Candar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305800" cy="4676775"/>
          </a:xfrm>
          <a:ln>
            <a:solidFill>
              <a:srgbClr val="00B0F0"/>
            </a:solidFill>
          </a:ln>
        </p:spPr>
        <p:txBody>
          <a:bodyPr/>
          <a:lstStyle/>
          <a:p>
            <a:r>
              <a:rPr lang="en-US" sz="2400" dirty="0" smtClean="0"/>
              <a:t>The aim of this draft is to provide a conceptual view of the information needed to be exchanged on the defined ACTN interface to cover  the requirements contained in </a:t>
            </a:r>
          </a:p>
          <a:p>
            <a:pPr>
              <a:buNone/>
            </a:pPr>
            <a:r>
              <a:rPr lang="en-US" sz="2400" dirty="0" smtClean="0"/>
              <a:t>    </a:t>
            </a:r>
            <a:r>
              <a:rPr lang="en-US" sz="2400" dirty="0" smtClean="0">
                <a:solidFill>
                  <a:schemeClr val="accent1"/>
                </a:solidFill>
                <a:hlinkClick r:id="rId2"/>
              </a:rPr>
              <a:t>http://datatracker.ietf.org/doc/draft-ietf-teas-actn-requirements/</a:t>
            </a:r>
            <a:endParaRPr lang="en-US" sz="2400" dirty="0" smtClean="0">
              <a:solidFill>
                <a:schemeClr val="accent1"/>
              </a:solidFill>
            </a:endParaRPr>
          </a:p>
          <a:p>
            <a:r>
              <a:rPr lang="en-US" sz="2400" dirty="0" smtClean="0"/>
              <a:t>This to prevent ambiguity when a specific data model/protocol will be used to implement the ACTN interfaces since interface implementation is derived from the same semantics.</a:t>
            </a:r>
          </a:p>
          <a:p>
            <a:pPr lvl="1"/>
            <a:r>
              <a:rPr lang="en-US" sz="2400" dirty="0" smtClean="0"/>
              <a:t>All ACTN interfaces (e.g., MPI&amp;CMI) and derivative thereof could be implemented with </a:t>
            </a:r>
            <a:r>
              <a:rPr lang="en-US" sz="2400" dirty="0" smtClean="0">
                <a:solidFill>
                  <a:schemeClr val="accent5"/>
                </a:solidFill>
              </a:rPr>
              <a:t>one common model </a:t>
            </a:r>
          </a:p>
          <a:p>
            <a:pPr>
              <a:buNone/>
            </a:pPr>
            <a:endParaRPr lang="en-US" dirty="0"/>
          </a:p>
        </p:txBody>
      </p:sp>
      <p:sp>
        <p:nvSpPr>
          <p:cNvPr id="3" name="Title 2"/>
          <p:cNvSpPr>
            <a:spLocks noGrp="1"/>
          </p:cNvSpPr>
          <p:nvPr>
            <p:ph type="title"/>
          </p:nvPr>
        </p:nvSpPr>
        <p:spPr/>
        <p:txBody>
          <a:bodyPr/>
          <a:lstStyle/>
          <a:p>
            <a:r>
              <a:rPr lang="en-US" dirty="0" smtClean="0"/>
              <a:t>Why an information model?</a:t>
            </a:r>
            <a:endParaRPr lang="en-US" dirty="0"/>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5825"/>
            <a:ext cx="8229600" cy="4525963"/>
          </a:xfrm>
        </p:spPr>
        <p:txBody>
          <a:bodyPr/>
          <a:lstStyle/>
          <a:p>
            <a:r>
              <a:rPr lang="en-US" sz="2800" dirty="0" smtClean="0"/>
              <a:t>The model is described in terms of </a:t>
            </a:r>
          </a:p>
          <a:p>
            <a:pPr lvl="1"/>
            <a:r>
              <a:rPr lang="en-US" dirty="0" smtClean="0">
                <a:solidFill>
                  <a:schemeClr val="accent5"/>
                </a:solidFill>
              </a:rPr>
              <a:t>Action Primitives </a:t>
            </a:r>
            <a:r>
              <a:rPr lang="en-US" sz="2400" dirty="0" smtClean="0"/>
              <a:t>: they are basic actions needed to support different ACTN network control functions e.g. network topology request/query , VN service creation/deletion/modifications, path computation, VN service policy negotiation/enforcement</a:t>
            </a:r>
          </a:p>
          <a:p>
            <a:pPr lvl="1"/>
            <a:r>
              <a:rPr lang="en-US" dirty="0" smtClean="0">
                <a:solidFill>
                  <a:schemeClr val="accent5"/>
                </a:solidFill>
              </a:rPr>
              <a:t>Objects and their properties </a:t>
            </a:r>
            <a:r>
              <a:rPr lang="en-US" dirty="0" smtClean="0"/>
              <a:t>(attributes) : </a:t>
            </a:r>
            <a:r>
              <a:rPr lang="en-US" sz="2400" dirty="0" smtClean="0"/>
              <a:t>the object represents ACTN resources needed to be exchanged along interfaces and used in the context of primitives.   </a:t>
            </a:r>
          </a:p>
          <a:p>
            <a:endParaRPr lang="en-US" sz="1400" dirty="0" smtClean="0"/>
          </a:p>
          <a:p>
            <a:pPr lvl="1">
              <a:buNone/>
            </a:pPr>
            <a:endParaRPr lang="en-US" sz="1800" dirty="0" smtClean="0"/>
          </a:p>
          <a:p>
            <a:endParaRPr lang="en-US" sz="1800" dirty="0"/>
          </a:p>
        </p:txBody>
      </p:sp>
      <p:sp>
        <p:nvSpPr>
          <p:cNvPr id="3" name="Title 2"/>
          <p:cNvSpPr>
            <a:spLocks noGrp="1"/>
          </p:cNvSpPr>
          <p:nvPr>
            <p:ph type="title"/>
          </p:nvPr>
        </p:nvSpPr>
        <p:spPr>
          <a:xfrm>
            <a:off x="438150" y="0"/>
            <a:ext cx="8229600" cy="1143000"/>
          </a:xfrm>
        </p:spPr>
        <p:txBody>
          <a:bodyPr/>
          <a:lstStyle/>
          <a:p>
            <a:r>
              <a:rPr lang="en-US" dirty="0" smtClean="0"/>
              <a:t>ACTN Model background</a:t>
            </a:r>
            <a:endParaRPr lang="en-US" dirty="0"/>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2</a:t>
            </a:fld>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sz="2400" dirty="0" err="1" smtClean="0"/>
              <a:t>Added</a:t>
            </a:r>
            <a:r>
              <a:rPr lang="it-IT" sz="2400" dirty="0" smtClean="0"/>
              <a:t> </a:t>
            </a:r>
            <a:r>
              <a:rPr lang="it-IT" sz="2400" dirty="0" err="1" smtClean="0"/>
              <a:t>new</a:t>
            </a:r>
            <a:r>
              <a:rPr lang="it-IT" sz="2400" dirty="0" smtClean="0"/>
              <a:t> primitive “TE Update” , MPI </a:t>
            </a:r>
            <a:r>
              <a:rPr lang="it-IT" sz="2400" dirty="0" err="1" smtClean="0"/>
              <a:t>specific</a:t>
            </a:r>
            <a:r>
              <a:rPr lang="it-IT" sz="2400" dirty="0" smtClean="0"/>
              <a:t>, </a:t>
            </a:r>
            <a:r>
              <a:rPr lang="it-IT" sz="2400" dirty="0" err="1" smtClean="0"/>
              <a:t>to</a:t>
            </a:r>
            <a:r>
              <a:rPr lang="it-IT" sz="2400" dirty="0" smtClean="0"/>
              <a:t> </a:t>
            </a:r>
            <a:r>
              <a:rPr lang="it-IT" sz="2400" dirty="0" err="1" smtClean="0"/>
              <a:t>provide</a:t>
            </a:r>
            <a:r>
              <a:rPr lang="it-IT" sz="2400" dirty="0" smtClean="0"/>
              <a:t> TE </a:t>
            </a:r>
            <a:r>
              <a:rPr lang="it-IT" sz="2400" dirty="0" err="1" smtClean="0"/>
              <a:t>resource</a:t>
            </a:r>
            <a:r>
              <a:rPr lang="it-IT" sz="2400" dirty="0" smtClean="0"/>
              <a:t> update </a:t>
            </a:r>
            <a:r>
              <a:rPr lang="it-IT" sz="2400" dirty="0" err="1" smtClean="0"/>
              <a:t>between</a:t>
            </a:r>
            <a:r>
              <a:rPr lang="it-IT" sz="2400" dirty="0" smtClean="0"/>
              <a:t> </a:t>
            </a:r>
            <a:r>
              <a:rPr lang="it-IT" sz="2400" dirty="0" err="1" smtClean="0"/>
              <a:t>any</a:t>
            </a:r>
            <a:r>
              <a:rPr lang="it-IT" sz="2400" dirty="0" smtClean="0"/>
              <a:t> PNC </a:t>
            </a:r>
            <a:r>
              <a:rPr lang="it-IT" sz="2400" dirty="0" err="1" smtClean="0"/>
              <a:t>to</a:t>
            </a:r>
            <a:r>
              <a:rPr lang="it-IT" sz="2400" dirty="0" smtClean="0"/>
              <a:t> MDSC</a:t>
            </a:r>
          </a:p>
          <a:p>
            <a:r>
              <a:rPr lang="it-IT" sz="2400" dirty="0" smtClean="0"/>
              <a:t>VN </a:t>
            </a:r>
            <a:r>
              <a:rPr lang="it-IT" sz="2400" dirty="0" err="1" smtClean="0"/>
              <a:t>Instantiate</a:t>
            </a:r>
            <a:r>
              <a:rPr lang="it-IT" sz="2400" dirty="0" smtClean="0"/>
              <a:t> and VN </a:t>
            </a:r>
            <a:r>
              <a:rPr lang="it-IT" sz="2400" dirty="0" err="1" smtClean="0"/>
              <a:t>Path</a:t>
            </a:r>
            <a:r>
              <a:rPr lang="it-IT" sz="2400" dirty="0" smtClean="0"/>
              <a:t> </a:t>
            </a:r>
            <a:r>
              <a:rPr lang="it-IT" sz="2400" dirty="0" err="1" smtClean="0"/>
              <a:t>Compute</a:t>
            </a:r>
            <a:r>
              <a:rPr lang="it-IT" sz="2400" dirty="0" smtClean="0"/>
              <a:t> </a:t>
            </a:r>
            <a:r>
              <a:rPr lang="it-IT" sz="2400" dirty="0" err="1" smtClean="0"/>
              <a:t>refinement</a:t>
            </a:r>
            <a:r>
              <a:rPr lang="it-IT" sz="2400" dirty="0" smtClean="0"/>
              <a:t> </a:t>
            </a:r>
          </a:p>
          <a:p>
            <a:r>
              <a:rPr lang="it-IT" sz="2400" dirty="0" smtClean="0"/>
              <a:t>Complete </a:t>
            </a:r>
            <a:r>
              <a:rPr lang="it-IT" sz="2400" dirty="0" err="1" smtClean="0"/>
              <a:t>with</a:t>
            </a:r>
            <a:r>
              <a:rPr lang="it-IT" sz="2400" dirty="0" smtClean="0"/>
              <a:t> </a:t>
            </a:r>
            <a:r>
              <a:rPr lang="it-IT" sz="2400" dirty="0" err="1" smtClean="0"/>
              <a:t>new</a:t>
            </a:r>
            <a:r>
              <a:rPr lang="it-IT" sz="2400" dirty="0" smtClean="0"/>
              <a:t> </a:t>
            </a:r>
            <a:r>
              <a:rPr lang="it-IT" sz="2400" dirty="0" err="1" smtClean="0"/>
              <a:t>definitons</a:t>
            </a:r>
            <a:endParaRPr lang="it-IT" sz="2400" dirty="0" smtClean="0"/>
          </a:p>
          <a:p>
            <a:pPr lvl="1"/>
            <a:r>
              <a:rPr lang="it-IT" sz="2000" dirty="0" err="1" smtClean="0"/>
              <a:t>Virtual</a:t>
            </a:r>
            <a:r>
              <a:rPr lang="it-IT" sz="2000" dirty="0" smtClean="0"/>
              <a:t> Network </a:t>
            </a:r>
            <a:r>
              <a:rPr lang="it-IT" sz="2000" dirty="0" err="1" smtClean="0"/>
              <a:t>definition</a:t>
            </a:r>
            <a:r>
              <a:rPr lang="it-IT" sz="2000" dirty="0" smtClean="0"/>
              <a:t> </a:t>
            </a:r>
          </a:p>
          <a:p>
            <a:pPr lvl="1"/>
            <a:r>
              <a:rPr lang="it-IT" sz="2000" dirty="0" err="1" smtClean="0"/>
              <a:t>Abstract</a:t>
            </a:r>
            <a:r>
              <a:rPr lang="it-IT" sz="2000" dirty="0" smtClean="0"/>
              <a:t> </a:t>
            </a:r>
            <a:r>
              <a:rPr lang="it-IT" sz="2000" dirty="0" err="1" smtClean="0"/>
              <a:t>topology</a:t>
            </a:r>
            <a:r>
              <a:rPr lang="it-IT" sz="2000" dirty="0" smtClean="0"/>
              <a:t> </a:t>
            </a:r>
          </a:p>
          <a:p>
            <a:r>
              <a:rPr lang="it-IT" sz="2400" dirty="0" smtClean="0"/>
              <a:t>VN </a:t>
            </a:r>
            <a:r>
              <a:rPr lang="it-IT" sz="2400" dirty="0" err="1" smtClean="0"/>
              <a:t>Object</a:t>
            </a:r>
            <a:r>
              <a:rPr lang="it-IT" sz="2400" dirty="0" smtClean="0"/>
              <a:t> </a:t>
            </a:r>
            <a:r>
              <a:rPr lang="it-IT" sz="2400" dirty="0" err="1" smtClean="0"/>
              <a:t>section</a:t>
            </a:r>
            <a:r>
              <a:rPr lang="it-IT" sz="2400" dirty="0" smtClean="0"/>
              <a:t> update</a:t>
            </a:r>
          </a:p>
          <a:p>
            <a:r>
              <a:rPr lang="it-IT" sz="2400" dirty="0" err="1" smtClean="0"/>
              <a:t>Adding</a:t>
            </a:r>
            <a:r>
              <a:rPr lang="it-IT" sz="2400" dirty="0" smtClean="0"/>
              <a:t> first </a:t>
            </a:r>
            <a:r>
              <a:rPr lang="it-IT" sz="2400" dirty="0" err="1" smtClean="0"/>
              <a:t>proposed</a:t>
            </a:r>
            <a:r>
              <a:rPr lang="it-IT" sz="2400" dirty="0" smtClean="0"/>
              <a:t> </a:t>
            </a:r>
            <a:r>
              <a:rPr lang="it-IT" sz="2400" dirty="0" err="1" smtClean="0"/>
              <a:t>mapping</a:t>
            </a:r>
            <a:r>
              <a:rPr lang="it-IT" sz="2400" dirty="0" smtClean="0"/>
              <a:t> </a:t>
            </a:r>
            <a:r>
              <a:rPr lang="it-IT" sz="2400" dirty="0" err="1" smtClean="0"/>
              <a:t>between</a:t>
            </a:r>
            <a:r>
              <a:rPr lang="it-IT" sz="2400" dirty="0" smtClean="0"/>
              <a:t> VN </a:t>
            </a:r>
            <a:r>
              <a:rPr lang="it-IT" sz="2400" dirty="0" err="1" smtClean="0"/>
              <a:t>Primitives</a:t>
            </a:r>
            <a:r>
              <a:rPr lang="it-IT" sz="2400" dirty="0" smtClean="0"/>
              <a:t> </a:t>
            </a:r>
            <a:r>
              <a:rPr lang="it-IT" sz="2400" dirty="0" err="1" smtClean="0"/>
              <a:t>with</a:t>
            </a:r>
            <a:r>
              <a:rPr lang="it-IT" sz="2400" dirty="0" smtClean="0"/>
              <a:t> VN </a:t>
            </a:r>
            <a:r>
              <a:rPr lang="it-IT" sz="2400" dirty="0" err="1" smtClean="0"/>
              <a:t>objects</a:t>
            </a:r>
            <a:r>
              <a:rPr lang="it-IT" sz="2400" dirty="0" smtClean="0"/>
              <a:t>  (</a:t>
            </a:r>
            <a:r>
              <a:rPr lang="it-IT" sz="2400" dirty="0" err="1" smtClean="0"/>
              <a:t>still</a:t>
            </a:r>
            <a:r>
              <a:rPr lang="it-IT" sz="2400" dirty="0" smtClean="0"/>
              <a:t> on </a:t>
            </a:r>
            <a:r>
              <a:rPr lang="it-IT" sz="2400" dirty="0" err="1" smtClean="0"/>
              <a:t>going</a:t>
            </a:r>
            <a:r>
              <a:rPr lang="it-IT" sz="2400" dirty="0" smtClean="0"/>
              <a:t>)</a:t>
            </a:r>
          </a:p>
          <a:p>
            <a:pPr lvl="1">
              <a:buNone/>
            </a:pPr>
            <a:endParaRPr lang="it-IT" sz="2000" dirty="0" err="1" smtClean="0"/>
          </a:p>
          <a:p>
            <a:endParaRPr lang="en-US" dirty="0"/>
          </a:p>
        </p:txBody>
      </p:sp>
      <p:sp>
        <p:nvSpPr>
          <p:cNvPr id="3" name="Titolo 2"/>
          <p:cNvSpPr>
            <a:spLocks noGrp="1"/>
          </p:cNvSpPr>
          <p:nvPr>
            <p:ph type="title"/>
          </p:nvPr>
        </p:nvSpPr>
        <p:spPr/>
        <p:txBody>
          <a:bodyPr/>
          <a:lstStyle/>
          <a:p>
            <a:r>
              <a:rPr lang="it-IT" dirty="0" err="1" smtClean="0"/>
              <a:t>Updates</a:t>
            </a:r>
            <a:r>
              <a:rPr lang="it-IT" dirty="0" smtClean="0"/>
              <a:t> </a:t>
            </a:r>
            <a:r>
              <a:rPr lang="it-IT" dirty="0" err="1" smtClean="0"/>
              <a:t>from</a:t>
            </a:r>
            <a:r>
              <a:rPr lang="it-IT" dirty="0" smtClean="0"/>
              <a:t> </a:t>
            </a:r>
            <a:r>
              <a:rPr lang="it-IT" dirty="0" err="1" smtClean="0"/>
              <a:t>version</a:t>
            </a:r>
            <a:r>
              <a:rPr lang="it-IT" dirty="0" smtClean="0"/>
              <a:t> 1</a:t>
            </a:r>
            <a:endParaRPr lang="en-US" dirty="0"/>
          </a:p>
        </p:txBody>
      </p:sp>
      <p:sp>
        <p:nvSpPr>
          <p:cNvPr id="5" name="Segnaposto numero diapositiva 4"/>
          <p:cNvSpPr>
            <a:spLocks noGrp="1"/>
          </p:cNvSpPr>
          <p:nvPr>
            <p:ph type="sldNum" sz="quarter" idx="11"/>
          </p:nvPr>
        </p:nvSpPr>
        <p:spPr/>
        <p:txBody>
          <a:bodyPr/>
          <a:lstStyle/>
          <a:p>
            <a:pPr>
              <a:defRPr/>
            </a:pPr>
            <a:fld id="{2F45B7DC-B3D8-49AE-9AE5-38A00AA37652}" type="slidenum">
              <a:rPr lang="en-US" smtClean="0"/>
              <a:pPr>
                <a:defRPr/>
              </a:pPr>
              <a:t>3</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ttangolo 88"/>
          <p:cNvSpPr/>
          <p:nvPr/>
        </p:nvSpPr>
        <p:spPr>
          <a:xfrm>
            <a:off x="497541" y="3818966"/>
            <a:ext cx="3348318" cy="1250576"/>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273"/>
          <p:cNvSpPr>
            <a:spLocks noChangeArrowheads="1"/>
          </p:cNvSpPr>
          <p:nvPr/>
        </p:nvSpPr>
        <p:spPr bwMode="auto">
          <a:xfrm>
            <a:off x="1009482" y="4406365"/>
            <a:ext cx="1523373" cy="406700"/>
          </a:xfrm>
          <a:prstGeom prst="ellipse">
            <a:avLst/>
          </a:prstGeom>
          <a:solidFill>
            <a:srgbClr val="FFFFFF"/>
          </a:solidFill>
          <a:ln>
            <a:noFill/>
          </a:ln>
          <a:extLst>
            <a:ext uri="{91240B29-F687-4F45-9708-019B960494DF}">
              <a14:hiddenLine xmlns:a14="http://schemas.microsoft.com/office/drawing/2010/main" xmlns=""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sp>
        <p:nvSpPr>
          <p:cNvPr id="5" name="Freeform 35"/>
          <p:cNvSpPr>
            <a:spLocks noChangeAspect="1" noEditPoints="1"/>
          </p:cNvSpPr>
          <p:nvPr/>
        </p:nvSpPr>
        <p:spPr bwMode="auto">
          <a:xfrm flipH="1">
            <a:off x="564776" y="4171016"/>
            <a:ext cx="2982079" cy="898209"/>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solidFill>
            <a:srgbClr val="C2C3C4"/>
          </a:solidFill>
          <a:ln>
            <a:noFill/>
          </a:ln>
          <a:extLst>
            <a:ext uri="{91240B29-F687-4F45-9708-019B960494DF}">
              <a14:hiddenLine xmlns:a14="http://schemas.microsoft.com/office/drawing/2010/main" xmlns="" w="9525">
                <a:solidFill>
                  <a:srgbClr val="000000"/>
                </a:solidFill>
                <a:round/>
                <a:headEnd/>
                <a:tailEnd/>
              </a14:hiddenLine>
            </a:ext>
          </a:extLst>
        </p:spPr>
        <p:txBody>
          <a:bodyPr lIns="68574" tIns="34289" rIns="68574" bIns="34289"/>
          <a:lstStyle/>
          <a:p>
            <a:endParaRPr lang="en-US">
              <a:latin typeface="Candara" pitchFamily="34" charset="0"/>
            </a:endParaRPr>
          </a:p>
        </p:txBody>
      </p:sp>
      <p:cxnSp>
        <p:nvCxnSpPr>
          <p:cNvPr id="6" name="Straight Connector 191"/>
          <p:cNvCxnSpPr>
            <a:cxnSpLocks noChangeShapeType="1"/>
            <a:stCxn id="12" idx="7"/>
          </p:cNvCxnSpPr>
          <p:nvPr/>
        </p:nvCxnSpPr>
        <p:spPr bwMode="auto">
          <a:xfrm flipV="1">
            <a:off x="1545604" y="4410629"/>
            <a:ext cx="114884" cy="118514"/>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7" name="Straight Connector 197"/>
          <p:cNvCxnSpPr>
            <a:cxnSpLocks noChangeShapeType="1"/>
            <a:stCxn id="10" idx="5"/>
            <a:endCxn id="11" idx="0"/>
          </p:cNvCxnSpPr>
          <p:nvPr/>
        </p:nvCxnSpPr>
        <p:spPr bwMode="auto">
          <a:xfrm>
            <a:off x="1760427" y="4415744"/>
            <a:ext cx="51371" cy="79293"/>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8" name="Straight Connector 199"/>
          <p:cNvCxnSpPr>
            <a:cxnSpLocks noChangeShapeType="1"/>
            <a:stCxn id="13" idx="6"/>
            <a:endCxn id="14" idx="1"/>
          </p:cNvCxnSpPr>
          <p:nvPr/>
        </p:nvCxnSpPr>
        <p:spPr bwMode="auto">
          <a:xfrm>
            <a:off x="2109747" y="4439618"/>
            <a:ext cx="102741" cy="64799"/>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9" name="Straight Connector 234"/>
          <p:cNvCxnSpPr>
            <a:cxnSpLocks noChangeShapeType="1"/>
            <a:stCxn id="11" idx="7"/>
            <a:endCxn id="13" idx="2"/>
          </p:cNvCxnSpPr>
          <p:nvPr/>
        </p:nvCxnSpPr>
        <p:spPr bwMode="auto">
          <a:xfrm flipV="1">
            <a:off x="1858498" y="4439618"/>
            <a:ext cx="118619" cy="66504"/>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sp>
        <p:nvSpPr>
          <p:cNvPr id="10" name="Oval 244"/>
          <p:cNvSpPr>
            <a:spLocks noChangeAspect="1"/>
          </p:cNvSpPr>
          <p:nvPr/>
        </p:nvSpPr>
        <p:spPr bwMode="auto">
          <a:xfrm>
            <a:off x="1646477" y="4351798"/>
            <a:ext cx="132630" cy="74178"/>
          </a:xfrm>
          <a:prstGeom prst="ellipse">
            <a:avLst/>
          </a:prstGeom>
          <a:solidFill>
            <a:srgbClr val="00B05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1" name="Oval 246"/>
          <p:cNvSpPr>
            <a:spLocks noChangeAspect="1"/>
          </p:cNvSpPr>
          <p:nvPr/>
        </p:nvSpPr>
        <p:spPr bwMode="auto">
          <a:xfrm>
            <a:off x="1745483" y="44950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2" name="Oval 247"/>
          <p:cNvSpPr>
            <a:spLocks noChangeAspect="1"/>
          </p:cNvSpPr>
          <p:nvPr/>
        </p:nvSpPr>
        <p:spPr bwMode="auto">
          <a:xfrm>
            <a:off x="1431655" y="4518911"/>
            <a:ext cx="133564" cy="75030"/>
          </a:xfrm>
          <a:prstGeom prst="ellipse">
            <a:avLst/>
          </a:prstGeom>
          <a:solidFill>
            <a:srgbClr val="FF000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3" name="Oval 250"/>
          <p:cNvSpPr>
            <a:spLocks noChangeAspect="1"/>
          </p:cNvSpPr>
          <p:nvPr/>
        </p:nvSpPr>
        <p:spPr bwMode="auto">
          <a:xfrm>
            <a:off x="1977118" y="4401250"/>
            <a:ext cx="132630" cy="75030"/>
          </a:xfrm>
          <a:prstGeom prst="ellipse">
            <a:avLst/>
          </a:prstGeom>
          <a:solidFill>
            <a:srgbClr val="7030A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14" name="Oval 252"/>
          <p:cNvSpPr>
            <a:spLocks noChangeAspect="1"/>
          </p:cNvSpPr>
          <p:nvPr/>
        </p:nvSpPr>
        <p:spPr bwMode="auto">
          <a:xfrm>
            <a:off x="2191940" y="4492480"/>
            <a:ext cx="132630" cy="76736"/>
          </a:xfrm>
          <a:prstGeom prst="ellipse">
            <a:avLst/>
          </a:prstGeom>
          <a:solidFill>
            <a:srgbClr val="00206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cxnSp>
        <p:nvCxnSpPr>
          <p:cNvPr id="15" name="Straight Connector 222"/>
          <p:cNvCxnSpPr>
            <a:cxnSpLocks noChangeShapeType="1"/>
            <a:stCxn id="18" idx="7"/>
            <a:endCxn id="19" idx="3"/>
          </p:cNvCxnSpPr>
          <p:nvPr/>
        </p:nvCxnSpPr>
        <p:spPr bwMode="auto">
          <a:xfrm flipV="1">
            <a:off x="1581097" y="4560690"/>
            <a:ext cx="184001" cy="75883"/>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cxnSp>
        <p:nvCxnSpPr>
          <p:cNvPr id="16" name="Straight Connector 236"/>
          <p:cNvCxnSpPr>
            <a:cxnSpLocks noChangeShapeType="1"/>
            <a:stCxn id="19" idx="5"/>
            <a:endCxn id="20" idx="1"/>
          </p:cNvCxnSpPr>
          <p:nvPr/>
        </p:nvCxnSpPr>
        <p:spPr bwMode="auto">
          <a:xfrm>
            <a:off x="1858498" y="4560690"/>
            <a:ext cx="263391" cy="91230"/>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cxnSp>
        <p:nvCxnSpPr>
          <p:cNvPr id="17" name="Straight Connector 243"/>
          <p:cNvCxnSpPr>
            <a:cxnSpLocks noChangeShapeType="1"/>
            <a:stCxn id="20" idx="6"/>
          </p:cNvCxnSpPr>
          <p:nvPr/>
        </p:nvCxnSpPr>
        <p:spPr bwMode="auto">
          <a:xfrm flipV="1">
            <a:off x="2235839" y="4677498"/>
            <a:ext cx="222295" cy="1705"/>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sp>
        <p:nvSpPr>
          <p:cNvPr id="18" name="Oval 17"/>
          <p:cNvSpPr>
            <a:spLocks noChangeAspect="1"/>
          </p:cNvSpPr>
          <p:nvPr/>
        </p:nvSpPr>
        <p:spPr bwMode="auto">
          <a:xfrm>
            <a:off x="1468880" y="4626541"/>
            <a:ext cx="131231" cy="74593"/>
          </a:xfrm>
          <a:prstGeom prst="ellipse">
            <a:avLst/>
          </a:prstGeom>
          <a:solidFill>
            <a:schemeClr val="accent6"/>
          </a:solidFill>
          <a:ln w="38100" cap="flat" cmpd="sng" algn="ctr">
            <a:solidFill>
              <a:schemeClr val="tx1"/>
            </a:solidFill>
            <a:prstDash val="solid"/>
            <a:round/>
            <a:headEnd type="none" w="med" len="med"/>
            <a:tailEnd type="none" w="med" len="med"/>
          </a:ln>
          <a:effectLst/>
        </p:spPr>
        <p:txBody>
          <a:bodyPr wrap="none" lIns="53996" tIns="34289" rIns="53996" bIns="34289"/>
          <a:lstStyle/>
          <a:p>
            <a:pPr fontAlgn="auto">
              <a:spcBef>
                <a:spcPct val="50000"/>
              </a:spcBef>
              <a:spcAft>
                <a:spcPts val="0"/>
              </a:spcAft>
              <a:defRPr/>
            </a:pPr>
            <a:endParaRPr lang="en-US" sz="1800">
              <a:solidFill>
                <a:srgbClr val="FFFFFF"/>
              </a:solidFill>
              <a:latin typeface="Candara" pitchFamily="34" charset="0"/>
              <a:ea typeface="MS PGothic" pitchFamily="34" charset="-128"/>
            </a:endParaRPr>
          </a:p>
        </p:txBody>
      </p:sp>
      <p:sp>
        <p:nvSpPr>
          <p:cNvPr id="19" name="Oval 246"/>
          <p:cNvSpPr>
            <a:spLocks noChangeAspect="1"/>
          </p:cNvSpPr>
          <p:nvPr/>
        </p:nvSpPr>
        <p:spPr bwMode="auto">
          <a:xfrm>
            <a:off x="1745483" y="44950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20" name="Oval 251"/>
          <p:cNvSpPr>
            <a:spLocks noChangeAspect="1"/>
          </p:cNvSpPr>
          <p:nvPr/>
        </p:nvSpPr>
        <p:spPr bwMode="auto">
          <a:xfrm>
            <a:off x="2102275" y="4640836"/>
            <a:ext cx="133564" cy="75883"/>
          </a:xfrm>
          <a:prstGeom prst="ellipse">
            <a:avLst/>
          </a:prstGeom>
          <a:solidFill>
            <a:srgbClr val="993366"/>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21" name="Freeform 35"/>
          <p:cNvSpPr>
            <a:spLocks noChangeAspect="1" noEditPoints="1"/>
          </p:cNvSpPr>
          <p:nvPr/>
        </p:nvSpPr>
        <p:spPr bwMode="auto">
          <a:xfrm flipH="1">
            <a:off x="3174097" y="5229200"/>
            <a:ext cx="2982079" cy="994654"/>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n>
            <a:noFill/>
          </a:ln>
          <a:extLst>
            <a:ext uri="{91240B29-F687-4F45-9708-019B960494DF}">
              <a14:hiddenLine xmlns:a14="http://schemas.microsoft.com/office/drawing/2010/main" xmlns="" w="9525">
                <a:solidFill>
                  <a:srgbClr val="000000"/>
                </a:solidFill>
                <a:round/>
                <a:headEnd/>
                <a:tailEnd/>
              </a14:hiddenLine>
            </a:ext>
          </a:extLst>
        </p:spPr>
        <p:txBody>
          <a:bodyPr lIns="68574" tIns="34289" rIns="68574" bIns="34289"/>
          <a:lstStyle/>
          <a:p>
            <a:endParaRPr lang="en-US">
              <a:latin typeface="Candara" pitchFamily="34" charset="0"/>
            </a:endParaRPr>
          </a:p>
        </p:txBody>
      </p:sp>
      <p:cxnSp>
        <p:nvCxnSpPr>
          <p:cNvPr id="24" name="Straight Connector 23"/>
          <p:cNvCxnSpPr/>
          <p:nvPr/>
        </p:nvCxnSpPr>
        <p:spPr bwMode="auto">
          <a:xfrm>
            <a:off x="1979712" y="3717032"/>
            <a:ext cx="0" cy="648072"/>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4499992" y="3674641"/>
            <a:ext cx="0" cy="1626567"/>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flipH="1">
            <a:off x="2074245" y="1540098"/>
            <a:ext cx="2348805" cy="124083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a:off x="4423050" y="1540098"/>
            <a:ext cx="2716" cy="124083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32" name="Oval 273"/>
          <p:cNvSpPr>
            <a:spLocks noChangeArrowheads="1"/>
          </p:cNvSpPr>
          <p:nvPr/>
        </p:nvSpPr>
        <p:spPr bwMode="auto">
          <a:xfrm>
            <a:off x="6236315" y="4406365"/>
            <a:ext cx="1523373" cy="406700"/>
          </a:xfrm>
          <a:prstGeom prst="ellipse">
            <a:avLst/>
          </a:prstGeom>
          <a:solidFill>
            <a:srgbClr val="FFFFFF"/>
          </a:solidFill>
          <a:ln>
            <a:noFill/>
          </a:ln>
          <a:extLst>
            <a:ext uri="{91240B29-F687-4F45-9708-019B960494DF}">
              <a14:hiddenLine xmlns:a14="http://schemas.microsoft.com/office/drawing/2010/main" xmlns=""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sp>
        <p:nvSpPr>
          <p:cNvPr id="50" name="Oval 273"/>
          <p:cNvSpPr>
            <a:spLocks noChangeArrowheads="1"/>
          </p:cNvSpPr>
          <p:nvPr/>
        </p:nvSpPr>
        <p:spPr bwMode="auto">
          <a:xfrm>
            <a:off x="5876275" y="4406365"/>
            <a:ext cx="1523373" cy="406700"/>
          </a:xfrm>
          <a:prstGeom prst="ellipse">
            <a:avLst/>
          </a:prstGeom>
          <a:solidFill>
            <a:srgbClr val="FFFFFF"/>
          </a:solidFill>
          <a:ln>
            <a:noFill/>
          </a:ln>
          <a:extLst>
            <a:ext uri="{91240B29-F687-4F45-9708-019B960494DF}">
              <a14:hiddenLine xmlns:a14="http://schemas.microsoft.com/office/drawing/2010/main" xmlns="" w="12700" algn="ctr">
                <a:solidFill>
                  <a:schemeClr val="tx1"/>
                </a:solidFill>
                <a:round/>
                <a:headEnd/>
                <a:tailEnd/>
              </a14:hiddenLine>
            </a:ext>
          </a:extLst>
        </p:spPr>
        <p:txBody>
          <a:bodyPr wrap="none" lIns="53996" tIns="34289" rIns="53996" bIns="34289"/>
          <a:lstStyle/>
          <a:p>
            <a:pPr>
              <a:spcBef>
                <a:spcPct val="50000"/>
              </a:spcBef>
            </a:pPr>
            <a:endParaRPr lang="en-US" sz="1800">
              <a:solidFill>
                <a:srgbClr val="58585A"/>
              </a:solidFill>
              <a:latin typeface="Candara" pitchFamily="34" charset="0"/>
              <a:ea typeface="MS PGothic" pitchFamily="34" charset="-128"/>
            </a:endParaRPr>
          </a:p>
        </p:txBody>
      </p:sp>
      <p:sp>
        <p:nvSpPr>
          <p:cNvPr id="51" name="Freeform 35"/>
          <p:cNvSpPr>
            <a:spLocks noChangeAspect="1" noEditPoints="1"/>
          </p:cNvSpPr>
          <p:nvPr/>
        </p:nvSpPr>
        <p:spPr bwMode="auto">
          <a:xfrm flipH="1">
            <a:off x="5406345" y="4130675"/>
            <a:ext cx="2982079" cy="898209"/>
          </a:xfrm>
          <a:custGeom>
            <a:avLst/>
            <a:gdLst>
              <a:gd name="T0" fmla="*/ 2147483647 w 522"/>
              <a:gd name="T1" fmla="*/ 2147483647 h 400"/>
              <a:gd name="T2" fmla="*/ 2147483647 w 522"/>
              <a:gd name="T3" fmla="*/ 2147483647 h 400"/>
              <a:gd name="T4" fmla="*/ 2147483647 w 522"/>
              <a:gd name="T5" fmla="*/ 2147483647 h 400"/>
              <a:gd name="T6" fmla="*/ 2147483647 w 522"/>
              <a:gd name="T7" fmla="*/ 2147483647 h 400"/>
              <a:gd name="T8" fmla="*/ 2147483647 w 522"/>
              <a:gd name="T9" fmla="*/ 2147483647 h 400"/>
              <a:gd name="T10" fmla="*/ 2147483647 w 522"/>
              <a:gd name="T11" fmla="*/ 2147483647 h 400"/>
              <a:gd name="T12" fmla="*/ 2147483647 w 522"/>
              <a:gd name="T13" fmla="*/ 2147483647 h 400"/>
              <a:gd name="T14" fmla="*/ 2147483647 w 522"/>
              <a:gd name="T15" fmla="*/ 2147483647 h 400"/>
              <a:gd name="T16" fmla="*/ 2147483647 w 522"/>
              <a:gd name="T17" fmla="*/ 2147483647 h 400"/>
              <a:gd name="T18" fmla="*/ 2147483647 w 522"/>
              <a:gd name="T19" fmla="*/ 2147483647 h 400"/>
              <a:gd name="T20" fmla="*/ 2147483647 w 522"/>
              <a:gd name="T21" fmla="*/ 2147483647 h 400"/>
              <a:gd name="T22" fmla="*/ 2147483647 w 522"/>
              <a:gd name="T23" fmla="*/ 2147483647 h 400"/>
              <a:gd name="T24" fmla="*/ 2147483647 w 522"/>
              <a:gd name="T25" fmla="*/ 2147483647 h 400"/>
              <a:gd name="T26" fmla="*/ 2147483647 w 522"/>
              <a:gd name="T27" fmla="*/ 2147483647 h 400"/>
              <a:gd name="T28" fmla="*/ 2147483647 w 522"/>
              <a:gd name="T29" fmla="*/ 2147483647 h 400"/>
              <a:gd name="T30" fmla="*/ 2147483647 w 522"/>
              <a:gd name="T31" fmla="*/ 2147483647 h 400"/>
              <a:gd name="T32" fmla="*/ 2147483647 w 522"/>
              <a:gd name="T33" fmla="*/ 2147483647 h 400"/>
              <a:gd name="T34" fmla="*/ 2147483647 w 522"/>
              <a:gd name="T35" fmla="*/ 2147483647 h 400"/>
              <a:gd name="T36" fmla="*/ 2147483647 w 522"/>
              <a:gd name="T37" fmla="*/ 2147483647 h 400"/>
              <a:gd name="T38" fmla="*/ 2147483647 w 522"/>
              <a:gd name="T39" fmla="*/ 2147483647 h 400"/>
              <a:gd name="T40" fmla="*/ 2147483647 w 522"/>
              <a:gd name="T41" fmla="*/ 2147483647 h 400"/>
              <a:gd name="T42" fmla="*/ 2147483647 w 522"/>
              <a:gd name="T43" fmla="*/ 2147483647 h 400"/>
              <a:gd name="T44" fmla="*/ 2147483647 w 522"/>
              <a:gd name="T45" fmla="*/ 2147483647 h 400"/>
              <a:gd name="T46" fmla="*/ 2147483647 w 522"/>
              <a:gd name="T47" fmla="*/ 2147483647 h 400"/>
              <a:gd name="T48" fmla="*/ 2147483647 w 522"/>
              <a:gd name="T49" fmla="*/ 2147483647 h 400"/>
              <a:gd name="T50" fmla="*/ 2147483647 w 522"/>
              <a:gd name="T51" fmla="*/ 2147483647 h 400"/>
              <a:gd name="T52" fmla="*/ 2147483647 w 522"/>
              <a:gd name="T53" fmla="*/ 2147483647 h 400"/>
              <a:gd name="T54" fmla="*/ 2147483647 w 522"/>
              <a:gd name="T55" fmla="*/ 2147483647 h 400"/>
              <a:gd name="T56" fmla="*/ 2147483647 w 522"/>
              <a:gd name="T57" fmla="*/ 2147483647 h 400"/>
              <a:gd name="T58" fmla="*/ 2147483647 w 522"/>
              <a:gd name="T59" fmla="*/ 2147483647 h 400"/>
              <a:gd name="T60" fmla="*/ 2147483647 w 522"/>
              <a:gd name="T61" fmla="*/ 2147483647 h 400"/>
              <a:gd name="T62" fmla="*/ 2147483647 w 522"/>
              <a:gd name="T63" fmla="*/ 2147483647 h 400"/>
              <a:gd name="T64" fmla="*/ 2147483647 w 522"/>
              <a:gd name="T65" fmla="*/ 2147483647 h 400"/>
              <a:gd name="T66" fmla="*/ 2147483647 w 522"/>
              <a:gd name="T67" fmla="*/ 2147483647 h 400"/>
              <a:gd name="T68" fmla="*/ 2147483647 w 522"/>
              <a:gd name="T69" fmla="*/ 2147483647 h 400"/>
              <a:gd name="T70" fmla="*/ 2147483647 w 522"/>
              <a:gd name="T71" fmla="*/ 2147483647 h 400"/>
              <a:gd name="T72" fmla="*/ 2147483647 w 522"/>
              <a:gd name="T73" fmla="*/ 2147483647 h 400"/>
              <a:gd name="T74" fmla="*/ 2147483647 w 522"/>
              <a:gd name="T75" fmla="*/ 2147483647 h 400"/>
              <a:gd name="T76" fmla="*/ 2147483647 w 522"/>
              <a:gd name="T77" fmla="*/ 2147483647 h 400"/>
              <a:gd name="T78" fmla="*/ 2147483647 w 522"/>
              <a:gd name="T79" fmla="*/ 2147483647 h 400"/>
              <a:gd name="T80" fmla="*/ 2147483647 w 522"/>
              <a:gd name="T81" fmla="*/ 2147483647 h 400"/>
              <a:gd name="T82" fmla="*/ 2147483647 w 522"/>
              <a:gd name="T83" fmla="*/ 2147483647 h 400"/>
              <a:gd name="T84" fmla="*/ 2147483647 w 522"/>
              <a:gd name="T85" fmla="*/ 2147483647 h 400"/>
              <a:gd name="T86" fmla="*/ 2147483647 w 522"/>
              <a:gd name="T87" fmla="*/ 2147483647 h 400"/>
              <a:gd name="T88" fmla="*/ 2147483647 w 522"/>
              <a:gd name="T89" fmla="*/ 2147483647 h 400"/>
              <a:gd name="T90" fmla="*/ 2147483647 w 522"/>
              <a:gd name="T91" fmla="*/ 2147483647 h 400"/>
              <a:gd name="T92" fmla="*/ 2147483647 w 522"/>
              <a:gd name="T93" fmla="*/ 2147483647 h 400"/>
              <a:gd name="T94" fmla="*/ 2147483647 w 522"/>
              <a:gd name="T95" fmla="*/ 2147483647 h 400"/>
              <a:gd name="T96" fmla="*/ 2147483647 w 522"/>
              <a:gd name="T97" fmla="*/ 2147483647 h 400"/>
              <a:gd name="T98" fmla="*/ 2147483647 w 522"/>
              <a:gd name="T99" fmla="*/ 2147483647 h 400"/>
              <a:gd name="T100" fmla="*/ 2147483647 w 522"/>
              <a:gd name="T101" fmla="*/ 2147483647 h 400"/>
              <a:gd name="T102" fmla="*/ 2147483647 w 522"/>
              <a:gd name="T103" fmla="*/ 2147483647 h 400"/>
              <a:gd name="T104" fmla="*/ 2147483647 w 522"/>
              <a:gd name="T105" fmla="*/ 2147483647 h 400"/>
              <a:gd name="T106" fmla="*/ 2147483647 w 522"/>
              <a:gd name="T107" fmla="*/ 2147483647 h 400"/>
              <a:gd name="T108" fmla="*/ 2147483647 w 522"/>
              <a:gd name="T109" fmla="*/ 2147483647 h 400"/>
              <a:gd name="T110" fmla="*/ 2147483647 w 522"/>
              <a:gd name="T111" fmla="*/ 2147483647 h 400"/>
              <a:gd name="T112" fmla="*/ 2147483647 w 522"/>
              <a:gd name="T113" fmla="*/ 2147483647 h 400"/>
              <a:gd name="T114" fmla="*/ 2147483647 w 522"/>
              <a:gd name="T115" fmla="*/ 2147483647 h 400"/>
              <a:gd name="T116" fmla="*/ 2147483647 w 522"/>
              <a:gd name="T117" fmla="*/ 2147483647 h 400"/>
              <a:gd name="T118" fmla="*/ 2147483647 w 522"/>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2" h="400">
                <a:moveTo>
                  <a:pt x="470" y="164"/>
                </a:moveTo>
                <a:cubicBezTo>
                  <a:pt x="470" y="162"/>
                  <a:pt x="470" y="160"/>
                  <a:pt x="470" y="158"/>
                </a:cubicBezTo>
                <a:cubicBezTo>
                  <a:pt x="470" y="111"/>
                  <a:pt x="431" y="72"/>
                  <a:pt x="384" y="72"/>
                </a:cubicBezTo>
                <a:cubicBezTo>
                  <a:pt x="381" y="72"/>
                  <a:pt x="379" y="72"/>
                  <a:pt x="377" y="72"/>
                </a:cubicBezTo>
                <a:cubicBezTo>
                  <a:pt x="364" y="30"/>
                  <a:pt x="325" y="0"/>
                  <a:pt x="279" y="0"/>
                </a:cubicBezTo>
                <a:cubicBezTo>
                  <a:pt x="240" y="0"/>
                  <a:pt x="206" y="22"/>
                  <a:pt x="189" y="54"/>
                </a:cubicBezTo>
                <a:cubicBezTo>
                  <a:pt x="178" y="46"/>
                  <a:pt x="164" y="42"/>
                  <a:pt x="150" y="42"/>
                </a:cubicBezTo>
                <a:cubicBezTo>
                  <a:pt x="112" y="42"/>
                  <a:pt x="81" y="73"/>
                  <a:pt x="81" y="111"/>
                </a:cubicBezTo>
                <a:cubicBezTo>
                  <a:pt x="81" y="113"/>
                  <a:pt x="81" y="114"/>
                  <a:pt x="81" y="115"/>
                </a:cubicBezTo>
                <a:cubicBezTo>
                  <a:pt x="36" y="121"/>
                  <a:pt x="0" y="159"/>
                  <a:pt x="0" y="206"/>
                </a:cubicBezTo>
                <a:cubicBezTo>
                  <a:pt x="0" y="230"/>
                  <a:pt x="10" y="253"/>
                  <a:pt x="26" y="269"/>
                </a:cubicBezTo>
                <a:cubicBezTo>
                  <a:pt x="24" y="275"/>
                  <a:pt x="23" y="282"/>
                  <a:pt x="23" y="289"/>
                </a:cubicBezTo>
                <a:cubicBezTo>
                  <a:pt x="23" y="327"/>
                  <a:pt x="54" y="358"/>
                  <a:pt x="92" y="358"/>
                </a:cubicBezTo>
                <a:cubicBezTo>
                  <a:pt x="98" y="358"/>
                  <a:pt x="105" y="357"/>
                  <a:pt x="111" y="355"/>
                </a:cubicBezTo>
                <a:cubicBezTo>
                  <a:pt x="125" y="381"/>
                  <a:pt x="152" y="400"/>
                  <a:pt x="184" y="400"/>
                </a:cubicBezTo>
                <a:cubicBezTo>
                  <a:pt x="208" y="400"/>
                  <a:pt x="230" y="389"/>
                  <a:pt x="245" y="373"/>
                </a:cubicBezTo>
                <a:cubicBezTo>
                  <a:pt x="258" y="381"/>
                  <a:pt x="273" y="385"/>
                  <a:pt x="289" y="385"/>
                </a:cubicBezTo>
                <a:cubicBezTo>
                  <a:pt x="315" y="385"/>
                  <a:pt x="338" y="373"/>
                  <a:pt x="353" y="354"/>
                </a:cubicBezTo>
                <a:cubicBezTo>
                  <a:pt x="365" y="361"/>
                  <a:pt x="380" y="366"/>
                  <a:pt x="395" y="366"/>
                </a:cubicBezTo>
                <a:cubicBezTo>
                  <a:pt x="435" y="366"/>
                  <a:pt x="468" y="334"/>
                  <a:pt x="471" y="295"/>
                </a:cubicBezTo>
                <a:cubicBezTo>
                  <a:pt x="501" y="287"/>
                  <a:pt x="522" y="261"/>
                  <a:pt x="522" y="230"/>
                </a:cubicBezTo>
                <a:cubicBezTo>
                  <a:pt x="522" y="198"/>
                  <a:pt x="500" y="171"/>
                  <a:pt x="470" y="164"/>
                </a:cubicBezTo>
                <a:close/>
                <a:moveTo>
                  <a:pt x="453" y="169"/>
                </a:moveTo>
                <a:cubicBezTo>
                  <a:pt x="453" y="169"/>
                  <a:pt x="453" y="169"/>
                  <a:pt x="453" y="169"/>
                </a:cubicBezTo>
                <a:cubicBezTo>
                  <a:pt x="453" y="169"/>
                  <a:pt x="453" y="169"/>
                  <a:pt x="453" y="169"/>
                </a:cubicBezTo>
                <a:cubicBezTo>
                  <a:pt x="453" y="172"/>
                  <a:pt x="454" y="174"/>
                  <a:pt x="455" y="175"/>
                </a:cubicBezTo>
                <a:cubicBezTo>
                  <a:pt x="456" y="177"/>
                  <a:pt x="458" y="178"/>
                  <a:pt x="460" y="179"/>
                </a:cubicBezTo>
                <a:cubicBezTo>
                  <a:pt x="464" y="179"/>
                  <a:pt x="467" y="180"/>
                  <a:pt x="470" y="181"/>
                </a:cubicBezTo>
                <a:cubicBezTo>
                  <a:pt x="477" y="200"/>
                  <a:pt x="477" y="200"/>
                  <a:pt x="477" y="200"/>
                </a:cubicBezTo>
                <a:cubicBezTo>
                  <a:pt x="458" y="220"/>
                  <a:pt x="458" y="220"/>
                  <a:pt x="458" y="220"/>
                </a:cubicBezTo>
                <a:cubicBezTo>
                  <a:pt x="429" y="201"/>
                  <a:pt x="429" y="201"/>
                  <a:pt x="429" y="201"/>
                </a:cubicBezTo>
                <a:cubicBezTo>
                  <a:pt x="430" y="198"/>
                  <a:pt x="430" y="196"/>
                  <a:pt x="430" y="193"/>
                </a:cubicBezTo>
                <a:cubicBezTo>
                  <a:pt x="430" y="191"/>
                  <a:pt x="430" y="188"/>
                  <a:pt x="429" y="185"/>
                </a:cubicBezTo>
                <a:cubicBezTo>
                  <a:pt x="452" y="168"/>
                  <a:pt x="452" y="168"/>
                  <a:pt x="452" y="168"/>
                </a:cubicBezTo>
                <a:cubicBezTo>
                  <a:pt x="453" y="168"/>
                  <a:pt x="453" y="169"/>
                  <a:pt x="453" y="169"/>
                </a:cubicBezTo>
                <a:close/>
                <a:moveTo>
                  <a:pt x="461" y="241"/>
                </a:moveTo>
                <a:cubicBezTo>
                  <a:pt x="481" y="255"/>
                  <a:pt x="481" y="255"/>
                  <a:pt x="481" y="255"/>
                </a:cubicBezTo>
                <a:cubicBezTo>
                  <a:pt x="481" y="255"/>
                  <a:pt x="481" y="256"/>
                  <a:pt x="481" y="256"/>
                </a:cubicBezTo>
                <a:cubicBezTo>
                  <a:pt x="449" y="259"/>
                  <a:pt x="449" y="259"/>
                  <a:pt x="449" y="259"/>
                </a:cubicBezTo>
                <a:cubicBezTo>
                  <a:pt x="448" y="258"/>
                  <a:pt x="448" y="257"/>
                  <a:pt x="448" y="256"/>
                </a:cubicBezTo>
                <a:lnTo>
                  <a:pt x="461" y="241"/>
                </a:lnTo>
                <a:close/>
                <a:moveTo>
                  <a:pt x="426" y="243"/>
                </a:moveTo>
                <a:cubicBezTo>
                  <a:pt x="419" y="215"/>
                  <a:pt x="419" y="215"/>
                  <a:pt x="419" y="215"/>
                </a:cubicBezTo>
                <a:cubicBezTo>
                  <a:pt x="419" y="215"/>
                  <a:pt x="420" y="214"/>
                  <a:pt x="420" y="214"/>
                </a:cubicBezTo>
                <a:cubicBezTo>
                  <a:pt x="447" y="232"/>
                  <a:pt x="447" y="232"/>
                  <a:pt x="447" y="232"/>
                </a:cubicBezTo>
                <a:cubicBezTo>
                  <a:pt x="436" y="245"/>
                  <a:pt x="436" y="245"/>
                  <a:pt x="436" y="245"/>
                </a:cubicBezTo>
                <a:cubicBezTo>
                  <a:pt x="433" y="244"/>
                  <a:pt x="429" y="243"/>
                  <a:pt x="426" y="243"/>
                </a:cubicBezTo>
                <a:close/>
                <a:moveTo>
                  <a:pt x="435" y="269"/>
                </a:moveTo>
                <a:cubicBezTo>
                  <a:pt x="435" y="274"/>
                  <a:pt x="430" y="278"/>
                  <a:pt x="425" y="278"/>
                </a:cubicBezTo>
                <a:cubicBezTo>
                  <a:pt x="420" y="278"/>
                  <a:pt x="415" y="274"/>
                  <a:pt x="415" y="269"/>
                </a:cubicBezTo>
                <a:cubicBezTo>
                  <a:pt x="415" y="263"/>
                  <a:pt x="420" y="259"/>
                  <a:pt x="425" y="259"/>
                </a:cubicBezTo>
                <a:cubicBezTo>
                  <a:pt x="430" y="259"/>
                  <a:pt x="435" y="263"/>
                  <a:pt x="435" y="269"/>
                </a:cubicBezTo>
                <a:close/>
                <a:moveTo>
                  <a:pt x="448" y="130"/>
                </a:moveTo>
                <a:cubicBezTo>
                  <a:pt x="447" y="131"/>
                  <a:pt x="447" y="132"/>
                  <a:pt x="446" y="133"/>
                </a:cubicBezTo>
                <a:cubicBezTo>
                  <a:pt x="443" y="137"/>
                  <a:pt x="442" y="142"/>
                  <a:pt x="442" y="147"/>
                </a:cubicBezTo>
                <a:cubicBezTo>
                  <a:pt x="442" y="150"/>
                  <a:pt x="442" y="153"/>
                  <a:pt x="443" y="155"/>
                </a:cubicBezTo>
                <a:cubicBezTo>
                  <a:pt x="421" y="171"/>
                  <a:pt x="421" y="171"/>
                  <a:pt x="421" y="171"/>
                </a:cubicBezTo>
                <a:cubicBezTo>
                  <a:pt x="441" y="117"/>
                  <a:pt x="441" y="117"/>
                  <a:pt x="441" y="117"/>
                </a:cubicBezTo>
                <a:cubicBezTo>
                  <a:pt x="444" y="121"/>
                  <a:pt x="446" y="125"/>
                  <a:pt x="448" y="130"/>
                </a:cubicBezTo>
                <a:close/>
                <a:moveTo>
                  <a:pt x="429" y="104"/>
                </a:moveTo>
                <a:cubicBezTo>
                  <a:pt x="405" y="168"/>
                  <a:pt x="405" y="168"/>
                  <a:pt x="405" y="168"/>
                </a:cubicBezTo>
                <a:cubicBezTo>
                  <a:pt x="405" y="168"/>
                  <a:pt x="405" y="168"/>
                  <a:pt x="404" y="168"/>
                </a:cubicBezTo>
                <a:cubicBezTo>
                  <a:pt x="404" y="168"/>
                  <a:pt x="404" y="168"/>
                  <a:pt x="403" y="168"/>
                </a:cubicBezTo>
                <a:cubicBezTo>
                  <a:pt x="392" y="137"/>
                  <a:pt x="392" y="137"/>
                  <a:pt x="392" y="137"/>
                </a:cubicBezTo>
                <a:cubicBezTo>
                  <a:pt x="425" y="101"/>
                  <a:pt x="425" y="101"/>
                  <a:pt x="425" y="101"/>
                </a:cubicBezTo>
                <a:cubicBezTo>
                  <a:pt x="426" y="102"/>
                  <a:pt x="427" y="103"/>
                  <a:pt x="429" y="104"/>
                </a:cubicBezTo>
                <a:close/>
                <a:moveTo>
                  <a:pt x="404" y="203"/>
                </a:moveTo>
                <a:cubicBezTo>
                  <a:pt x="399" y="203"/>
                  <a:pt x="395" y="199"/>
                  <a:pt x="395" y="193"/>
                </a:cubicBezTo>
                <a:cubicBezTo>
                  <a:pt x="395" y="188"/>
                  <a:pt x="399" y="184"/>
                  <a:pt x="404" y="184"/>
                </a:cubicBezTo>
                <a:cubicBezTo>
                  <a:pt x="410" y="184"/>
                  <a:pt x="414" y="188"/>
                  <a:pt x="414" y="193"/>
                </a:cubicBezTo>
                <a:cubicBezTo>
                  <a:pt x="414" y="199"/>
                  <a:pt x="410" y="203"/>
                  <a:pt x="404" y="203"/>
                </a:cubicBezTo>
                <a:close/>
                <a:moveTo>
                  <a:pt x="411" y="247"/>
                </a:moveTo>
                <a:cubicBezTo>
                  <a:pt x="410" y="248"/>
                  <a:pt x="409" y="248"/>
                  <a:pt x="409" y="249"/>
                </a:cubicBezTo>
                <a:cubicBezTo>
                  <a:pt x="350" y="211"/>
                  <a:pt x="350" y="211"/>
                  <a:pt x="350" y="211"/>
                </a:cubicBezTo>
                <a:cubicBezTo>
                  <a:pt x="350" y="210"/>
                  <a:pt x="351" y="209"/>
                  <a:pt x="351" y="208"/>
                </a:cubicBezTo>
                <a:cubicBezTo>
                  <a:pt x="381" y="204"/>
                  <a:pt x="381" y="204"/>
                  <a:pt x="381" y="204"/>
                </a:cubicBezTo>
                <a:cubicBezTo>
                  <a:pt x="383" y="208"/>
                  <a:pt x="386" y="212"/>
                  <a:pt x="390" y="215"/>
                </a:cubicBezTo>
                <a:cubicBezTo>
                  <a:pt x="394" y="218"/>
                  <a:pt x="399" y="219"/>
                  <a:pt x="403" y="219"/>
                </a:cubicBezTo>
                <a:lnTo>
                  <a:pt x="411" y="247"/>
                </a:lnTo>
                <a:close/>
                <a:moveTo>
                  <a:pt x="392" y="89"/>
                </a:moveTo>
                <a:cubicBezTo>
                  <a:pt x="394" y="89"/>
                  <a:pt x="394" y="89"/>
                  <a:pt x="394" y="89"/>
                </a:cubicBezTo>
                <a:cubicBezTo>
                  <a:pt x="400" y="90"/>
                  <a:pt x="405" y="91"/>
                  <a:pt x="410" y="93"/>
                </a:cubicBezTo>
                <a:cubicBezTo>
                  <a:pt x="392" y="113"/>
                  <a:pt x="392" y="113"/>
                  <a:pt x="392" y="113"/>
                </a:cubicBezTo>
                <a:cubicBezTo>
                  <a:pt x="392" y="112"/>
                  <a:pt x="392" y="110"/>
                  <a:pt x="392" y="108"/>
                </a:cubicBezTo>
                <a:cubicBezTo>
                  <a:pt x="391" y="106"/>
                  <a:pt x="390" y="104"/>
                  <a:pt x="390" y="102"/>
                </a:cubicBezTo>
                <a:cubicBezTo>
                  <a:pt x="392" y="99"/>
                  <a:pt x="393" y="94"/>
                  <a:pt x="393" y="90"/>
                </a:cubicBezTo>
                <a:cubicBezTo>
                  <a:pt x="393" y="90"/>
                  <a:pt x="392" y="90"/>
                  <a:pt x="392" y="89"/>
                </a:cubicBezTo>
                <a:close/>
                <a:moveTo>
                  <a:pt x="366" y="104"/>
                </a:moveTo>
                <a:cubicBezTo>
                  <a:pt x="372" y="104"/>
                  <a:pt x="376" y="108"/>
                  <a:pt x="376" y="113"/>
                </a:cubicBezTo>
                <a:cubicBezTo>
                  <a:pt x="376" y="119"/>
                  <a:pt x="372" y="123"/>
                  <a:pt x="366" y="123"/>
                </a:cubicBezTo>
                <a:cubicBezTo>
                  <a:pt x="361" y="123"/>
                  <a:pt x="357" y="119"/>
                  <a:pt x="357" y="113"/>
                </a:cubicBezTo>
                <a:cubicBezTo>
                  <a:pt x="357" y="108"/>
                  <a:pt x="361" y="104"/>
                  <a:pt x="366" y="104"/>
                </a:cubicBezTo>
                <a:close/>
                <a:moveTo>
                  <a:pt x="369" y="139"/>
                </a:moveTo>
                <a:cubicBezTo>
                  <a:pt x="358" y="151"/>
                  <a:pt x="358" y="151"/>
                  <a:pt x="358" y="151"/>
                </a:cubicBezTo>
                <a:cubicBezTo>
                  <a:pt x="363" y="139"/>
                  <a:pt x="363" y="139"/>
                  <a:pt x="363" y="139"/>
                </a:cubicBezTo>
                <a:cubicBezTo>
                  <a:pt x="364" y="139"/>
                  <a:pt x="365" y="139"/>
                  <a:pt x="366" y="139"/>
                </a:cubicBezTo>
                <a:cubicBezTo>
                  <a:pt x="367" y="139"/>
                  <a:pt x="368" y="139"/>
                  <a:pt x="369" y="139"/>
                </a:cubicBezTo>
                <a:close/>
                <a:moveTo>
                  <a:pt x="357" y="66"/>
                </a:moveTo>
                <a:cubicBezTo>
                  <a:pt x="357" y="67"/>
                  <a:pt x="356" y="67"/>
                  <a:pt x="355" y="67"/>
                </a:cubicBezTo>
                <a:cubicBezTo>
                  <a:pt x="348" y="51"/>
                  <a:pt x="348" y="51"/>
                  <a:pt x="348" y="51"/>
                </a:cubicBezTo>
                <a:cubicBezTo>
                  <a:pt x="352" y="56"/>
                  <a:pt x="355" y="61"/>
                  <a:pt x="357" y="66"/>
                </a:cubicBezTo>
                <a:close/>
                <a:moveTo>
                  <a:pt x="380" y="150"/>
                </a:moveTo>
                <a:cubicBezTo>
                  <a:pt x="388" y="173"/>
                  <a:pt x="388" y="173"/>
                  <a:pt x="388" y="173"/>
                </a:cubicBezTo>
                <a:cubicBezTo>
                  <a:pt x="386" y="175"/>
                  <a:pt x="384" y="177"/>
                  <a:pt x="383" y="179"/>
                </a:cubicBezTo>
                <a:cubicBezTo>
                  <a:pt x="381" y="182"/>
                  <a:pt x="380" y="185"/>
                  <a:pt x="379" y="188"/>
                </a:cubicBezTo>
                <a:cubicBezTo>
                  <a:pt x="349" y="192"/>
                  <a:pt x="349" y="192"/>
                  <a:pt x="349" y="192"/>
                </a:cubicBezTo>
                <a:cubicBezTo>
                  <a:pt x="348" y="190"/>
                  <a:pt x="347" y="189"/>
                  <a:pt x="347" y="188"/>
                </a:cubicBezTo>
                <a:lnTo>
                  <a:pt x="380" y="150"/>
                </a:lnTo>
                <a:close/>
                <a:moveTo>
                  <a:pt x="341" y="119"/>
                </a:moveTo>
                <a:cubicBezTo>
                  <a:pt x="342" y="121"/>
                  <a:pt x="343" y="124"/>
                  <a:pt x="344" y="126"/>
                </a:cubicBezTo>
                <a:cubicBezTo>
                  <a:pt x="334" y="151"/>
                  <a:pt x="334" y="151"/>
                  <a:pt x="334" y="151"/>
                </a:cubicBezTo>
                <a:cubicBezTo>
                  <a:pt x="332" y="106"/>
                  <a:pt x="332" y="106"/>
                  <a:pt x="332" y="106"/>
                </a:cubicBezTo>
                <a:cubicBezTo>
                  <a:pt x="341" y="110"/>
                  <a:pt x="341" y="110"/>
                  <a:pt x="341" y="110"/>
                </a:cubicBezTo>
                <a:cubicBezTo>
                  <a:pt x="341" y="111"/>
                  <a:pt x="340" y="112"/>
                  <a:pt x="340" y="113"/>
                </a:cubicBezTo>
                <a:cubicBezTo>
                  <a:pt x="340" y="115"/>
                  <a:pt x="341" y="117"/>
                  <a:pt x="341" y="119"/>
                </a:cubicBezTo>
                <a:close/>
                <a:moveTo>
                  <a:pt x="343" y="80"/>
                </a:moveTo>
                <a:cubicBezTo>
                  <a:pt x="342" y="83"/>
                  <a:pt x="341" y="87"/>
                  <a:pt x="341" y="90"/>
                </a:cubicBezTo>
                <a:cubicBezTo>
                  <a:pt x="341" y="91"/>
                  <a:pt x="341" y="92"/>
                  <a:pt x="341" y="93"/>
                </a:cubicBezTo>
                <a:cubicBezTo>
                  <a:pt x="331" y="88"/>
                  <a:pt x="331" y="88"/>
                  <a:pt x="331" y="88"/>
                </a:cubicBezTo>
                <a:cubicBezTo>
                  <a:pt x="329" y="46"/>
                  <a:pt x="329" y="46"/>
                  <a:pt x="329" y="46"/>
                </a:cubicBezTo>
                <a:lnTo>
                  <a:pt x="343" y="80"/>
                </a:lnTo>
                <a:close/>
                <a:moveTo>
                  <a:pt x="318" y="159"/>
                </a:moveTo>
                <a:cubicBezTo>
                  <a:pt x="284" y="86"/>
                  <a:pt x="284" y="86"/>
                  <a:pt x="284" y="86"/>
                </a:cubicBezTo>
                <a:cubicBezTo>
                  <a:pt x="285" y="86"/>
                  <a:pt x="285" y="85"/>
                  <a:pt x="286" y="85"/>
                </a:cubicBezTo>
                <a:cubicBezTo>
                  <a:pt x="315" y="98"/>
                  <a:pt x="315" y="98"/>
                  <a:pt x="315" y="98"/>
                </a:cubicBezTo>
                <a:lnTo>
                  <a:pt x="318" y="159"/>
                </a:lnTo>
                <a:close/>
                <a:moveTo>
                  <a:pt x="303" y="267"/>
                </a:moveTo>
                <a:cubicBezTo>
                  <a:pt x="302" y="263"/>
                  <a:pt x="301" y="260"/>
                  <a:pt x="298" y="257"/>
                </a:cubicBezTo>
                <a:cubicBezTo>
                  <a:pt x="317" y="228"/>
                  <a:pt x="317" y="228"/>
                  <a:pt x="317" y="228"/>
                </a:cubicBezTo>
                <a:cubicBezTo>
                  <a:pt x="318" y="228"/>
                  <a:pt x="318" y="228"/>
                  <a:pt x="318" y="228"/>
                </a:cubicBezTo>
                <a:cubicBezTo>
                  <a:pt x="321" y="285"/>
                  <a:pt x="321" y="285"/>
                  <a:pt x="321" y="285"/>
                </a:cubicBezTo>
                <a:cubicBezTo>
                  <a:pt x="303" y="276"/>
                  <a:pt x="303" y="276"/>
                  <a:pt x="303" y="276"/>
                </a:cubicBezTo>
                <a:cubicBezTo>
                  <a:pt x="304" y="275"/>
                  <a:pt x="304" y="274"/>
                  <a:pt x="304" y="272"/>
                </a:cubicBezTo>
                <a:cubicBezTo>
                  <a:pt x="304" y="271"/>
                  <a:pt x="304" y="269"/>
                  <a:pt x="303" y="267"/>
                </a:cubicBezTo>
                <a:close/>
                <a:moveTo>
                  <a:pt x="285" y="248"/>
                </a:moveTo>
                <a:cubicBezTo>
                  <a:pt x="283" y="247"/>
                  <a:pt x="280" y="247"/>
                  <a:pt x="278" y="247"/>
                </a:cubicBezTo>
                <a:cubicBezTo>
                  <a:pt x="276" y="247"/>
                  <a:pt x="274" y="247"/>
                  <a:pt x="273" y="247"/>
                </a:cubicBezTo>
                <a:cubicBezTo>
                  <a:pt x="273" y="247"/>
                  <a:pt x="273" y="247"/>
                  <a:pt x="273" y="247"/>
                </a:cubicBezTo>
                <a:cubicBezTo>
                  <a:pt x="269" y="248"/>
                  <a:pt x="266" y="249"/>
                  <a:pt x="263" y="251"/>
                </a:cubicBezTo>
                <a:cubicBezTo>
                  <a:pt x="230" y="227"/>
                  <a:pt x="230" y="227"/>
                  <a:pt x="230" y="227"/>
                </a:cubicBezTo>
                <a:cubicBezTo>
                  <a:pt x="231" y="225"/>
                  <a:pt x="232" y="222"/>
                  <a:pt x="233" y="220"/>
                </a:cubicBezTo>
                <a:cubicBezTo>
                  <a:pt x="241" y="219"/>
                  <a:pt x="241" y="219"/>
                  <a:pt x="241" y="219"/>
                </a:cubicBezTo>
                <a:cubicBezTo>
                  <a:pt x="298" y="213"/>
                  <a:pt x="298" y="213"/>
                  <a:pt x="298" y="213"/>
                </a:cubicBezTo>
                <a:cubicBezTo>
                  <a:pt x="300" y="216"/>
                  <a:pt x="301" y="218"/>
                  <a:pt x="303" y="221"/>
                </a:cubicBezTo>
                <a:lnTo>
                  <a:pt x="285" y="248"/>
                </a:lnTo>
                <a:close/>
                <a:moveTo>
                  <a:pt x="288" y="272"/>
                </a:moveTo>
                <a:cubicBezTo>
                  <a:pt x="288" y="278"/>
                  <a:pt x="283" y="282"/>
                  <a:pt x="278" y="282"/>
                </a:cubicBezTo>
                <a:cubicBezTo>
                  <a:pt x="272" y="282"/>
                  <a:pt x="268" y="278"/>
                  <a:pt x="268" y="272"/>
                </a:cubicBezTo>
                <a:cubicBezTo>
                  <a:pt x="268" y="267"/>
                  <a:pt x="272" y="263"/>
                  <a:pt x="278" y="263"/>
                </a:cubicBezTo>
                <a:cubicBezTo>
                  <a:pt x="283" y="263"/>
                  <a:pt x="288" y="267"/>
                  <a:pt x="288" y="272"/>
                </a:cubicBezTo>
                <a:close/>
                <a:moveTo>
                  <a:pt x="265" y="144"/>
                </a:moveTo>
                <a:cubicBezTo>
                  <a:pt x="265" y="150"/>
                  <a:pt x="260" y="154"/>
                  <a:pt x="255" y="154"/>
                </a:cubicBezTo>
                <a:cubicBezTo>
                  <a:pt x="249" y="154"/>
                  <a:pt x="245" y="150"/>
                  <a:pt x="245" y="144"/>
                </a:cubicBezTo>
                <a:cubicBezTo>
                  <a:pt x="245" y="139"/>
                  <a:pt x="249" y="135"/>
                  <a:pt x="255" y="135"/>
                </a:cubicBezTo>
                <a:cubicBezTo>
                  <a:pt x="260" y="135"/>
                  <a:pt x="265" y="139"/>
                  <a:pt x="265" y="144"/>
                </a:cubicBezTo>
                <a:close/>
                <a:moveTo>
                  <a:pt x="257" y="67"/>
                </a:moveTo>
                <a:cubicBezTo>
                  <a:pt x="257" y="62"/>
                  <a:pt x="261" y="57"/>
                  <a:pt x="267" y="57"/>
                </a:cubicBezTo>
                <a:cubicBezTo>
                  <a:pt x="272" y="57"/>
                  <a:pt x="277" y="62"/>
                  <a:pt x="277" y="67"/>
                </a:cubicBezTo>
                <a:cubicBezTo>
                  <a:pt x="277" y="72"/>
                  <a:pt x="272" y="77"/>
                  <a:pt x="267" y="77"/>
                </a:cubicBezTo>
                <a:cubicBezTo>
                  <a:pt x="261" y="77"/>
                  <a:pt x="257" y="72"/>
                  <a:pt x="257" y="67"/>
                </a:cubicBezTo>
                <a:close/>
                <a:moveTo>
                  <a:pt x="260" y="170"/>
                </a:moveTo>
                <a:cubicBezTo>
                  <a:pt x="264" y="169"/>
                  <a:pt x="267" y="167"/>
                  <a:pt x="270" y="165"/>
                </a:cubicBezTo>
                <a:cubicBezTo>
                  <a:pt x="301" y="188"/>
                  <a:pt x="301" y="188"/>
                  <a:pt x="301" y="188"/>
                </a:cubicBezTo>
                <a:cubicBezTo>
                  <a:pt x="301" y="188"/>
                  <a:pt x="301" y="188"/>
                  <a:pt x="300" y="189"/>
                </a:cubicBezTo>
                <a:cubicBezTo>
                  <a:pt x="299" y="191"/>
                  <a:pt x="297" y="194"/>
                  <a:pt x="297" y="197"/>
                </a:cubicBezTo>
                <a:cubicBezTo>
                  <a:pt x="241" y="203"/>
                  <a:pt x="241" y="203"/>
                  <a:pt x="241" y="203"/>
                </a:cubicBezTo>
                <a:cubicBezTo>
                  <a:pt x="231" y="204"/>
                  <a:pt x="231" y="204"/>
                  <a:pt x="231" y="204"/>
                </a:cubicBezTo>
                <a:cubicBezTo>
                  <a:pt x="230" y="202"/>
                  <a:pt x="229" y="200"/>
                  <a:pt x="228" y="198"/>
                </a:cubicBezTo>
                <a:cubicBezTo>
                  <a:pt x="248" y="169"/>
                  <a:pt x="248" y="169"/>
                  <a:pt x="248" y="169"/>
                </a:cubicBezTo>
                <a:cubicBezTo>
                  <a:pt x="250" y="170"/>
                  <a:pt x="252" y="170"/>
                  <a:pt x="255" y="170"/>
                </a:cubicBezTo>
                <a:cubicBezTo>
                  <a:pt x="257" y="170"/>
                  <a:pt x="258" y="170"/>
                  <a:pt x="260" y="170"/>
                </a:cubicBezTo>
                <a:close/>
                <a:moveTo>
                  <a:pt x="251" y="119"/>
                </a:moveTo>
                <a:cubicBezTo>
                  <a:pt x="250" y="119"/>
                  <a:pt x="250" y="119"/>
                  <a:pt x="250" y="119"/>
                </a:cubicBezTo>
                <a:cubicBezTo>
                  <a:pt x="244" y="120"/>
                  <a:pt x="240" y="123"/>
                  <a:pt x="237" y="126"/>
                </a:cubicBezTo>
                <a:cubicBezTo>
                  <a:pt x="227" y="122"/>
                  <a:pt x="227" y="122"/>
                  <a:pt x="227" y="122"/>
                </a:cubicBezTo>
                <a:cubicBezTo>
                  <a:pt x="227" y="121"/>
                  <a:pt x="227" y="120"/>
                  <a:pt x="227" y="119"/>
                </a:cubicBezTo>
                <a:cubicBezTo>
                  <a:pt x="227" y="112"/>
                  <a:pt x="224" y="104"/>
                  <a:pt x="218" y="99"/>
                </a:cubicBezTo>
                <a:cubicBezTo>
                  <a:pt x="215" y="97"/>
                  <a:pt x="213" y="96"/>
                  <a:pt x="210" y="95"/>
                </a:cubicBezTo>
                <a:cubicBezTo>
                  <a:pt x="210" y="86"/>
                  <a:pt x="210" y="86"/>
                  <a:pt x="210" y="86"/>
                </a:cubicBezTo>
                <a:cubicBezTo>
                  <a:pt x="244" y="80"/>
                  <a:pt x="244" y="80"/>
                  <a:pt x="244" y="80"/>
                </a:cubicBezTo>
                <a:cubicBezTo>
                  <a:pt x="247" y="84"/>
                  <a:pt x="251" y="88"/>
                  <a:pt x="255" y="90"/>
                </a:cubicBezTo>
                <a:lnTo>
                  <a:pt x="251" y="119"/>
                </a:lnTo>
                <a:close/>
                <a:moveTo>
                  <a:pt x="221" y="136"/>
                </a:moveTo>
                <a:cubicBezTo>
                  <a:pt x="229" y="140"/>
                  <a:pt x="229" y="140"/>
                  <a:pt x="229" y="140"/>
                </a:cubicBezTo>
                <a:cubicBezTo>
                  <a:pt x="229" y="142"/>
                  <a:pt x="229" y="143"/>
                  <a:pt x="229" y="144"/>
                </a:cubicBezTo>
                <a:cubicBezTo>
                  <a:pt x="229" y="146"/>
                  <a:pt x="229" y="148"/>
                  <a:pt x="230" y="150"/>
                </a:cubicBezTo>
                <a:cubicBezTo>
                  <a:pt x="230" y="154"/>
                  <a:pt x="232" y="157"/>
                  <a:pt x="234" y="160"/>
                </a:cubicBezTo>
                <a:cubicBezTo>
                  <a:pt x="215" y="189"/>
                  <a:pt x="215" y="189"/>
                  <a:pt x="215" y="189"/>
                </a:cubicBezTo>
                <a:cubicBezTo>
                  <a:pt x="214" y="189"/>
                  <a:pt x="214" y="189"/>
                  <a:pt x="214" y="189"/>
                </a:cubicBezTo>
                <a:cubicBezTo>
                  <a:pt x="212" y="143"/>
                  <a:pt x="212" y="143"/>
                  <a:pt x="212" y="143"/>
                </a:cubicBezTo>
                <a:cubicBezTo>
                  <a:pt x="215" y="141"/>
                  <a:pt x="218" y="139"/>
                  <a:pt x="221" y="136"/>
                </a:cubicBezTo>
                <a:close/>
                <a:moveTo>
                  <a:pt x="253" y="264"/>
                </a:moveTo>
                <a:cubicBezTo>
                  <a:pt x="252" y="267"/>
                  <a:pt x="252" y="270"/>
                  <a:pt x="252" y="272"/>
                </a:cubicBezTo>
                <a:cubicBezTo>
                  <a:pt x="252" y="274"/>
                  <a:pt x="252" y="276"/>
                  <a:pt x="253" y="278"/>
                </a:cubicBezTo>
                <a:cubicBezTo>
                  <a:pt x="254" y="286"/>
                  <a:pt x="259" y="292"/>
                  <a:pt x="266" y="295"/>
                </a:cubicBezTo>
                <a:cubicBezTo>
                  <a:pt x="262" y="322"/>
                  <a:pt x="262" y="322"/>
                  <a:pt x="262" y="322"/>
                </a:cubicBezTo>
                <a:cubicBezTo>
                  <a:pt x="226" y="244"/>
                  <a:pt x="226" y="244"/>
                  <a:pt x="226" y="244"/>
                </a:cubicBezTo>
                <a:lnTo>
                  <a:pt x="253" y="264"/>
                </a:lnTo>
                <a:close/>
                <a:moveTo>
                  <a:pt x="279" y="152"/>
                </a:moveTo>
                <a:cubicBezTo>
                  <a:pt x="280" y="150"/>
                  <a:pt x="281" y="147"/>
                  <a:pt x="281" y="144"/>
                </a:cubicBezTo>
                <a:cubicBezTo>
                  <a:pt x="281" y="143"/>
                  <a:pt x="280" y="141"/>
                  <a:pt x="280" y="139"/>
                </a:cubicBezTo>
                <a:cubicBezTo>
                  <a:pt x="279" y="131"/>
                  <a:pt x="273" y="125"/>
                  <a:pt x="266" y="121"/>
                </a:cubicBezTo>
                <a:cubicBezTo>
                  <a:pt x="271" y="94"/>
                  <a:pt x="271" y="94"/>
                  <a:pt x="271" y="94"/>
                </a:cubicBezTo>
                <a:cubicBezTo>
                  <a:pt x="307" y="173"/>
                  <a:pt x="307" y="173"/>
                  <a:pt x="307" y="173"/>
                </a:cubicBezTo>
                <a:lnTo>
                  <a:pt x="279" y="152"/>
                </a:lnTo>
                <a:close/>
                <a:moveTo>
                  <a:pt x="312" y="27"/>
                </a:moveTo>
                <a:cubicBezTo>
                  <a:pt x="314" y="80"/>
                  <a:pt x="314" y="80"/>
                  <a:pt x="314" y="80"/>
                </a:cubicBezTo>
                <a:cubicBezTo>
                  <a:pt x="292" y="70"/>
                  <a:pt x="292" y="70"/>
                  <a:pt x="292" y="70"/>
                </a:cubicBezTo>
                <a:cubicBezTo>
                  <a:pt x="292" y="69"/>
                  <a:pt x="293" y="68"/>
                  <a:pt x="293" y="67"/>
                </a:cubicBezTo>
                <a:cubicBezTo>
                  <a:pt x="293" y="65"/>
                  <a:pt x="292" y="64"/>
                  <a:pt x="292" y="62"/>
                </a:cubicBezTo>
                <a:cubicBezTo>
                  <a:pt x="291" y="59"/>
                  <a:pt x="290" y="56"/>
                  <a:pt x="288" y="53"/>
                </a:cubicBezTo>
                <a:cubicBezTo>
                  <a:pt x="309" y="26"/>
                  <a:pt x="309" y="26"/>
                  <a:pt x="309" y="26"/>
                </a:cubicBezTo>
                <a:cubicBezTo>
                  <a:pt x="310" y="27"/>
                  <a:pt x="311" y="27"/>
                  <a:pt x="312" y="27"/>
                </a:cubicBezTo>
                <a:close/>
                <a:moveTo>
                  <a:pt x="234" y="29"/>
                </a:moveTo>
                <a:cubicBezTo>
                  <a:pt x="289" y="17"/>
                  <a:pt x="289" y="17"/>
                  <a:pt x="289" y="17"/>
                </a:cubicBezTo>
                <a:cubicBezTo>
                  <a:pt x="291" y="17"/>
                  <a:pt x="293" y="17"/>
                  <a:pt x="296" y="18"/>
                </a:cubicBezTo>
                <a:cubicBezTo>
                  <a:pt x="276" y="43"/>
                  <a:pt x="276" y="43"/>
                  <a:pt x="276" y="43"/>
                </a:cubicBezTo>
                <a:cubicBezTo>
                  <a:pt x="273" y="42"/>
                  <a:pt x="270" y="41"/>
                  <a:pt x="267" y="41"/>
                </a:cubicBezTo>
                <a:cubicBezTo>
                  <a:pt x="265" y="41"/>
                  <a:pt x="263" y="41"/>
                  <a:pt x="262" y="42"/>
                </a:cubicBezTo>
                <a:cubicBezTo>
                  <a:pt x="257" y="43"/>
                  <a:pt x="253" y="45"/>
                  <a:pt x="249" y="48"/>
                </a:cubicBezTo>
                <a:cubicBezTo>
                  <a:pt x="226" y="34"/>
                  <a:pt x="226" y="34"/>
                  <a:pt x="226" y="34"/>
                </a:cubicBezTo>
                <a:cubicBezTo>
                  <a:pt x="228" y="32"/>
                  <a:pt x="231" y="31"/>
                  <a:pt x="234" y="29"/>
                </a:cubicBezTo>
                <a:close/>
                <a:moveTo>
                  <a:pt x="208" y="52"/>
                </a:moveTo>
                <a:cubicBezTo>
                  <a:pt x="211" y="51"/>
                  <a:pt x="214" y="50"/>
                  <a:pt x="216" y="47"/>
                </a:cubicBezTo>
                <a:cubicBezTo>
                  <a:pt x="242" y="62"/>
                  <a:pt x="242" y="62"/>
                  <a:pt x="242" y="62"/>
                </a:cubicBezTo>
                <a:cubicBezTo>
                  <a:pt x="241" y="63"/>
                  <a:pt x="241" y="63"/>
                  <a:pt x="241" y="64"/>
                </a:cubicBezTo>
                <a:cubicBezTo>
                  <a:pt x="209" y="70"/>
                  <a:pt x="209" y="70"/>
                  <a:pt x="209" y="70"/>
                </a:cubicBezTo>
                <a:cubicBezTo>
                  <a:pt x="208" y="53"/>
                  <a:pt x="208" y="53"/>
                  <a:pt x="208" y="53"/>
                </a:cubicBezTo>
                <a:cubicBezTo>
                  <a:pt x="208" y="53"/>
                  <a:pt x="208" y="53"/>
                  <a:pt x="208" y="52"/>
                </a:cubicBezTo>
                <a:close/>
                <a:moveTo>
                  <a:pt x="202" y="110"/>
                </a:moveTo>
                <a:cubicBezTo>
                  <a:pt x="207" y="110"/>
                  <a:pt x="211" y="114"/>
                  <a:pt x="211" y="119"/>
                </a:cubicBezTo>
                <a:cubicBezTo>
                  <a:pt x="211" y="125"/>
                  <a:pt x="207" y="129"/>
                  <a:pt x="202" y="129"/>
                </a:cubicBezTo>
                <a:cubicBezTo>
                  <a:pt x="196" y="129"/>
                  <a:pt x="192" y="125"/>
                  <a:pt x="192" y="119"/>
                </a:cubicBezTo>
                <a:cubicBezTo>
                  <a:pt x="192" y="114"/>
                  <a:pt x="196" y="110"/>
                  <a:pt x="202" y="110"/>
                </a:cubicBezTo>
                <a:close/>
                <a:moveTo>
                  <a:pt x="192" y="299"/>
                </a:moveTo>
                <a:cubicBezTo>
                  <a:pt x="192" y="299"/>
                  <a:pt x="192" y="299"/>
                  <a:pt x="192" y="299"/>
                </a:cubicBezTo>
                <a:cubicBezTo>
                  <a:pt x="192" y="299"/>
                  <a:pt x="192" y="298"/>
                  <a:pt x="192" y="298"/>
                </a:cubicBezTo>
                <a:cubicBezTo>
                  <a:pt x="192" y="298"/>
                  <a:pt x="191" y="297"/>
                  <a:pt x="191" y="297"/>
                </a:cubicBezTo>
                <a:cubicBezTo>
                  <a:pt x="191" y="296"/>
                  <a:pt x="191" y="295"/>
                  <a:pt x="191" y="294"/>
                </a:cubicBezTo>
                <a:cubicBezTo>
                  <a:pt x="190" y="294"/>
                  <a:pt x="190" y="293"/>
                  <a:pt x="190" y="293"/>
                </a:cubicBezTo>
                <a:cubicBezTo>
                  <a:pt x="189" y="292"/>
                  <a:pt x="189" y="291"/>
                  <a:pt x="189" y="290"/>
                </a:cubicBezTo>
                <a:cubicBezTo>
                  <a:pt x="188" y="290"/>
                  <a:pt x="188" y="289"/>
                  <a:pt x="188" y="289"/>
                </a:cubicBezTo>
                <a:cubicBezTo>
                  <a:pt x="187" y="288"/>
                  <a:pt x="187" y="287"/>
                  <a:pt x="186" y="287"/>
                </a:cubicBezTo>
                <a:cubicBezTo>
                  <a:pt x="186" y="286"/>
                  <a:pt x="185" y="286"/>
                  <a:pt x="185" y="285"/>
                </a:cubicBezTo>
                <a:cubicBezTo>
                  <a:pt x="184" y="285"/>
                  <a:pt x="184" y="285"/>
                  <a:pt x="184" y="284"/>
                </a:cubicBezTo>
                <a:cubicBezTo>
                  <a:pt x="198" y="253"/>
                  <a:pt x="198" y="253"/>
                  <a:pt x="198" y="253"/>
                </a:cubicBezTo>
                <a:cubicBezTo>
                  <a:pt x="201" y="311"/>
                  <a:pt x="201" y="311"/>
                  <a:pt x="201" y="311"/>
                </a:cubicBezTo>
                <a:cubicBezTo>
                  <a:pt x="192" y="306"/>
                  <a:pt x="192" y="306"/>
                  <a:pt x="192" y="306"/>
                </a:cubicBezTo>
                <a:cubicBezTo>
                  <a:pt x="192" y="306"/>
                  <a:pt x="192" y="305"/>
                  <a:pt x="192" y="304"/>
                </a:cubicBezTo>
                <a:cubicBezTo>
                  <a:pt x="192" y="304"/>
                  <a:pt x="192" y="304"/>
                  <a:pt x="192" y="303"/>
                </a:cubicBezTo>
                <a:cubicBezTo>
                  <a:pt x="192" y="302"/>
                  <a:pt x="192" y="301"/>
                  <a:pt x="192" y="299"/>
                </a:cubicBezTo>
                <a:close/>
                <a:moveTo>
                  <a:pt x="169" y="278"/>
                </a:moveTo>
                <a:cubicBezTo>
                  <a:pt x="168" y="278"/>
                  <a:pt x="167" y="278"/>
                  <a:pt x="166" y="278"/>
                </a:cubicBezTo>
                <a:cubicBezTo>
                  <a:pt x="166" y="278"/>
                  <a:pt x="166" y="278"/>
                  <a:pt x="166" y="278"/>
                </a:cubicBezTo>
                <a:cubicBezTo>
                  <a:pt x="166" y="278"/>
                  <a:pt x="166" y="278"/>
                  <a:pt x="166" y="278"/>
                </a:cubicBezTo>
                <a:cubicBezTo>
                  <a:pt x="166" y="278"/>
                  <a:pt x="166" y="278"/>
                  <a:pt x="166" y="278"/>
                </a:cubicBezTo>
                <a:cubicBezTo>
                  <a:pt x="166" y="278"/>
                  <a:pt x="166" y="278"/>
                  <a:pt x="166" y="278"/>
                </a:cubicBezTo>
                <a:cubicBezTo>
                  <a:pt x="165" y="278"/>
                  <a:pt x="164" y="278"/>
                  <a:pt x="164" y="278"/>
                </a:cubicBezTo>
                <a:cubicBezTo>
                  <a:pt x="143" y="233"/>
                  <a:pt x="143" y="233"/>
                  <a:pt x="143" y="233"/>
                </a:cubicBezTo>
                <a:cubicBezTo>
                  <a:pt x="147" y="230"/>
                  <a:pt x="150" y="225"/>
                  <a:pt x="151" y="219"/>
                </a:cubicBezTo>
                <a:cubicBezTo>
                  <a:pt x="151" y="218"/>
                  <a:pt x="152" y="216"/>
                  <a:pt x="152" y="214"/>
                </a:cubicBezTo>
                <a:cubicBezTo>
                  <a:pt x="152" y="208"/>
                  <a:pt x="149" y="203"/>
                  <a:pt x="146" y="198"/>
                </a:cubicBezTo>
                <a:cubicBezTo>
                  <a:pt x="174" y="164"/>
                  <a:pt x="174" y="164"/>
                  <a:pt x="174" y="164"/>
                </a:cubicBezTo>
                <a:cubicBezTo>
                  <a:pt x="189" y="196"/>
                  <a:pt x="189" y="196"/>
                  <a:pt x="189" y="196"/>
                </a:cubicBezTo>
                <a:cubicBezTo>
                  <a:pt x="184" y="200"/>
                  <a:pt x="181" y="207"/>
                  <a:pt x="181" y="214"/>
                </a:cubicBezTo>
                <a:cubicBezTo>
                  <a:pt x="181" y="216"/>
                  <a:pt x="181" y="218"/>
                  <a:pt x="182" y="219"/>
                </a:cubicBezTo>
                <a:cubicBezTo>
                  <a:pt x="183" y="225"/>
                  <a:pt x="186" y="230"/>
                  <a:pt x="190" y="233"/>
                </a:cubicBezTo>
                <a:lnTo>
                  <a:pt x="169" y="278"/>
                </a:lnTo>
                <a:close/>
                <a:moveTo>
                  <a:pt x="176" y="303"/>
                </a:moveTo>
                <a:cubicBezTo>
                  <a:pt x="176" y="309"/>
                  <a:pt x="172" y="313"/>
                  <a:pt x="166" y="313"/>
                </a:cubicBezTo>
                <a:cubicBezTo>
                  <a:pt x="161" y="313"/>
                  <a:pt x="157" y="309"/>
                  <a:pt x="157" y="303"/>
                </a:cubicBezTo>
                <a:cubicBezTo>
                  <a:pt x="157" y="298"/>
                  <a:pt x="161" y="294"/>
                  <a:pt x="166" y="294"/>
                </a:cubicBezTo>
                <a:cubicBezTo>
                  <a:pt x="172" y="294"/>
                  <a:pt x="176" y="298"/>
                  <a:pt x="176" y="303"/>
                </a:cubicBezTo>
                <a:close/>
                <a:moveTo>
                  <a:pt x="141" y="303"/>
                </a:moveTo>
                <a:cubicBezTo>
                  <a:pt x="141" y="304"/>
                  <a:pt x="141" y="305"/>
                  <a:pt x="141" y="306"/>
                </a:cubicBezTo>
                <a:cubicBezTo>
                  <a:pt x="132" y="311"/>
                  <a:pt x="132" y="311"/>
                  <a:pt x="132" y="311"/>
                </a:cubicBezTo>
                <a:cubicBezTo>
                  <a:pt x="135" y="253"/>
                  <a:pt x="135" y="253"/>
                  <a:pt x="135" y="253"/>
                </a:cubicBezTo>
                <a:cubicBezTo>
                  <a:pt x="149" y="284"/>
                  <a:pt x="149" y="284"/>
                  <a:pt x="149" y="284"/>
                </a:cubicBezTo>
                <a:cubicBezTo>
                  <a:pt x="149" y="285"/>
                  <a:pt x="148" y="285"/>
                  <a:pt x="148" y="285"/>
                </a:cubicBezTo>
                <a:cubicBezTo>
                  <a:pt x="148" y="286"/>
                  <a:pt x="147" y="286"/>
                  <a:pt x="147" y="287"/>
                </a:cubicBezTo>
                <a:cubicBezTo>
                  <a:pt x="146" y="287"/>
                  <a:pt x="146" y="288"/>
                  <a:pt x="145" y="289"/>
                </a:cubicBezTo>
                <a:cubicBezTo>
                  <a:pt x="145" y="289"/>
                  <a:pt x="145" y="290"/>
                  <a:pt x="144" y="290"/>
                </a:cubicBezTo>
                <a:cubicBezTo>
                  <a:pt x="144" y="291"/>
                  <a:pt x="143" y="292"/>
                  <a:pt x="143" y="293"/>
                </a:cubicBezTo>
                <a:cubicBezTo>
                  <a:pt x="143" y="293"/>
                  <a:pt x="143" y="294"/>
                  <a:pt x="142" y="294"/>
                </a:cubicBezTo>
                <a:cubicBezTo>
                  <a:pt x="142" y="295"/>
                  <a:pt x="142" y="296"/>
                  <a:pt x="141" y="297"/>
                </a:cubicBezTo>
                <a:cubicBezTo>
                  <a:pt x="141" y="297"/>
                  <a:pt x="141" y="298"/>
                  <a:pt x="141" y="298"/>
                </a:cubicBezTo>
                <a:cubicBezTo>
                  <a:pt x="141" y="298"/>
                  <a:pt x="141" y="299"/>
                  <a:pt x="141" y="299"/>
                </a:cubicBezTo>
                <a:cubicBezTo>
                  <a:pt x="141" y="299"/>
                  <a:pt x="141" y="299"/>
                  <a:pt x="141" y="299"/>
                </a:cubicBezTo>
                <a:cubicBezTo>
                  <a:pt x="141" y="301"/>
                  <a:pt x="141" y="302"/>
                  <a:pt x="141" y="303"/>
                </a:cubicBezTo>
                <a:cubicBezTo>
                  <a:pt x="141" y="303"/>
                  <a:pt x="141" y="303"/>
                  <a:pt x="141" y="303"/>
                </a:cubicBezTo>
                <a:cubicBezTo>
                  <a:pt x="141" y="303"/>
                  <a:pt x="141" y="303"/>
                  <a:pt x="141" y="303"/>
                </a:cubicBezTo>
                <a:cubicBezTo>
                  <a:pt x="141" y="303"/>
                  <a:pt x="141" y="303"/>
                  <a:pt x="141" y="303"/>
                </a:cubicBezTo>
                <a:close/>
                <a:moveTo>
                  <a:pt x="176" y="132"/>
                </a:moveTo>
                <a:cubicBezTo>
                  <a:pt x="179" y="132"/>
                  <a:pt x="179" y="132"/>
                  <a:pt x="179" y="132"/>
                </a:cubicBezTo>
                <a:cubicBezTo>
                  <a:pt x="179" y="132"/>
                  <a:pt x="179" y="133"/>
                  <a:pt x="180" y="133"/>
                </a:cubicBezTo>
                <a:cubicBezTo>
                  <a:pt x="178" y="135"/>
                  <a:pt x="178" y="135"/>
                  <a:pt x="178" y="135"/>
                </a:cubicBezTo>
                <a:lnTo>
                  <a:pt x="176" y="132"/>
                </a:lnTo>
                <a:close/>
                <a:moveTo>
                  <a:pt x="185" y="151"/>
                </a:moveTo>
                <a:cubicBezTo>
                  <a:pt x="192" y="143"/>
                  <a:pt x="192" y="143"/>
                  <a:pt x="192" y="143"/>
                </a:cubicBezTo>
                <a:cubicBezTo>
                  <a:pt x="193" y="144"/>
                  <a:pt x="195" y="144"/>
                  <a:pt x="196" y="144"/>
                </a:cubicBezTo>
                <a:cubicBezTo>
                  <a:pt x="198" y="176"/>
                  <a:pt x="198" y="176"/>
                  <a:pt x="198" y="176"/>
                </a:cubicBezTo>
                <a:lnTo>
                  <a:pt x="185" y="151"/>
                </a:lnTo>
                <a:close/>
                <a:moveTo>
                  <a:pt x="194" y="95"/>
                </a:moveTo>
                <a:cubicBezTo>
                  <a:pt x="193" y="95"/>
                  <a:pt x="193" y="95"/>
                  <a:pt x="192" y="95"/>
                </a:cubicBezTo>
                <a:cubicBezTo>
                  <a:pt x="188" y="90"/>
                  <a:pt x="188" y="90"/>
                  <a:pt x="188" y="90"/>
                </a:cubicBezTo>
                <a:cubicBezTo>
                  <a:pt x="194" y="89"/>
                  <a:pt x="194" y="89"/>
                  <a:pt x="194" y="89"/>
                </a:cubicBezTo>
                <a:lnTo>
                  <a:pt x="194" y="95"/>
                </a:lnTo>
                <a:close/>
                <a:moveTo>
                  <a:pt x="178" y="66"/>
                </a:moveTo>
                <a:cubicBezTo>
                  <a:pt x="181" y="68"/>
                  <a:pt x="184" y="70"/>
                  <a:pt x="186" y="72"/>
                </a:cubicBezTo>
                <a:cubicBezTo>
                  <a:pt x="187" y="73"/>
                  <a:pt x="188" y="73"/>
                  <a:pt x="189" y="74"/>
                </a:cubicBezTo>
                <a:cubicBezTo>
                  <a:pt x="177" y="76"/>
                  <a:pt x="177" y="76"/>
                  <a:pt x="177" y="76"/>
                </a:cubicBezTo>
                <a:cubicBezTo>
                  <a:pt x="173" y="71"/>
                  <a:pt x="173" y="71"/>
                  <a:pt x="173" y="71"/>
                </a:cubicBezTo>
                <a:lnTo>
                  <a:pt x="178" y="66"/>
                </a:lnTo>
                <a:close/>
                <a:moveTo>
                  <a:pt x="165" y="108"/>
                </a:moveTo>
                <a:cubicBezTo>
                  <a:pt x="176" y="114"/>
                  <a:pt x="176" y="114"/>
                  <a:pt x="176" y="114"/>
                </a:cubicBezTo>
                <a:cubicBezTo>
                  <a:pt x="176" y="115"/>
                  <a:pt x="176" y="115"/>
                  <a:pt x="176" y="116"/>
                </a:cubicBezTo>
                <a:cubicBezTo>
                  <a:pt x="169" y="117"/>
                  <a:pt x="169" y="117"/>
                  <a:pt x="169" y="117"/>
                </a:cubicBezTo>
                <a:cubicBezTo>
                  <a:pt x="164" y="109"/>
                  <a:pt x="164" y="109"/>
                  <a:pt x="164" y="109"/>
                </a:cubicBezTo>
                <a:cubicBezTo>
                  <a:pt x="165" y="108"/>
                  <a:pt x="165" y="108"/>
                  <a:pt x="165" y="108"/>
                </a:cubicBezTo>
                <a:close/>
                <a:moveTo>
                  <a:pt x="166" y="149"/>
                </a:moveTo>
                <a:cubicBezTo>
                  <a:pt x="133" y="189"/>
                  <a:pt x="133" y="189"/>
                  <a:pt x="133" y="189"/>
                </a:cubicBezTo>
                <a:cubicBezTo>
                  <a:pt x="132" y="189"/>
                  <a:pt x="131" y="188"/>
                  <a:pt x="130" y="188"/>
                </a:cubicBezTo>
                <a:cubicBezTo>
                  <a:pt x="129" y="159"/>
                  <a:pt x="129" y="159"/>
                  <a:pt x="129" y="159"/>
                </a:cubicBezTo>
                <a:cubicBezTo>
                  <a:pt x="133" y="158"/>
                  <a:pt x="137" y="155"/>
                  <a:pt x="140" y="151"/>
                </a:cubicBezTo>
                <a:cubicBezTo>
                  <a:pt x="143" y="147"/>
                  <a:pt x="145" y="143"/>
                  <a:pt x="146" y="138"/>
                </a:cubicBezTo>
                <a:cubicBezTo>
                  <a:pt x="160" y="135"/>
                  <a:pt x="160" y="135"/>
                  <a:pt x="160" y="135"/>
                </a:cubicBezTo>
                <a:lnTo>
                  <a:pt x="166" y="149"/>
                </a:lnTo>
                <a:close/>
                <a:moveTo>
                  <a:pt x="156" y="90"/>
                </a:moveTo>
                <a:cubicBezTo>
                  <a:pt x="156" y="95"/>
                  <a:pt x="152" y="100"/>
                  <a:pt x="147" y="100"/>
                </a:cubicBezTo>
                <a:cubicBezTo>
                  <a:pt x="141" y="100"/>
                  <a:pt x="137" y="95"/>
                  <a:pt x="137" y="90"/>
                </a:cubicBezTo>
                <a:cubicBezTo>
                  <a:pt x="137" y="85"/>
                  <a:pt x="141" y="80"/>
                  <a:pt x="147" y="80"/>
                </a:cubicBezTo>
                <a:cubicBezTo>
                  <a:pt x="152" y="80"/>
                  <a:pt x="156" y="85"/>
                  <a:pt x="156" y="90"/>
                </a:cubicBezTo>
                <a:close/>
                <a:moveTo>
                  <a:pt x="132" y="61"/>
                </a:moveTo>
                <a:cubicBezTo>
                  <a:pt x="135" y="60"/>
                  <a:pt x="138" y="59"/>
                  <a:pt x="142" y="59"/>
                </a:cubicBezTo>
                <a:cubicBezTo>
                  <a:pt x="147" y="64"/>
                  <a:pt x="147" y="64"/>
                  <a:pt x="147" y="64"/>
                </a:cubicBezTo>
                <a:cubicBezTo>
                  <a:pt x="147" y="64"/>
                  <a:pt x="147" y="64"/>
                  <a:pt x="147" y="64"/>
                </a:cubicBezTo>
                <a:cubicBezTo>
                  <a:pt x="145" y="64"/>
                  <a:pt x="143" y="64"/>
                  <a:pt x="141" y="65"/>
                </a:cubicBezTo>
                <a:cubicBezTo>
                  <a:pt x="138" y="65"/>
                  <a:pt x="135" y="67"/>
                  <a:pt x="132" y="69"/>
                </a:cubicBezTo>
                <a:cubicBezTo>
                  <a:pt x="131" y="69"/>
                  <a:pt x="131" y="69"/>
                  <a:pt x="131" y="69"/>
                </a:cubicBezTo>
                <a:lnTo>
                  <a:pt x="132" y="61"/>
                </a:lnTo>
                <a:close/>
                <a:moveTo>
                  <a:pt x="129" y="109"/>
                </a:moveTo>
                <a:cubicBezTo>
                  <a:pt x="134" y="113"/>
                  <a:pt x="140" y="116"/>
                  <a:pt x="146" y="116"/>
                </a:cubicBezTo>
                <a:cubicBezTo>
                  <a:pt x="148" y="116"/>
                  <a:pt x="149" y="116"/>
                  <a:pt x="150" y="116"/>
                </a:cubicBezTo>
                <a:cubicBezTo>
                  <a:pt x="153" y="121"/>
                  <a:pt x="153" y="121"/>
                  <a:pt x="153" y="121"/>
                </a:cubicBezTo>
                <a:cubicBezTo>
                  <a:pt x="143" y="122"/>
                  <a:pt x="143" y="122"/>
                  <a:pt x="143" y="122"/>
                </a:cubicBezTo>
                <a:cubicBezTo>
                  <a:pt x="141" y="120"/>
                  <a:pt x="139" y="117"/>
                  <a:pt x="136" y="115"/>
                </a:cubicBezTo>
                <a:cubicBezTo>
                  <a:pt x="134" y="113"/>
                  <a:pt x="132" y="112"/>
                  <a:pt x="129" y="111"/>
                </a:cubicBezTo>
                <a:lnTo>
                  <a:pt x="129" y="109"/>
                </a:lnTo>
                <a:close/>
                <a:moveTo>
                  <a:pt x="130" y="135"/>
                </a:moveTo>
                <a:cubicBezTo>
                  <a:pt x="130" y="140"/>
                  <a:pt x="126" y="145"/>
                  <a:pt x="120" y="145"/>
                </a:cubicBezTo>
                <a:cubicBezTo>
                  <a:pt x="115" y="145"/>
                  <a:pt x="110" y="140"/>
                  <a:pt x="110" y="135"/>
                </a:cubicBezTo>
                <a:cubicBezTo>
                  <a:pt x="110" y="130"/>
                  <a:pt x="115" y="125"/>
                  <a:pt x="120" y="125"/>
                </a:cubicBezTo>
                <a:cubicBezTo>
                  <a:pt x="126" y="125"/>
                  <a:pt x="130" y="130"/>
                  <a:pt x="130" y="135"/>
                </a:cubicBezTo>
                <a:close/>
                <a:moveTo>
                  <a:pt x="70" y="233"/>
                </a:moveTo>
                <a:cubicBezTo>
                  <a:pt x="101" y="226"/>
                  <a:pt x="101" y="226"/>
                  <a:pt x="101" y="226"/>
                </a:cubicBezTo>
                <a:cubicBezTo>
                  <a:pt x="101" y="227"/>
                  <a:pt x="101" y="227"/>
                  <a:pt x="102" y="228"/>
                </a:cubicBezTo>
                <a:cubicBezTo>
                  <a:pt x="70" y="251"/>
                  <a:pt x="70" y="251"/>
                  <a:pt x="70" y="251"/>
                </a:cubicBezTo>
                <a:cubicBezTo>
                  <a:pt x="68" y="250"/>
                  <a:pt x="66" y="249"/>
                  <a:pt x="63" y="248"/>
                </a:cubicBezTo>
                <a:cubicBezTo>
                  <a:pt x="64" y="248"/>
                  <a:pt x="64" y="247"/>
                  <a:pt x="64" y="247"/>
                </a:cubicBezTo>
                <a:cubicBezTo>
                  <a:pt x="67" y="243"/>
                  <a:pt x="69" y="238"/>
                  <a:pt x="70" y="233"/>
                </a:cubicBezTo>
                <a:close/>
                <a:moveTo>
                  <a:pt x="65" y="217"/>
                </a:moveTo>
                <a:cubicBezTo>
                  <a:pt x="66" y="216"/>
                  <a:pt x="66" y="216"/>
                  <a:pt x="66" y="216"/>
                </a:cubicBezTo>
                <a:cubicBezTo>
                  <a:pt x="70" y="217"/>
                  <a:pt x="70" y="217"/>
                  <a:pt x="70" y="217"/>
                </a:cubicBezTo>
                <a:cubicBezTo>
                  <a:pt x="66" y="218"/>
                  <a:pt x="66" y="218"/>
                  <a:pt x="66" y="218"/>
                </a:cubicBezTo>
                <a:cubicBezTo>
                  <a:pt x="66" y="217"/>
                  <a:pt x="66" y="217"/>
                  <a:pt x="65" y="217"/>
                </a:cubicBezTo>
                <a:close/>
                <a:moveTo>
                  <a:pt x="78" y="201"/>
                </a:moveTo>
                <a:cubicBezTo>
                  <a:pt x="81" y="198"/>
                  <a:pt x="81" y="198"/>
                  <a:pt x="81" y="198"/>
                </a:cubicBezTo>
                <a:cubicBezTo>
                  <a:pt x="89" y="203"/>
                  <a:pt x="89" y="203"/>
                  <a:pt x="89" y="203"/>
                </a:cubicBezTo>
                <a:lnTo>
                  <a:pt x="78" y="201"/>
                </a:lnTo>
                <a:close/>
                <a:moveTo>
                  <a:pt x="91" y="185"/>
                </a:moveTo>
                <a:cubicBezTo>
                  <a:pt x="111" y="159"/>
                  <a:pt x="111" y="159"/>
                  <a:pt x="111" y="159"/>
                </a:cubicBezTo>
                <a:cubicBezTo>
                  <a:pt x="112" y="159"/>
                  <a:pt x="112" y="159"/>
                  <a:pt x="113" y="160"/>
                </a:cubicBezTo>
                <a:cubicBezTo>
                  <a:pt x="114" y="189"/>
                  <a:pt x="114" y="189"/>
                  <a:pt x="114" y="189"/>
                </a:cubicBezTo>
                <a:cubicBezTo>
                  <a:pt x="111" y="190"/>
                  <a:pt x="108" y="191"/>
                  <a:pt x="106" y="194"/>
                </a:cubicBezTo>
                <a:lnTo>
                  <a:pt x="91" y="185"/>
                </a:lnTo>
                <a:close/>
                <a:moveTo>
                  <a:pt x="111" y="75"/>
                </a:moveTo>
                <a:cubicBezTo>
                  <a:pt x="115" y="78"/>
                  <a:pt x="115" y="78"/>
                  <a:pt x="115" y="78"/>
                </a:cubicBezTo>
                <a:cubicBezTo>
                  <a:pt x="113" y="110"/>
                  <a:pt x="113" y="110"/>
                  <a:pt x="113" y="110"/>
                </a:cubicBezTo>
                <a:cubicBezTo>
                  <a:pt x="113" y="110"/>
                  <a:pt x="112" y="110"/>
                  <a:pt x="112" y="111"/>
                </a:cubicBezTo>
                <a:cubicBezTo>
                  <a:pt x="99" y="95"/>
                  <a:pt x="99" y="95"/>
                  <a:pt x="99" y="95"/>
                </a:cubicBezTo>
                <a:cubicBezTo>
                  <a:pt x="102" y="87"/>
                  <a:pt x="106" y="81"/>
                  <a:pt x="111" y="75"/>
                </a:cubicBezTo>
                <a:close/>
                <a:moveTo>
                  <a:pt x="54" y="141"/>
                </a:moveTo>
                <a:cubicBezTo>
                  <a:pt x="63" y="136"/>
                  <a:pt x="73" y="132"/>
                  <a:pt x="85" y="131"/>
                </a:cubicBezTo>
                <a:cubicBezTo>
                  <a:pt x="94" y="135"/>
                  <a:pt x="94" y="135"/>
                  <a:pt x="94" y="135"/>
                </a:cubicBezTo>
                <a:cubicBezTo>
                  <a:pt x="94" y="135"/>
                  <a:pt x="94" y="135"/>
                  <a:pt x="94" y="135"/>
                </a:cubicBezTo>
                <a:cubicBezTo>
                  <a:pt x="94" y="140"/>
                  <a:pt x="96" y="145"/>
                  <a:pt x="99" y="149"/>
                </a:cubicBezTo>
                <a:cubicBezTo>
                  <a:pt x="77" y="177"/>
                  <a:pt x="77" y="177"/>
                  <a:pt x="77" y="177"/>
                </a:cubicBezTo>
                <a:cubicBezTo>
                  <a:pt x="53" y="163"/>
                  <a:pt x="53" y="163"/>
                  <a:pt x="53" y="163"/>
                </a:cubicBezTo>
                <a:lnTo>
                  <a:pt x="54" y="141"/>
                </a:lnTo>
                <a:close/>
                <a:moveTo>
                  <a:pt x="53" y="181"/>
                </a:moveTo>
                <a:cubicBezTo>
                  <a:pt x="67" y="189"/>
                  <a:pt x="67" y="189"/>
                  <a:pt x="67" y="189"/>
                </a:cubicBezTo>
                <a:cubicBezTo>
                  <a:pt x="59" y="200"/>
                  <a:pt x="59" y="200"/>
                  <a:pt x="59" y="200"/>
                </a:cubicBezTo>
                <a:cubicBezTo>
                  <a:pt x="53" y="199"/>
                  <a:pt x="53" y="199"/>
                  <a:pt x="53" y="199"/>
                </a:cubicBezTo>
                <a:lnTo>
                  <a:pt x="53" y="181"/>
                </a:lnTo>
                <a:close/>
                <a:moveTo>
                  <a:pt x="21" y="180"/>
                </a:moveTo>
                <a:cubicBezTo>
                  <a:pt x="23" y="176"/>
                  <a:pt x="25" y="171"/>
                  <a:pt x="28" y="167"/>
                </a:cubicBezTo>
                <a:cubicBezTo>
                  <a:pt x="37" y="172"/>
                  <a:pt x="37" y="172"/>
                  <a:pt x="37" y="172"/>
                </a:cubicBezTo>
                <a:cubicBezTo>
                  <a:pt x="37" y="197"/>
                  <a:pt x="37" y="197"/>
                  <a:pt x="37" y="197"/>
                </a:cubicBezTo>
                <a:cubicBezTo>
                  <a:pt x="33" y="197"/>
                  <a:pt x="33" y="197"/>
                  <a:pt x="33" y="197"/>
                </a:cubicBezTo>
                <a:cubicBezTo>
                  <a:pt x="31" y="190"/>
                  <a:pt x="27" y="184"/>
                  <a:pt x="21" y="180"/>
                </a:cubicBezTo>
                <a:close/>
                <a:moveTo>
                  <a:pt x="34" y="231"/>
                </a:moveTo>
                <a:cubicBezTo>
                  <a:pt x="34" y="225"/>
                  <a:pt x="39" y="221"/>
                  <a:pt x="44" y="221"/>
                </a:cubicBezTo>
                <a:cubicBezTo>
                  <a:pt x="49" y="221"/>
                  <a:pt x="54" y="225"/>
                  <a:pt x="54" y="231"/>
                </a:cubicBezTo>
                <a:cubicBezTo>
                  <a:pt x="54" y="236"/>
                  <a:pt x="49" y="241"/>
                  <a:pt x="44" y="241"/>
                </a:cubicBezTo>
                <a:cubicBezTo>
                  <a:pt x="39" y="241"/>
                  <a:pt x="34" y="236"/>
                  <a:pt x="34" y="231"/>
                </a:cubicBezTo>
                <a:close/>
                <a:moveTo>
                  <a:pt x="55" y="327"/>
                </a:moveTo>
                <a:cubicBezTo>
                  <a:pt x="46" y="318"/>
                  <a:pt x="40" y="306"/>
                  <a:pt x="39" y="293"/>
                </a:cubicBezTo>
                <a:cubicBezTo>
                  <a:pt x="42" y="295"/>
                  <a:pt x="46" y="297"/>
                  <a:pt x="50" y="298"/>
                </a:cubicBezTo>
                <a:cubicBezTo>
                  <a:pt x="50" y="298"/>
                  <a:pt x="51" y="298"/>
                  <a:pt x="51" y="298"/>
                </a:cubicBezTo>
                <a:cubicBezTo>
                  <a:pt x="55" y="327"/>
                  <a:pt x="55" y="327"/>
                  <a:pt x="55" y="327"/>
                </a:cubicBezTo>
                <a:cubicBezTo>
                  <a:pt x="55" y="327"/>
                  <a:pt x="55" y="327"/>
                  <a:pt x="55" y="327"/>
                </a:cubicBezTo>
                <a:close/>
                <a:moveTo>
                  <a:pt x="55" y="282"/>
                </a:moveTo>
                <a:cubicBezTo>
                  <a:pt x="50" y="282"/>
                  <a:pt x="45" y="278"/>
                  <a:pt x="45" y="272"/>
                </a:cubicBezTo>
                <a:cubicBezTo>
                  <a:pt x="45" y="267"/>
                  <a:pt x="50" y="263"/>
                  <a:pt x="55" y="263"/>
                </a:cubicBezTo>
                <a:cubicBezTo>
                  <a:pt x="60" y="263"/>
                  <a:pt x="65" y="267"/>
                  <a:pt x="65" y="272"/>
                </a:cubicBezTo>
                <a:cubicBezTo>
                  <a:pt x="65" y="278"/>
                  <a:pt x="60" y="282"/>
                  <a:pt x="55" y="282"/>
                </a:cubicBezTo>
                <a:close/>
                <a:moveTo>
                  <a:pt x="67" y="295"/>
                </a:moveTo>
                <a:cubicBezTo>
                  <a:pt x="73" y="292"/>
                  <a:pt x="79" y="286"/>
                  <a:pt x="80" y="277"/>
                </a:cubicBezTo>
                <a:cubicBezTo>
                  <a:pt x="81" y="276"/>
                  <a:pt x="81" y="274"/>
                  <a:pt x="81" y="272"/>
                </a:cubicBezTo>
                <a:cubicBezTo>
                  <a:pt x="81" y="270"/>
                  <a:pt x="80" y="267"/>
                  <a:pt x="79" y="264"/>
                </a:cubicBezTo>
                <a:cubicBezTo>
                  <a:pt x="107" y="244"/>
                  <a:pt x="107" y="244"/>
                  <a:pt x="107" y="244"/>
                </a:cubicBezTo>
                <a:cubicBezTo>
                  <a:pt x="71" y="322"/>
                  <a:pt x="71" y="322"/>
                  <a:pt x="71" y="322"/>
                </a:cubicBezTo>
                <a:lnTo>
                  <a:pt x="67" y="295"/>
                </a:lnTo>
                <a:close/>
                <a:moveTo>
                  <a:pt x="115" y="318"/>
                </a:moveTo>
                <a:cubicBezTo>
                  <a:pt x="86" y="332"/>
                  <a:pt x="86" y="332"/>
                  <a:pt x="86" y="332"/>
                </a:cubicBezTo>
                <a:cubicBezTo>
                  <a:pt x="85" y="332"/>
                  <a:pt x="85" y="331"/>
                  <a:pt x="84" y="331"/>
                </a:cubicBezTo>
                <a:cubicBezTo>
                  <a:pt x="118" y="258"/>
                  <a:pt x="118" y="258"/>
                  <a:pt x="118" y="258"/>
                </a:cubicBezTo>
                <a:lnTo>
                  <a:pt x="115" y="318"/>
                </a:lnTo>
                <a:close/>
                <a:moveTo>
                  <a:pt x="123" y="223"/>
                </a:moveTo>
                <a:cubicBezTo>
                  <a:pt x="118" y="223"/>
                  <a:pt x="113" y="218"/>
                  <a:pt x="113" y="213"/>
                </a:cubicBezTo>
                <a:cubicBezTo>
                  <a:pt x="113" y="208"/>
                  <a:pt x="118" y="203"/>
                  <a:pt x="123" y="203"/>
                </a:cubicBezTo>
                <a:cubicBezTo>
                  <a:pt x="128" y="203"/>
                  <a:pt x="133" y="208"/>
                  <a:pt x="133" y="213"/>
                </a:cubicBezTo>
                <a:cubicBezTo>
                  <a:pt x="133" y="218"/>
                  <a:pt x="128" y="223"/>
                  <a:pt x="123" y="223"/>
                </a:cubicBezTo>
                <a:close/>
                <a:moveTo>
                  <a:pt x="130" y="354"/>
                </a:moveTo>
                <a:cubicBezTo>
                  <a:pt x="131" y="329"/>
                  <a:pt x="131" y="329"/>
                  <a:pt x="131" y="329"/>
                </a:cubicBezTo>
                <a:cubicBezTo>
                  <a:pt x="148" y="321"/>
                  <a:pt x="148" y="321"/>
                  <a:pt x="148" y="321"/>
                </a:cubicBezTo>
                <a:cubicBezTo>
                  <a:pt x="148" y="321"/>
                  <a:pt x="148" y="321"/>
                  <a:pt x="148" y="322"/>
                </a:cubicBezTo>
                <a:cubicBezTo>
                  <a:pt x="149" y="322"/>
                  <a:pt x="149" y="322"/>
                  <a:pt x="149" y="323"/>
                </a:cubicBezTo>
                <a:cubicBezTo>
                  <a:pt x="134" y="359"/>
                  <a:pt x="134" y="359"/>
                  <a:pt x="134" y="359"/>
                </a:cubicBezTo>
                <a:cubicBezTo>
                  <a:pt x="132" y="358"/>
                  <a:pt x="131" y="356"/>
                  <a:pt x="130" y="354"/>
                </a:cubicBezTo>
                <a:close/>
                <a:moveTo>
                  <a:pt x="184" y="384"/>
                </a:moveTo>
                <a:cubicBezTo>
                  <a:pt x="170" y="384"/>
                  <a:pt x="157" y="379"/>
                  <a:pt x="146" y="371"/>
                </a:cubicBezTo>
                <a:cubicBezTo>
                  <a:pt x="164" y="329"/>
                  <a:pt x="164" y="329"/>
                  <a:pt x="164" y="329"/>
                </a:cubicBezTo>
                <a:cubicBezTo>
                  <a:pt x="165" y="329"/>
                  <a:pt x="166" y="329"/>
                  <a:pt x="166" y="329"/>
                </a:cubicBezTo>
                <a:cubicBezTo>
                  <a:pt x="166" y="329"/>
                  <a:pt x="166" y="329"/>
                  <a:pt x="166" y="329"/>
                </a:cubicBezTo>
                <a:cubicBezTo>
                  <a:pt x="166" y="329"/>
                  <a:pt x="166" y="329"/>
                  <a:pt x="166" y="329"/>
                </a:cubicBezTo>
                <a:cubicBezTo>
                  <a:pt x="166" y="329"/>
                  <a:pt x="166" y="329"/>
                  <a:pt x="166" y="329"/>
                </a:cubicBezTo>
                <a:cubicBezTo>
                  <a:pt x="167" y="329"/>
                  <a:pt x="168" y="329"/>
                  <a:pt x="169" y="329"/>
                </a:cubicBezTo>
                <a:cubicBezTo>
                  <a:pt x="192" y="383"/>
                  <a:pt x="192" y="383"/>
                  <a:pt x="192" y="383"/>
                </a:cubicBezTo>
                <a:cubicBezTo>
                  <a:pt x="190" y="383"/>
                  <a:pt x="187" y="384"/>
                  <a:pt x="184" y="384"/>
                </a:cubicBezTo>
                <a:close/>
                <a:moveTo>
                  <a:pt x="183" y="323"/>
                </a:moveTo>
                <a:cubicBezTo>
                  <a:pt x="184" y="322"/>
                  <a:pt x="184" y="322"/>
                  <a:pt x="185" y="322"/>
                </a:cubicBezTo>
                <a:cubicBezTo>
                  <a:pt x="185" y="321"/>
                  <a:pt x="185" y="321"/>
                  <a:pt x="185" y="321"/>
                </a:cubicBezTo>
                <a:cubicBezTo>
                  <a:pt x="202" y="329"/>
                  <a:pt x="202" y="329"/>
                  <a:pt x="202" y="329"/>
                </a:cubicBezTo>
                <a:cubicBezTo>
                  <a:pt x="204" y="371"/>
                  <a:pt x="204" y="371"/>
                  <a:pt x="204" y="371"/>
                </a:cubicBezTo>
                <a:lnTo>
                  <a:pt x="183" y="323"/>
                </a:lnTo>
                <a:close/>
                <a:moveTo>
                  <a:pt x="207" y="224"/>
                </a:moveTo>
                <a:cubicBezTo>
                  <a:pt x="202" y="224"/>
                  <a:pt x="197" y="220"/>
                  <a:pt x="197" y="214"/>
                </a:cubicBezTo>
                <a:cubicBezTo>
                  <a:pt x="197" y="209"/>
                  <a:pt x="202" y="204"/>
                  <a:pt x="207" y="204"/>
                </a:cubicBezTo>
                <a:cubicBezTo>
                  <a:pt x="212" y="204"/>
                  <a:pt x="217" y="209"/>
                  <a:pt x="217" y="214"/>
                </a:cubicBezTo>
                <a:cubicBezTo>
                  <a:pt x="217" y="220"/>
                  <a:pt x="212" y="224"/>
                  <a:pt x="207" y="224"/>
                </a:cubicBezTo>
                <a:close/>
                <a:moveTo>
                  <a:pt x="237" y="357"/>
                </a:moveTo>
                <a:cubicBezTo>
                  <a:pt x="232" y="363"/>
                  <a:pt x="227" y="369"/>
                  <a:pt x="220" y="373"/>
                </a:cubicBezTo>
                <a:cubicBezTo>
                  <a:pt x="218" y="336"/>
                  <a:pt x="218" y="336"/>
                  <a:pt x="218" y="336"/>
                </a:cubicBezTo>
                <a:cubicBezTo>
                  <a:pt x="240" y="347"/>
                  <a:pt x="240" y="347"/>
                  <a:pt x="240" y="347"/>
                </a:cubicBezTo>
                <a:cubicBezTo>
                  <a:pt x="240" y="348"/>
                  <a:pt x="240" y="349"/>
                  <a:pt x="240" y="350"/>
                </a:cubicBezTo>
                <a:cubicBezTo>
                  <a:pt x="240" y="351"/>
                  <a:pt x="240" y="353"/>
                  <a:pt x="241" y="354"/>
                </a:cubicBezTo>
                <a:cubicBezTo>
                  <a:pt x="239" y="355"/>
                  <a:pt x="238" y="356"/>
                  <a:pt x="237" y="357"/>
                </a:cubicBezTo>
                <a:close/>
                <a:moveTo>
                  <a:pt x="247" y="332"/>
                </a:moveTo>
                <a:cubicBezTo>
                  <a:pt x="218" y="318"/>
                  <a:pt x="218" y="318"/>
                  <a:pt x="218" y="318"/>
                </a:cubicBezTo>
                <a:cubicBezTo>
                  <a:pt x="214" y="258"/>
                  <a:pt x="214" y="258"/>
                  <a:pt x="214" y="258"/>
                </a:cubicBezTo>
                <a:cubicBezTo>
                  <a:pt x="248" y="331"/>
                  <a:pt x="248" y="331"/>
                  <a:pt x="248" y="331"/>
                </a:cubicBezTo>
                <a:cubicBezTo>
                  <a:pt x="248" y="331"/>
                  <a:pt x="248" y="332"/>
                  <a:pt x="247" y="332"/>
                </a:cubicBezTo>
                <a:close/>
                <a:moveTo>
                  <a:pt x="266" y="359"/>
                </a:moveTo>
                <a:cubicBezTo>
                  <a:pt x="261" y="359"/>
                  <a:pt x="256" y="355"/>
                  <a:pt x="256" y="350"/>
                </a:cubicBezTo>
                <a:cubicBezTo>
                  <a:pt x="256" y="344"/>
                  <a:pt x="261" y="340"/>
                  <a:pt x="266" y="340"/>
                </a:cubicBezTo>
                <a:cubicBezTo>
                  <a:pt x="271" y="340"/>
                  <a:pt x="276" y="344"/>
                  <a:pt x="276" y="350"/>
                </a:cubicBezTo>
                <a:cubicBezTo>
                  <a:pt x="276" y="355"/>
                  <a:pt x="271" y="359"/>
                  <a:pt x="266" y="359"/>
                </a:cubicBezTo>
                <a:close/>
                <a:moveTo>
                  <a:pt x="288" y="337"/>
                </a:moveTo>
                <a:cubicBezTo>
                  <a:pt x="286" y="333"/>
                  <a:pt x="282" y="329"/>
                  <a:pt x="278" y="327"/>
                </a:cubicBezTo>
                <a:cubicBezTo>
                  <a:pt x="282" y="298"/>
                  <a:pt x="282" y="298"/>
                  <a:pt x="282" y="298"/>
                </a:cubicBezTo>
                <a:cubicBezTo>
                  <a:pt x="282" y="298"/>
                  <a:pt x="283" y="298"/>
                  <a:pt x="283" y="298"/>
                </a:cubicBezTo>
                <a:cubicBezTo>
                  <a:pt x="288" y="297"/>
                  <a:pt x="293" y="294"/>
                  <a:pt x="296" y="290"/>
                </a:cubicBezTo>
                <a:cubicBezTo>
                  <a:pt x="322" y="303"/>
                  <a:pt x="322" y="303"/>
                  <a:pt x="322" y="303"/>
                </a:cubicBezTo>
                <a:cubicBezTo>
                  <a:pt x="323" y="331"/>
                  <a:pt x="323" y="331"/>
                  <a:pt x="323" y="331"/>
                </a:cubicBezTo>
                <a:lnTo>
                  <a:pt x="288" y="337"/>
                </a:lnTo>
                <a:close/>
                <a:moveTo>
                  <a:pt x="310" y="366"/>
                </a:moveTo>
                <a:cubicBezTo>
                  <a:pt x="291" y="355"/>
                  <a:pt x="291" y="355"/>
                  <a:pt x="291" y="355"/>
                </a:cubicBezTo>
                <a:cubicBezTo>
                  <a:pt x="291" y="354"/>
                  <a:pt x="291" y="354"/>
                  <a:pt x="291" y="353"/>
                </a:cubicBezTo>
                <a:cubicBezTo>
                  <a:pt x="324" y="347"/>
                  <a:pt x="324" y="347"/>
                  <a:pt x="324" y="347"/>
                </a:cubicBezTo>
                <a:cubicBezTo>
                  <a:pt x="324" y="359"/>
                  <a:pt x="324" y="359"/>
                  <a:pt x="324" y="359"/>
                </a:cubicBezTo>
                <a:cubicBezTo>
                  <a:pt x="320" y="362"/>
                  <a:pt x="315" y="364"/>
                  <a:pt x="310" y="366"/>
                </a:cubicBezTo>
                <a:close/>
                <a:moveTo>
                  <a:pt x="326" y="212"/>
                </a:moveTo>
                <a:cubicBezTo>
                  <a:pt x="320" y="212"/>
                  <a:pt x="316" y="208"/>
                  <a:pt x="316" y="203"/>
                </a:cubicBezTo>
                <a:cubicBezTo>
                  <a:pt x="316" y="197"/>
                  <a:pt x="320" y="193"/>
                  <a:pt x="326" y="193"/>
                </a:cubicBezTo>
                <a:cubicBezTo>
                  <a:pt x="331" y="193"/>
                  <a:pt x="335" y="197"/>
                  <a:pt x="335" y="203"/>
                </a:cubicBezTo>
                <a:cubicBezTo>
                  <a:pt x="335" y="208"/>
                  <a:pt x="331" y="212"/>
                  <a:pt x="326" y="212"/>
                </a:cubicBezTo>
                <a:close/>
                <a:moveTo>
                  <a:pt x="361" y="323"/>
                </a:moveTo>
                <a:cubicBezTo>
                  <a:pt x="339" y="327"/>
                  <a:pt x="339" y="327"/>
                  <a:pt x="339" y="327"/>
                </a:cubicBezTo>
                <a:cubicBezTo>
                  <a:pt x="338" y="312"/>
                  <a:pt x="338" y="312"/>
                  <a:pt x="338" y="312"/>
                </a:cubicBezTo>
                <a:cubicBezTo>
                  <a:pt x="361" y="323"/>
                  <a:pt x="361" y="323"/>
                  <a:pt x="361" y="323"/>
                </a:cubicBezTo>
                <a:cubicBezTo>
                  <a:pt x="361" y="323"/>
                  <a:pt x="361" y="323"/>
                  <a:pt x="361" y="323"/>
                </a:cubicBezTo>
                <a:close/>
                <a:moveTo>
                  <a:pt x="368" y="308"/>
                </a:moveTo>
                <a:cubicBezTo>
                  <a:pt x="337" y="293"/>
                  <a:pt x="337" y="293"/>
                  <a:pt x="337" y="293"/>
                </a:cubicBezTo>
                <a:cubicBezTo>
                  <a:pt x="335" y="240"/>
                  <a:pt x="335" y="240"/>
                  <a:pt x="335" y="240"/>
                </a:cubicBezTo>
                <a:cubicBezTo>
                  <a:pt x="368" y="308"/>
                  <a:pt x="368" y="308"/>
                  <a:pt x="368" y="308"/>
                </a:cubicBezTo>
                <a:cubicBezTo>
                  <a:pt x="368" y="308"/>
                  <a:pt x="368" y="308"/>
                  <a:pt x="368" y="308"/>
                </a:cubicBezTo>
                <a:close/>
                <a:moveTo>
                  <a:pt x="386" y="336"/>
                </a:moveTo>
                <a:cubicBezTo>
                  <a:pt x="381" y="336"/>
                  <a:pt x="376" y="332"/>
                  <a:pt x="376" y="327"/>
                </a:cubicBezTo>
                <a:cubicBezTo>
                  <a:pt x="376" y="321"/>
                  <a:pt x="381" y="317"/>
                  <a:pt x="386" y="317"/>
                </a:cubicBezTo>
                <a:cubicBezTo>
                  <a:pt x="392" y="317"/>
                  <a:pt x="396" y="321"/>
                  <a:pt x="396" y="327"/>
                </a:cubicBezTo>
                <a:cubicBezTo>
                  <a:pt x="396" y="332"/>
                  <a:pt x="392" y="336"/>
                  <a:pt x="386" y="336"/>
                </a:cubicBezTo>
                <a:close/>
                <a:moveTo>
                  <a:pt x="463" y="280"/>
                </a:moveTo>
                <a:cubicBezTo>
                  <a:pt x="459" y="281"/>
                  <a:pt x="456" y="284"/>
                  <a:pt x="456" y="288"/>
                </a:cubicBezTo>
                <a:cubicBezTo>
                  <a:pt x="456" y="289"/>
                  <a:pt x="456" y="289"/>
                  <a:pt x="456" y="289"/>
                </a:cubicBezTo>
                <a:cubicBezTo>
                  <a:pt x="456" y="322"/>
                  <a:pt x="430" y="348"/>
                  <a:pt x="398" y="350"/>
                </a:cubicBezTo>
                <a:cubicBezTo>
                  <a:pt x="406" y="345"/>
                  <a:pt x="412" y="336"/>
                  <a:pt x="412" y="327"/>
                </a:cubicBezTo>
                <a:cubicBezTo>
                  <a:pt x="412" y="325"/>
                  <a:pt x="412" y="323"/>
                  <a:pt x="412" y="321"/>
                </a:cubicBezTo>
                <a:cubicBezTo>
                  <a:pt x="409" y="309"/>
                  <a:pt x="398" y="301"/>
                  <a:pt x="386" y="301"/>
                </a:cubicBezTo>
                <a:cubicBezTo>
                  <a:pt x="385" y="301"/>
                  <a:pt x="384" y="301"/>
                  <a:pt x="383" y="301"/>
                </a:cubicBezTo>
                <a:cubicBezTo>
                  <a:pt x="347" y="228"/>
                  <a:pt x="347" y="228"/>
                  <a:pt x="347" y="228"/>
                </a:cubicBezTo>
                <a:cubicBezTo>
                  <a:pt x="400" y="262"/>
                  <a:pt x="400" y="262"/>
                  <a:pt x="400" y="262"/>
                </a:cubicBezTo>
                <a:cubicBezTo>
                  <a:pt x="400" y="264"/>
                  <a:pt x="399" y="267"/>
                  <a:pt x="399" y="269"/>
                </a:cubicBezTo>
                <a:cubicBezTo>
                  <a:pt x="399" y="277"/>
                  <a:pt x="403" y="285"/>
                  <a:pt x="411" y="290"/>
                </a:cubicBezTo>
                <a:cubicBezTo>
                  <a:pt x="415" y="293"/>
                  <a:pt x="420" y="295"/>
                  <a:pt x="425" y="295"/>
                </a:cubicBezTo>
                <a:cubicBezTo>
                  <a:pt x="425" y="295"/>
                  <a:pt x="425" y="295"/>
                  <a:pt x="425" y="295"/>
                </a:cubicBezTo>
                <a:cubicBezTo>
                  <a:pt x="433" y="295"/>
                  <a:pt x="442" y="290"/>
                  <a:pt x="447" y="283"/>
                </a:cubicBezTo>
                <a:cubicBezTo>
                  <a:pt x="448" y="280"/>
                  <a:pt x="449" y="278"/>
                  <a:pt x="450" y="275"/>
                </a:cubicBezTo>
                <a:cubicBezTo>
                  <a:pt x="482" y="272"/>
                  <a:pt x="482" y="272"/>
                  <a:pt x="482" y="272"/>
                </a:cubicBezTo>
                <a:cubicBezTo>
                  <a:pt x="482" y="272"/>
                  <a:pt x="482" y="273"/>
                  <a:pt x="482" y="273"/>
                </a:cubicBezTo>
                <a:cubicBezTo>
                  <a:pt x="476" y="277"/>
                  <a:pt x="470" y="279"/>
                  <a:pt x="463" y="280"/>
                </a:cubicBezTo>
                <a:close/>
                <a:moveTo>
                  <a:pt x="490" y="242"/>
                </a:moveTo>
                <a:cubicBezTo>
                  <a:pt x="472" y="229"/>
                  <a:pt x="472" y="229"/>
                  <a:pt x="472" y="229"/>
                </a:cubicBezTo>
                <a:cubicBezTo>
                  <a:pt x="482" y="218"/>
                  <a:pt x="482" y="218"/>
                  <a:pt x="482" y="218"/>
                </a:cubicBezTo>
                <a:cubicBezTo>
                  <a:pt x="490" y="241"/>
                  <a:pt x="490" y="241"/>
                  <a:pt x="490" y="241"/>
                </a:cubicBezTo>
                <a:cubicBezTo>
                  <a:pt x="490" y="241"/>
                  <a:pt x="490" y="242"/>
                  <a:pt x="490" y="242"/>
                </a:cubicBezTo>
                <a:close/>
                <a:moveTo>
                  <a:pt x="506" y="236"/>
                </a:moveTo>
                <a:cubicBezTo>
                  <a:pt x="495" y="204"/>
                  <a:pt x="495" y="204"/>
                  <a:pt x="495" y="204"/>
                </a:cubicBezTo>
                <a:cubicBezTo>
                  <a:pt x="498" y="201"/>
                  <a:pt x="498" y="201"/>
                  <a:pt x="498" y="201"/>
                </a:cubicBezTo>
                <a:cubicBezTo>
                  <a:pt x="503" y="209"/>
                  <a:pt x="506" y="219"/>
                  <a:pt x="506" y="230"/>
                </a:cubicBezTo>
                <a:cubicBezTo>
                  <a:pt x="506" y="232"/>
                  <a:pt x="506" y="234"/>
                  <a:pt x="506" y="236"/>
                </a:cubicBezTo>
                <a:cubicBezTo>
                  <a:pt x="506" y="236"/>
                  <a:pt x="506" y="236"/>
                  <a:pt x="506" y="236"/>
                </a:cubicBezTo>
                <a:close/>
              </a:path>
            </a:pathLst>
          </a:custGeom>
          <a:solidFill>
            <a:srgbClr val="C2C3C4"/>
          </a:solidFill>
          <a:ln>
            <a:noFill/>
          </a:ln>
          <a:extLst>
            <a:ext uri="{91240B29-F687-4F45-9708-019B960494DF}">
              <a14:hiddenLine xmlns:a14="http://schemas.microsoft.com/office/drawing/2010/main" xmlns="" w="9525">
                <a:solidFill>
                  <a:srgbClr val="000000"/>
                </a:solidFill>
                <a:round/>
                <a:headEnd/>
                <a:tailEnd/>
              </a14:hiddenLine>
            </a:ext>
          </a:extLst>
        </p:spPr>
        <p:txBody>
          <a:bodyPr lIns="68574" tIns="34289" rIns="68574" bIns="34289"/>
          <a:lstStyle/>
          <a:p>
            <a:endParaRPr lang="en-US">
              <a:latin typeface="Candara" pitchFamily="34" charset="0"/>
            </a:endParaRPr>
          </a:p>
        </p:txBody>
      </p:sp>
      <p:cxnSp>
        <p:nvCxnSpPr>
          <p:cNvPr id="52" name="Straight Connector 191"/>
          <p:cNvCxnSpPr>
            <a:cxnSpLocks noChangeShapeType="1"/>
            <a:stCxn id="58" idx="7"/>
          </p:cNvCxnSpPr>
          <p:nvPr/>
        </p:nvCxnSpPr>
        <p:spPr bwMode="auto">
          <a:xfrm flipV="1">
            <a:off x="6412397" y="4410629"/>
            <a:ext cx="114884" cy="118514"/>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53" name="Straight Connector 197"/>
          <p:cNvCxnSpPr>
            <a:cxnSpLocks noChangeShapeType="1"/>
            <a:stCxn id="56" idx="5"/>
            <a:endCxn id="57" idx="0"/>
          </p:cNvCxnSpPr>
          <p:nvPr/>
        </p:nvCxnSpPr>
        <p:spPr bwMode="auto">
          <a:xfrm>
            <a:off x="6627220" y="4415744"/>
            <a:ext cx="51371" cy="79293"/>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54" name="Straight Connector 199"/>
          <p:cNvCxnSpPr>
            <a:cxnSpLocks noChangeShapeType="1"/>
            <a:stCxn id="59" idx="6"/>
            <a:endCxn id="60" idx="1"/>
          </p:cNvCxnSpPr>
          <p:nvPr/>
        </p:nvCxnSpPr>
        <p:spPr bwMode="auto">
          <a:xfrm>
            <a:off x="6976540" y="4439618"/>
            <a:ext cx="102741" cy="64799"/>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cxnSp>
        <p:nvCxnSpPr>
          <p:cNvPr id="55" name="Straight Connector 234"/>
          <p:cNvCxnSpPr>
            <a:cxnSpLocks noChangeShapeType="1"/>
            <a:stCxn id="57" idx="7"/>
            <a:endCxn id="59" idx="2"/>
          </p:cNvCxnSpPr>
          <p:nvPr/>
        </p:nvCxnSpPr>
        <p:spPr bwMode="auto">
          <a:xfrm flipV="1">
            <a:off x="6725291" y="4439618"/>
            <a:ext cx="118619" cy="66504"/>
          </a:xfrm>
          <a:prstGeom prst="line">
            <a:avLst/>
          </a:prstGeom>
          <a:noFill/>
          <a:ln w="57150" algn="ctr">
            <a:solidFill>
              <a:srgbClr val="FF0000"/>
            </a:solidFill>
            <a:round/>
            <a:headEnd/>
            <a:tailEnd/>
          </a:ln>
          <a:extLst>
            <a:ext uri="{909E8E84-426E-40DD-AFC4-6F175D3DCCD1}">
              <a14:hiddenFill xmlns:a14="http://schemas.microsoft.com/office/drawing/2010/main" xmlns="">
                <a:noFill/>
              </a14:hiddenFill>
            </a:ext>
          </a:extLst>
        </p:spPr>
      </p:cxnSp>
      <p:sp>
        <p:nvSpPr>
          <p:cNvPr id="56" name="Oval 244"/>
          <p:cNvSpPr>
            <a:spLocks noChangeAspect="1"/>
          </p:cNvSpPr>
          <p:nvPr/>
        </p:nvSpPr>
        <p:spPr bwMode="auto">
          <a:xfrm>
            <a:off x="6513270" y="4351798"/>
            <a:ext cx="132630" cy="74178"/>
          </a:xfrm>
          <a:prstGeom prst="ellipse">
            <a:avLst/>
          </a:prstGeom>
          <a:solidFill>
            <a:srgbClr val="00B05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57" name="Oval 246"/>
          <p:cNvSpPr>
            <a:spLocks noChangeAspect="1"/>
          </p:cNvSpPr>
          <p:nvPr/>
        </p:nvSpPr>
        <p:spPr bwMode="auto">
          <a:xfrm>
            <a:off x="6612276" y="44950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58" name="Oval 247"/>
          <p:cNvSpPr>
            <a:spLocks noChangeAspect="1"/>
          </p:cNvSpPr>
          <p:nvPr/>
        </p:nvSpPr>
        <p:spPr bwMode="auto">
          <a:xfrm>
            <a:off x="6298448" y="4518911"/>
            <a:ext cx="133564" cy="75030"/>
          </a:xfrm>
          <a:prstGeom prst="ellipse">
            <a:avLst/>
          </a:prstGeom>
          <a:solidFill>
            <a:srgbClr val="FF000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59" name="Oval 250"/>
          <p:cNvSpPr>
            <a:spLocks noChangeAspect="1"/>
          </p:cNvSpPr>
          <p:nvPr/>
        </p:nvSpPr>
        <p:spPr bwMode="auto">
          <a:xfrm>
            <a:off x="6843911" y="4401250"/>
            <a:ext cx="132630" cy="75030"/>
          </a:xfrm>
          <a:prstGeom prst="ellipse">
            <a:avLst/>
          </a:prstGeom>
          <a:solidFill>
            <a:srgbClr val="7030A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60" name="Oval 252"/>
          <p:cNvSpPr>
            <a:spLocks noChangeAspect="1"/>
          </p:cNvSpPr>
          <p:nvPr/>
        </p:nvSpPr>
        <p:spPr bwMode="auto">
          <a:xfrm>
            <a:off x="7058733" y="4492480"/>
            <a:ext cx="132630" cy="76736"/>
          </a:xfrm>
          <a:prstGeom prst="ellipse">
            <a:avLst/>
          </a:prstGeom>
          <a:solidFill>
            <a:srgbClr val="00206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cxnSp>
        <p:nvCxnSpPr>
          <p:cNvPr id="61" name="Straight Connector 222"/>
          <p:cNvCxnSpPr>
            <a:cxnSpLocks noChangeShapeType="1"/>
            <a:stCxn id="64" idx="7"/>
            <a:endCxn id="65" idx="3"/>
          </p:cNvCxnSpPr>
          <p:nvPr/>
        </p:nvCxnSpPr>
        <p:spPr bwMode="auto">
          <a:xfrm flipV="1">
            <a:off x="6447890" y="4560690"/>
            <a:ext cx="184001" cy="75883"/>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cxnSp>
        <p:nvCxnSpPr>
          <p:cNvPr id="62" name="Straight Connector 236"/>
          <p:cNvCxnSpPr>
            <a:cxnSpLocks noChangeShapeType="1"/>
            <a:stCxn id="65" idx="5"/>
            <a:endCxn id="66" idx="1"/>
          </p:cNvCxnSpPr>
          <p:nvPr/>
        </p:nvCxnSpPr>
        <p:spPr bwMode="auto">
          <a:xfrm>
            <a:off x="6725291" y="4560690"/>
            <a:ext cx="263391" cy="91230"/>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cxnSp>
        <p:nvCxnSpPr>
          <p:cNvPr id="63" name="Straight Connector 243"/>
          <p:cNvCxnSpPr>
            <a:cxnSpLocks noChangeShapeType="1"/>
            <a:stCxn id="66" idx="6"/>
          </p:cNvCxnSpPr>
          <p:nvPr/>
        </p:nvCxnSpPr>
        <p:spPr bwMode="auto">
          <a:xfrm flipV="1">
            <a:off x="7102632" y="4677498"/>
            <a:ext cx="222295" cy="1705"/>
          </a:xfrm>
          <a:prstGeom prst="line">
            <a:avLst/>
          </a:prstGeom>
          <a:noFill/>
          <a:ln w="57150" algn="ctr">
            <a:solidFill>
              <a:srgbClr val="00B0F0"/>
            </a:solidFill>
            <a:round/>
            <a:headEnd/>
            <a:tailEnd/>
          </a:ln>
          <a:extLst>
            <a:ext uri="{909E8E84-426E-40DD-AFC4-6F175D3DCCD1}">
              <a14:hiddenFill xmlns:a14="http://schemas.microsoft.com/office/drawing/2010/main" xmlns="">
                <a:noFill/>
              </a14:hiddenFill>
            </a:ext>
          </a:extLst>
        </p:spPr>
      </p:cxnSp>
      <p:sp>
        <p:nvSpPr>
          <p:cNvPr id="64" name="Oval 63"/>
          <p:cNvSpPr>
            <a:spLocks noChangeAspect="1"/>
          </p:cNvSpPr>
          <p:nvPr/>
        </p:nvSpPr>
        <p:spPr bwMode="auto">
          <a:xfrm>
            <a:off x="6335673" y="4626541"/>
            <a:ext cx="131231" cy="74593"/>
          </a:xfrm>
          <a:prstGeom prst="ellipse">
            <a:avLst/>
          </a:prstGeom>
          <a:solidFill>
            <a:schemeClr val="accent6"/>
          </a:solidFill>
          <a:ln w="38100" cap="flat" cmpd="sng" algn="ctr">
            <a:solidFill>
              <a:schemeClr val="tx1"/>
            </a:solidFill>
            <a:prstDash val="solid"/>
            <a:round/>
            <a:headEnd type="none" w="med" len="med"/>
            <a:tailEnd type="none" w="med" len="med"/>
          </a:ln>
          <a:effectLst/>
        </p:spPr>
        <p:txBody>
          <a:bodyPr wrap="none" lIns="53996" tIns="34289" rIns="53996" bIns="34289"/>
          <a:lstStyle/>
          <a:p>
            <a:pPr fontAlgn="auto">
              <a:spcBef>
                <a:spcPct val="50000"/>
              </a:spcBef>
              <a:spcAft>
                <a:spcPts val="0"/>
              </a:spcAft>
              <a:defRPr/>
            </a:pPr>
            <a:endParaRPr lang="en-US" sz="1800">
              <a:solidFill>
                <a:srgbClr val="FFFFFF"/>
              </a:solidFill>
              <a:latin typeface="Candara" pitchFamily="34" charset="0"/>
              <a:ea typeface="MS PGothic" pitchFamily="34" charset="-128"/>
            </a:endParaRPr>
          </a:p>
        </p:txBody>
      </p:sp>
      <p:sp>
        <p:nvSpPr>
          <p:cNvPr id="65" name="Oval 246"/>
          <p:cNvSpPr>
            <a:spLocks noChangeAspect="1"/>
          </p:cNvSpPr>
          <p:nvPr/>
        </p:nvSpPr>
        <p:spPr bwMode="auto">
          <a:xfrm>
            <a:off x="6612276" y="4495038"/>
            <a:ext cx="131696" cy="75883"/>
          </a:xfrm>
          <a:prstGeom prst="ellipse">
            <a:avLst/>
          </a:prstGeom>
          <a:solidFill>
            <a:srgbClr val="00B0F0"/>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sp>
        <p:nvSpPr>
          <p:cNvPr id="66" name="Oval 251"/>
          <p:cNvSpPr>
            <a:spLocks noChangeAspect="1"/>
          </p:cNvSpPr>
          <p:nvPr/>
        </p:nvSpPr>
        <p:spPr bwMode="auto">
          <a:xfrm>
            <a:off x="6969068" y="4640836"/>
            <a:ext cx="133564" cy="75883"/>
          </a:xfrm>
          <a:prstGeom prst="ellipse">
            <a:avLst/>
          </a:prstGeom>
          <a:solidFill>
            <a:srgbClr val="993366"/>
          </a:solidFill>
          <a:ln w="38100" algn="ctr">
            <a:solidFill>
              <a:schemeClr val="tx1"/>
            </a:solidFill>
            <a:round/>
            <a:headEnd/>
            <a:tailEnd/>
          </a:ln>
        </p:spPr>
        <p:txBody>
          <a:bodyPr wrap="none" lIns="53996" tIns="34289" rIns="53996" bIns="34289"/>
          <a:lstStyle/>
          <a:p>
            <a:pPr>
              <a:spcBef>
                <a:spcPct val="50000"/>
              </a:spcBef>
            </a:pPr>
            <a:endParaRPr lang="en-US" sz="1800">
              <a:solidFill>
                <a:srgbClr val="FFFFFF"/>
              </a:solidFill>
              <a:latin typeface="Candara" pitchFamily="34" charset="0"/>
              <a:ea typeface="MS PGothic" pitchFamily="34" charset="-128"/>
            </a:endParaRPr>
          </a:p>
        </p:txBody>
      </p:sp>
      <p:cxnSp>
        <p:nvCxnSpPr>
          <p:cNvPr id="68" name="Straight Connector 67"/>
          <p:cNvCxnSpPr/>
          <p:nvPr/>
        </p:nvCxnSpPr>
        <p:spPr bwMode="auto">
          <a:xfrm flipH="1">
            <a:off x="7020272" y="3717032"/>
            <a:ext cx="7226" cy="648072"/>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69" name="Straight Connector 68"/>
          <p:cNvCxnSpPr/>
          <p:nvPr/>
        </p:nvCxnSpPr>
        <p:spPr bwMode="auto">
          <a:xfrm>
            <a:off x="4423050" y="1540098"/>
            <a:ext cx="2517988" cy="124083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72" name="TextBox 71"/>
          <p:cNvSpPr txBox="1"/>
          <p:nvPr/>
        </p:nvSpPr>
        <p:spPr>
          <a:xfrm>
            <a:off x="179512" y="116632"/>
            <a:ext cx="3286477" cy="769441"/>
          </a:xfrm>
          <a:prstGeom prst="rect">
            <a:avLst/>
          </a:prstGeom>
          <a:noFill/>
        </p:spPr>
        <p:txBody>
          <a:bodyPr wrap="none" rtlCol="0">
            <a:spAutoFit/>
          </a:bodyPr>
          <a:lstStyle/>
          <a:p>
            <a:r>
              <a:rPr lang="en-US" sz="2000" b="1" dirty="0" smtClean="0">
                <a:latin typeface="Candara" pitchFamily="34" charset="0"/>
              </a:rPr>
              <a:t>TE Update (for TE resource) </a:t>
            </a:r>
            <a:endParaRPr lang="en-US" sz="2400" b="1" dirty="0">
              <a:latin typeface="Candara" pitchFamily="34" charset="0"/>
            </a:endParaRPr>
          </a:p>
          <a:p>
            <a:pPr>
              <a:buFont typeface="Arial" pitchFamily="34" charset="0"/>
              <a:buChar char="•"/>
            </a:pPr>
            <a:r>
              <a:rPr lang="en-US" sz="2400" b="1" dirty="0" smtClean="0">
                <a:latin typeface="Candara" pitchFamily="34" charset="0"/>
              </a:rPr>
              <a:t> </a:t>
            </a:r>
            <a:r>
              <a:rPr lang="en-US" b="1" dirty="0" smtClean="0">
                <a:latin typeface="Candara" pitchFamily="34" charset="0"/>
              </a:rPr>
              <a:t>entire TED or abstracted TED</a:t>
            </a:r>
          </a:p>
        </p:txBody>
      </p:sp>
      <p:sp>
        <p:nvSpPr>
          <p:cNvPr id="73" name="Freeform 3"/>
          <p:cNvSpPr>
            <a:spLocks noChangeAspect="1" noEditPoints="1"/>
          </p:cNvSpPr>
          <p:nvPr/>
        </p:nvSpPr>
        <p:spPr bwMode="auto">
          <a:xfrm>
            <a:off x="467544" y="5085184"/>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sp>
        <p:nvSpPr>
          <p:cNvPr id="74" name="Freeform 3"/>
          <p:cNvSpPr>
            <a:spLocks noChangeAspect="1" noEditPoints="1"/>
          </p:cNvSpPr>
          <p:nvPr/>
        </p:nvSpPr>
        <p:spPr bwMode="auto">
          <a:xfrm>
            <a:off x="7452320" y="5373216"/>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sp>
        <p:nvSpPr>
          <p:cNvPr id="75" name="Freeform 3"/>
          <p:cNvSpPr>
            <a:spLocks noChangeAspect="1" noEditPoints="1"/>
          </p:cNvSpPr>
          <p:nvPr/>
        </p:nvSpPr>
        <p:spPr bwMode="auto">
          <a:xfrm>
            <a:off x="8460432" y="4581128"/>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sp>
        <p:nvSpPr>
          <p:cNvPr id="76" name="Freeform 3"/>
          <p:cNvSpPr>
            <a:spLocks noChangeAspect="1" noEditPoints="1"/>
          </p:cNvSpPr>
          <p:nvPr/>
        </p:nvSpPr>
        <p:spPr bwMode="auto">
          <a:xfrm>
            <a:off x="1619672" y="5373216"/>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cxnSp>
        <p:nvCxnSpPr>
          <p:cNvPr id="81" name="Straight Connector 80"/>
          <p:cNvCxnSpPr/>
          <p:nvPr/>
        </p:nvCxnSpPr>
        <p:spPr>
          <a:xfrm flipV="1">
            <a:off x="827584" y="4869160"/>
            <a:ext cx="144016"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979712" y="4941168"/>
            <a:ext cx="72008"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7596336" y="4941168"/>
            <a:ext cx="144016"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flipV="1">
            <a:off x="8316416" y="4581128"/>
            <a:ext cx="216024" cy="72008"/>
          </a:xfrm>
          <a:prstGeom prst="line">
            <a:avLst/>
          </a:prstGeom>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4067944" y="1124744"/>
            <a:ext cx="825867" cy="369332"/>
          </a:xfrm>
          <a:prstGeom prst="rect">
            <a:avLst/>
          </a:prstGeom>
          <a:noFill/>
        </p:spPr>
        <p:txBody>
          <a:bodyPr wrap="none" rtlCol="0">
            <a:spAutoFit/>
          </a:bodyPr>
          <a:lstStyle/>
          <a:p>
            <a:r>
              <a:rPr lang="en-US" dirty="0" smtClean="0">
                <a:latin typeface="Candara" pitchFamily="34" charset="0"/>
              </a:rPr>
              <a:t>MDSC </a:t>
            </a:r>
            <a:endParaRPr lang="en-US" dirty="0">
              <a:latin typeface="Candara" pitchFamily="34" charset="0"/>
            </a:endParaRPr>
          </a:p>
        </p:txBody>
      </p:sp>
      <p:sp>
        <p:nvSpPr>
          <p:cNvPr id="96" name="Freeform 5"/>
          <p:cNvSpPr>
            <a:spLocks noChangeAspect="1" noEditPoints="1"/>
          </p:cNvSpPr>
          <p:nvPr/>
        </p:nvSpPr>
        <p:spPr bwMode="auto">
          <a:xfrm>
            <a:off x="3783562" y="548680"/>
            <a:ext cx="1292494" cy="1030155"/>
          </a:xfrm>
          <a:custGeom>
            <a:avLst/>
            <a:gdLst>
              <a:gd name="T0" fmla="*/ 2166022 w 409"/>
              <a:gd name="T1" fmla="*/ 361046 h 589"/>
              <a:gd name="T2" fmla="*/ 2209766 w 409"/>
              <a:gd name="T3" fmla="*/ 317500 h 589"/>
              <a:gd name="T4" fmla="*/ 2209766 w 409"/>
              <a:gd name="T5" fmla="*/ 214575 h 589"/>
              <a:gd name="T6" fmla="*/ 1994559 w 409"/>
              <a:gd name="T7" fmla="*/ 0 h 589"/>
              <a:gd name="T8" fmla="*/ 214901 w 409"/>
              <a:gd name="T9" fmla="*/ 0 h 589"/>
              <a:gd name="T10" fmla="*/ 0 w 409"/>
              <a:gd name="T11" fmla="*/ 214575 h 589"/>
              <a:gd name="T12" fmla="*/ 0 w 409"/>
              <a:gd name="T13" fmla="*/ 2963864 h 589"/>
              <a:gd name="T14" fmla="*/ 214901 w 409"/>
              <a:gd name="T15" fmla="*/ 3178678 h 589"/>
              <a:gd name="T16" fmla="*/ 1994559 w 409"/>
              <a:gd name="T17" fmla="*/ 3178678 h 589"/>
              <a:gd name="T18" fmla="*/ 2209766 w 409"/>
              <a:gd name="T19" fmla="*/ 2963864 h 589"/>
              <a:gd name="T20" fmla="*/ 2209766 w 409"/>
              <a:gd name="T21" fmla="*/ 491665 h 589"/>
              <a:gd name="T22" fmla="*/ 2166022 w 409"/>
              <a:gd name="T23" fmla="*/ 447739 h 589"/>
              <a:gd name="T24" fmla="*/ 2122453 w 409"/>
              <a:gd name="T25" fmla="*/ 491665 h 589"/>
              <a:gd name="T26" fmla="*/ 2122453 w 409"/>
              <a:gd name="T27" fmla="*/ 2963864 h 589"/>
              <a:gd name="T28" fmla="*/ 1994559 w 409"/>
              <a:gd name="T29" fmla="*/ 3091251 h 589"/>
              <a:gd name="T30" fmla="*/ 214901 w 409"/>
              <a:gd name="T31" fmla="*/ 3091251 h 589"/>
              <a:gd name="T32" fmla="*/ 87313 w 409"/>
              <a:gd name="T33" fmla="*/ 2963864 h 589"/>
              <a:gd name="T34" fmla="*/ 87313 w 409"/>
              <a:gd name="T35" fmla="*/ 214575 h 589"/>
              <a:gd name="T36" fmla="*/ 214901 w 409"/>
              <a:gd name="T37" fmla="*/ 87291 h 589"/>
              <a:gd name="T38" fmla="*/ 1994559 w 409"/>
              <a:gd name="T39" fmla="*/ 87291 h 589"/>
              <a:gd name="T40" fmla="*/ 2122453 w 409"/>
              <a:gd name="T41" fmla="*/ 214575 h 589"/>
              <a:gd name="T42" fmla="*/ 2122453 w 409"/>
              <a:gd name="T43" fmla="*/ 317500 h 589"/>
              <a:gd name="T44" fmla="*/ 2166022 w 409"/>
              <a:gd name="T45" fmla="*/ 361046 h 589"/>
              <a:gd name="T46" fmla="*/ 1102093 w 409"/>
              <a:gd name="T47" fmla="*/ 409268 h 589"/>
              <a:gd name="T48" fmla="*/ 1063065 w 409"/>
              <a:gd name="T49" fmla="*/ 431449 h 589"/>
              <a:gd name="T50" fmla="*/ 404600 w 409"/>
              <a:gd name="T51" fmla="*/ 1748225 h 589"/>
              <a:gd name="T52" fmla="*/ 411573 w 409"/>
              <a:gd name="T53" fmla="*/ 1792154 h 589"/>
              <a:gd name="T54" fmla="*/ 448540 w 409"/>
              <a:gd name="T55" fmla="*/ 1807736 h 589"/>
              <a:gd name="T56" fmla="*/ 1761422 w 409"/>
              <a:gd name="T57" fmla="*/ 1807736 h 589"/>
              <a:gd name="T58" fmla="*/ 1797362 w 409"/>
              <a:gd name="T59" fmla="*/ 1792154 h 589"/>
              <a:gd name="T60" fmla="*/ 1797362 w 409"/>
              <a:gd name="T61" fmla="*/ 1748225 h 589"/>
              <a:gd name="T62" fmla="*/ 1145530 w 409"/>
              <a:gd name="T63" fmla="*/ 431449 h 589"/>
              <a:gd name="T64" fmla="*/ 1102093 w 409"/>
              <a:gd name="T65" fmla="*/ 409268 h 589"/>
              <a:gd name="T66" fmla="*/ 519018 w 409"/>
              <a:gd name="T67" fmla="*/ 1720327 h 589"/>
              <a:gd name="T68" fmla="*/ 1102093 w 409"/>
              <a:gd name="T69" fmla="*/ 550675 h 589"/>
              <a:gd name="T70" fmla="*/ 1689539 w 409"/>
              <a:gd name="T71" fmla="*/ 1720327 h 589"/>
              <a:gd name="T72" fmla="*/ 519018 w 409"/>
              <a:gd name="T73" fmla="*/ 1720327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9"/>
              <a:gd name="T112" fmla="*/ 0 h 589"/>
              <a:gd name="T113" fmla="*/ 409 w 409"/>
              <a:gd name="T114" fmla="*/ 589 h 5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9" h="589">
                <a:moveTo>
                  <a:pt x="401" y="67"/>
                </a:moveTo>
                <a:cubicBezTo>
                  <a:pt x="405" y="67"/>
                  <a:pt x="409" y="64"/>
                  <a:pt x="409" y="59"/>
                </a:cubicBezTo>
                <a:cubicBezTo>
                  <a:pt x="409" y="40"/>
                  <a:pt x="409" y="40"/>
                  <a:pt x="409" y="40"/>
                </a:cubicBezTo>
                <a:cubicBezTo>
                  <a:pt x="409" y="18"/>
                  <a:pt x="391" y="0"/>
                  <a:pt x="369" y="0"/>
                </a:cubicBezTo>
                <a:cubicBezTo>
                  <a:pt x="40" y="0"/>
                  <a:pt x="40" y="0"/>
                  <a:pt x="40" y="0"/>
                </a:cubicBezTo>
                <a:cubicBezTo>
                  <a:pt x="18" y="0"/>
                  <a:pt x="0" y="18"/>
                  <a:pt x="0" y="40"/>
                </a:cubicBezTo>
                <a:cubicBezTo>
                  <a:pt x="0" y="549"/>
                  <a:pt x="0" y="549"/>
                  <a:pt x="0" y="549"/>
                </a:cubicBezTo>
                <a:cubicBezTo>
                  <a:pt x="0" y="571"/>
                  <a:pt x="18" y="589"/>
                  <a:pt x="40" y="589"/>
                </a:cubicBezTo>
                <a:cubicBezTo>
                  <a:pt x="369" y="589"/>
                  <a:pt x="369" y="589"/>
                  <a:pt x="369" y="589"/>
                </a:cubicBezTo>
                <a:cubicBezTo>
                  <a:pt x="391" y="589"/>
                  <a:pt x="409" y="571"/>
                  <a:pt x="409" y="549"/>
                </a:cubicBezTo>
                <a:cubicBezTo>
                  <a:pt x="409" y="91"/>
                  <a:pt x="409" y="91"/>
                  <a:pt x="409" y="91"/>
                </a:cubicBezTo>
                <a:cubicBezTo>
                  <a:pt x="409" y="87"/>
                  <a:pt x="405" y="83"/>
                  <a:pt x="401" y="83"/>
                </a:cubicBezTo>
                <a:cubicBezTo>
                  <a:pt x="397" y="83"/>
                  <a:pt x="393" y="87"/>
                  <a:pt x="393" y="91"/>
                </a:cubicBezTo>
                <a:cubicBezTo>
                  <a:pt x="393" y="549"/>
                  <a:pt x="393" y="549"/>
                  <a:pt x="393" y="549"/>
                </a:cubicBezTo>
                <a:cubicBezTo>
                  <a:pt x="393" y="562"/>
                  <a:pt x="382" y="573"/>
                  <a:pt x="369" y="573"/>
                </a:cubicBezTo>
                <a:cubicBezTo>
                  <a:pt x="40" y="573"/>
                  <a:pt x="40" y="573"/>
                  <a:pt x="40" y="573"/>
                </a:cubicBezTo>
                <a:cubicBezTo>
                  <a:pt x="26" y="573"/>
                  <a:pt x="16" y="562"/>
                  <a:pt x="16" y="549"/>
                </a:cubicBezTo>
                <a:cubicBezTo>
                  <a:pt x="16" y="40"/>
                  <a:pt x="16" y="40"/>
                  <a:pt x="16" y="40"/>
                </a:cubicBezTo>
                <a:cubicBezTo>
                  <a:pt x="16" y="27"/>
                  <a:pt x="26" y="16"/>
                  <a:pt x="40" y="16"/>
                </a:cubicBezTo>
                <a:cubicBezTo>
                  <a:pt x="369" y="16"/>
                  <a:pt x="369" y="16"/>
                  <a:pt x="369" y="16"/>
                </a:cubicBezTo>
                <a:cubicBezTo>
                  <a:pt x="382" y="16"/>
                  <a:pt x="393" y="27"/>
                  <a:pt x="393" y="40"/>
                </a:cubicBezTo>
                <a:cubicBezTo>
                  <a:pt x="393" y="59"/>
                  <a:pt x="393" y="59"/>
                  <a:pt x="393" y="59"/>
                </a:cubicBezTo>
                <a:cubicBezTo>
                  <a:pt x="393" y="64"/>
                  <a:pt x="397" y="67"/>
                  <a:pt x="401" y="67"/>
                </a:cubicBezTo>
                <a:close/>
                <a:moveTo>
                  <a:pt x="204" y="76"/>
                </a:moveTo>
                <a:cubicBezTo>
                  <a:pt x="201" y="76"/>
                  <a:pt x="199" y="78"/>
                  <a:pt x="197" y="80"/>
                </a:cubicBezTo>
                <a:cubicBezTo>
                  <a:pt x="75" y="324"/>
                  <a:pt x="75" y="324"/>
                  <a:pt x="75" y="324"/>
                </a:cubicBezTo>
                <a:cubicBezTo>
                  <a:pt x="74" y="326"/>
                  <a:pt x="74" y="329"/>
                  <a:pt x="76" y="332"/>
                </a:cubicBezTo>
                <a:cubicBezTo>
                  <a:pt x="77" y="334"/>
                  <a:pt x="80" y="335"/>
                  <a:pt x="83" y="335"/>
                </a:cubicBezTo>
                <a:cubicBezTo>
                  <a:pt x="326" y="335"/>
                  <a:pt x="326" y="335"/>
                  <a:pt x="326" y="335"/>
                </a:cubicBezTo>
                <a:cubicBezTo>
                  <a:pt x="329" y="335"/>
                  <a:pt x="332" y="334"/>
                  <a:pt x="333" y="332"/>
                </a:cubicBezTo>
                <a:cubicBezTo>
                  <a:pt x="334" y="329"/>
                  <a:pt x="335" y="326"/>
                  <a:pt x="333" y="324"/>
                </a:cubicBezTo>
                <a:cubicBezTo>
                  <a:pt x="212" y="80"/>
                  <a:pt x="212" y="80"/>
                  <a:pt x="212" y="80"/>
                </a:cubicBezTo>
                <a:cubicBezTo>
                  <a:pt x="210" y="78"/>
                  <a:pt x="207" y="76"/>
                  <a:pt x="204" y="76"/>
                </a:cubicBezTo>
                <a:close/>
                <a:moveTo>
                  <a:pt x="96" y="319"/>
                </a:moveTo>
                <a:cubicBezTo>
                  <a:pt x="204" y="102"/>
                  <a:pt x="204" y="102"/>
                  <a:pt x="204" y="102"/>
                </a:cubicBezTo>
                <a:cubicBezTo>
                  <a:pt x="313" y="319"/>
                  <a:pt x="313" y="319"/>
                  <a:pt x="313" y="319"/>
                </a:cubicBezTo>
                <a:lnTo>
                  <a:pt x="96" y="319"/>
                </a:lnTo>
                <a:close/>
              </a:path>
            </a:pathLst>
          </a:custGeom>
          <a:ln>
            <a:headEnd/>
            <a:tailEnd/>
          </a:ln>
          <a:extLst/>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sz="1000">
              <a:latin typeface="Candara" pitchFamily="34" charset="0"/>
            </a:endParaRPr>
          </a:p>
        </p:txBody>
      </p:sp>
      <p:sp>
        <p:nvSpPr>
          <p:cNvPr id="100" name="Freeform 3"/>
          <p:cNvSpPr>
            <a:spLocks noChangeAspect="1" noEditPoints="1"/>
          </p:cNvSpPr>
          <p:nvPr/>
        </p:nvSpPr>
        <p:spPr bwMode="auto">
          <a:xfrm>
            <a:off x="6156176" y="6165304"/>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sp>
        <p:nvSpPr>
          <p:cNvPr id="101" name="Freeform 3"/>
          <p:cNvSpPr>
            <a:spLocks noChangeAspect="1" noEditPoints="1"/>
          </p:cNvSpPr>
          <p:nvPr/>
        </p:nvSpPr>
        <p:spPr bwMode="auto">
          <a:xfrm>
            <a:off x="3275856" y="6237312"/>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solidFill>
            <a:schemeClr val="tx2">
              <a:lumMod val="90000"/>
              <a:lumOff val="10000"/>
            </a:schemeClr>
          </a:solidFill>
          <a:ln>
            <a:noFill/>
          </a:ln>
          <a:extLst/>
        </p:spPr>
        <p:txBody>
          <a:bodyPr/>
          <a:lstStyle/>
          <a:p>
            <a:endParaRPr lang="en-US" sz="1400">
              <a:latin typeface="Candara" pitchFamily="34" charset="0"/>
            </a:endParaRPr>
          </a:p>
        </p:txBody>
      </p:sp>
      <p:cxnSp>
        <p:nvCxnSpPr>
          <p:cNvPr id="103" name="Straight Connector 102"/>
          <p:cNvCxnSpPr/>
          <p:nvPr/>
        </p:nvCxnSpPr>
        <p:spPr>
          <a:xfrm flipV="1">
            <a:off x="3707904" y="609329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flipV="1">
            <a:off x="6084168" y="5877272"/>
            <a:ext cx="360040" cy="288032"/>
          </a:xfrm>
          <a:prstGeom prst="line">
            <a:avLst/>
          </a:prstGeom>
        </p:spPr>
        <p:style>
          <a:lnRef idx="1">
            <a:schemeClr val="accent1"/>
          </a:lnRef>
          <a:fillRef idx="0">
            <a:schemeClr val="accent1"/>
          </a:fillRef>
          <a:effectRef idx="0">
            <a:schemeClr val="accent1"/>
          </a:effectRef>
          <a:fontRef idx="minor">
            <a:schemeClr val="tx1"/>
          </a:fontRef>
        </p:style>
      </p:cxnSp>
      <p:pic>
        <p:nvPicPr>
          <p:cNvPr id="106" name="Picture 789" descr="图片11"/>
          <p:cNvPicPr>
            <a:picLocks noChangeAspect="1" noChangeArrowheads="1"/>
          </p:cNvPicPr>
          <p:nvPr/>
        </p:nvPicPr>
        <p:blipFill>
          <a:blip r:embed="rId2" cstate="print"/>
          <a:srcRect/>
          <a:stretch>
            <a:fillRect/>
          </a:stretch>
        </p:blipFill>
        <p:spPr bwMode="auto">
          <a:xfrm>
            <a:off x="800847" y="4680059"/>
            <a:ext cx="382494" cy="280276"/>
          </a:xfrm>
          <a:prstGeom prst="rect">
            <a:avLst/>
          </a:prstGeom>
          <a:noFill/>
        </p:spPr>
      </p:pic>
      <p:pic>
        <p:nvPicPr>
          <p:cNvPr id="107" name="Picture 789" descr="图片11"/>
          <p:cNvPicPr>
            <a:picLocks noChangeAspect="1" noChangeArrowheads="1"/>
          </p:cNvPicPr>
          <p:nvPr/>
        </p:nvPicPr>
        <p:blipFill>
          <a:blip r:embed="rId2" cstate="print"/>
          <a:srcRect/>
          <a:stretch>
            <a:fillRect/>
          </a:stretch>
        </p:blipFill>
        <p:spPr bwMode="auto">
          <a:xfrm>
            <a:off x="1907704" y="4797152"/>
            <a:ext cx="382494" cy="280276"/>
          </a:xfrm>
          <a:prstGeom prst="rect">
            <a:avLst/>
          </a:prstGeom>
          <a:noFill/>
        </p:spPr>
      </p:pic>
      <p:pic>
        <p:nvPicPr>
          <p:cNvPr id="108" name="Picture 789" descr="图片11"/>
          <p:cNvPicPr>
            <a:picLocks noChangeAspect="1" noChangeArrowheads="1"/>
          </p:cNvPicPr>
          <p:nvPr/>
        </p:nvPicPr>
        <p:blipFill>
          <a:blip r:embed="rId2" cstate="print"/>
          <a:srcRect/>
          <a:stretch>
            <a:fillRect/>
          </a:stretch>
        </p:blipFill>
        <p:spPr bwMode="auto">
          <a:xfrm>
            <a:off x="3563888" y="5949280"/>
            <a:ext cx="382494" cy="280276"/>
          </a:xfrm>
          <a:prstGeom prst="rect">
            <a:avLst/>
          </a:prstGeom>
          <a:noFill/>
        </p:spPr>
      </p:pic>
      <p:pic>
        <p:nvPicPr>
          <p:cNvPr id="109" name="Picture 789" descr="图片11"/>
          <p:cNvPicPr>
            <a:picLocks noChangeAspect="1" noChangeArrowheads="1"/>
          </p:cNvPicPr>
          <p:nvPr/>
        </p:nvPicPr>
        <p:blipFill>
          <a:blip r:embed="rId2" cstate="print"/>
          <a:srcRect/>
          <a:stretch>
            <a:fillRect/>
          </a:stretch>
        </p:blipFill>
        <p:spPr bwMode="auto">
          <a:xfrm>
            <a:off x="5940152" y="5805264"/>
            <a:ext cx="382494" cy="280276"/>
          </a:xfrm>
          <a:prstGeom prst="rect">
            <a:avLst/>
          </a:prstGeom>
          <a:noFill/>
        </p:spPr>
      </p:pic>
      <p:pic>
        <p:nvPicPr>
          <p:cNvPr id="110" name="Picture 789" descr="图片11"/>
          <p:cNvPicPr>
            <a:picLocks noChangeAspect="1" noChangeArrowheads="1"/>
          </p:cNvPicPr>
          <p:nvPr/>
        </p:nvPicPr>
        <p:blipFill>
          <a:blip r:embed="rId2" cstate="print"/>
          <a:srcRect/>
          <a:stretch>
            <a:fillRect/>
          </a:stretch>
        </p:blipFill>
        <p:spPr bwMode="auto">
          <a:xfrm>
            <a:off x="3779912" y="5229200"/>
            <a:ext cx="382494" cy="280276"/>
          </a:xfrm>
          <a:prstGeom prst="rect">
            <a:avLst/>
          </a:prstGeom>
          <a:noFill/>
        </p:spPr>
      </p:pic>
      <p:pic>
        <p:nvPicPr>
          <p:cNvPr id="111" name="Picture 789" descr="图片11"/>
          <p:cNvPicPr>
            <a:picLocks noChangeAspect="1" noChangeArrowheads="1"/>
          </p:cNvPicPr>
          <p:nvPr/>
        </p:nvPicPr>
        <p:blipFill>
          <a:blip r:embed="rId2" cstate="print"/>
          <a:srcRect/>
          <a:stretch>
            <a:fillRect/>
          </a:stretch>
        </p:blipFill>
        <p:spPr bwMode="auto">
          <a:xfrm>
            <a:off x="5436096" y="5229200"/>
            <a:ext cx="382494" cy="280276"/>
          </a:xfrm>
          <a:prstGeom prst="rect">
            <a:avLst/>
          </a:prstGeom>
          <a:noFill/>
        </p:spPr>
      </p:pic>
      <p:pic>
        <p:nvPicPr>
          <p:cNvPr id="112" name="Picture 789" descr="图片11"/>
          <p:cNvPicPr>
            <a:picLocks noChangeAspect="1" noChangeArrowheads="1"/>
          </p:cNvPicPr>
          <p:nvPr/>
        </p:nvPicPr>
        <p:blipFill>
          <a:blip r:embed="rId2" cstate="print"/>
          <a:srcRect/>
          <a:stretch>
            <a:fillRect/>
          </a:stretch>
        </p:blipFill>
        <p:spPr bwMode="auto">
          <a:xfrm>
            <a:off x="3203848" y="4581128"/>
            <a:ext cx="382494" cy="280276"/>
          </a:xfrm>
          <a:prstGeom prst="rect">
            <a:avLst/>
          </a:prstGeom>
          <a:noFill/>
        </p:spPr>
      </p:pic>
      <p:pic>
        <p:nvPicPr>
          <p:cNvPr id="113" name="Picture 789" descr="图片11"/>
          <p:cNvPicPr>
            <a:picLocks noChangeAspect="1" noChangeArrowheads="1"/>
          </p:cNvPicPr>
          <p:nvPr/>
        </p:nvPicPr>
        <p:blipFill>
          <a:blip r:embed="rId2" cstate="print"/>
          <a:srcRect/>
          <a:stretch>
            <a:fillRect/>
          </a:stretch>
        </p:blipFill>
        <p:spPr bwMode="auto">
          <a:xfrm>
            <a:off x="5292080" y="4437112"/>
            <a:ext cx="382494" cy="280276"/>
          </a:xfrm>
          <a:prstGeom prst="rect">
            <a:avLst/>
          </a:prstGeom>
          <a:noFill/>
        </p:spPr>
      </p:pic>
      <p:pic>
        <p:nvPicPr>
          <p:cNvPr id="114" name="Picture 789" descr="图片11"/>
          <p:cNvPicPr>
            <a:picLocks noChangeAspect="1" noChangeArrowheads="1"/>
          </p:cNvPicPr>
          <p:nvPr/>
        </p:nvPicPr>
        <p:blipFill>
          <a:blip r:embed="rId2" cstate="print"/>
          <a:srcRect/>
          <a:stretch>
            <a:fillRect/>
          </a:stretch>
        </p:blipFill>
        <p:spPr bwMode="auto">
          <a:xfrm>
            <a:off x="7380312" y="4869160"/>
            <a:ext cx="382494" cy="280276"/>
          </a:xfrm>
          <a:prstGeom prst="rect">
            <a:avLst/>
          </a:prstGeom>
          <a:noFill/>
        </p:spPr>
      </p:pic>
      <p:pic>
        <p:nvPicPr>
          <p:cNvPr id="115" name="Picture 789" descr="图片11"/>
          <p:cNvPicPr>
            <a:picLocks noChangeAspect="1" noChangeArrowheads="1"/>
          </p:cNvPicPr>
          <p:nvPr/>
        </p:nvPicPr>
        <p:blipFill>
          <a:blip r:embed="rId2" cstate="print"/>
          <a:srcRect/>
          <a:stretch>
            <a:fillRect/>
          </a:stretch>
        </p:blipFill>
        <p:spPr bwMode="auto">
          <a:xfrm>
            <a:off x="8028384" y="4437112"/>
            <a:ext cx="382494" cy="280276"/>
          </a:xfrm>
          <a:prstGeom prst="rect">
            <a:avLst/>
          </a:prstGeom>
          <a:noFill/>
        </p:spPr>
      </p:pic>
      <p:cxnSp>
        <p:nvCxnSpPr>
          <p:cNvPr id="117" name="Straight Connector 116"/>
          <p:cNvCxnSpPr>
            <a:endCxn id="110" idx="1"/>
          </p:cNvCxnSpPr>
          <p:nvPr/>
        </p:nvCxnSpPr>
        <p:spPr>
          <a:xfrm>
            <a:off x="3491880" y="4797152"/>
            <a:ext cx="288032" cy="5721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113" idx="2"/>
            <a:endCxn id="111" idx="0"/>
          </p:cNvCxnSpPr>
          <p:nvPr/>
        </p:nvCxnSpPr>
        <p:spPr>
          <a:xfrm>
            <a:off x="5483327" y="4717388"/>
            <a:ext cx="144016" cy="511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111" idx="3"/>
            <a:endCxn id="114" idx="1"/>
          </p:cNvCxnSpPr>
          <p:nvPr/>
        </p:nvCxnSpPr>
        <p:spPr>
          <a:xfrm flipV="1">
            <a:off x="5818590" y="5009298"/>
            <a:ext cx="1561722"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07" idx="3"/>
            <a:endCxn id="108" idx="1"/>
          </p:cNvCxnSpPr>
          <p:nvPr/>
        </p:nvCxnSpPr>
        <p:spPr>
          <a:xfrm>
            <a:off x="2290198" y="4937290"/>
            <a:ext cx="1273690" cy="1152128"/>
          </a:xfrm>
          <a:prstGeom prst="line">
            <a:avLst/>
          </a:prstGeom>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107504" y="5589240"/>
            <a:ext cx="1071127" cy="369332"/>
          </a:xfrm>
          <a:prstGeom prst="rect">
            <a:avLst/>
          </a:prstGeom>
          <a:noFill/>
        </p:spPr>
        <p:txBody>
          <a:bodyPr wrap="none" rtlCol="0">
            <a:spAutoFit/>
          </a:bodyPr>
          <a:lstStyle/>
          <a:p>
            <a:r>
              <a:rPr lang="en-US" dirty="0" smtClean="0">
                <a:latin typeface="Candara" pitchFamily="34" charset="0"/>
              </a:rPr>
              <a:t>Endpoint</a:t>
            </a:r>
            <a:endParaRPr lang="en-US" dirty="0">
              <a:latin typeface="Candara" pitchFamily="34" charset="0"/>
            </a:endParaRPr>
          </a:p>
        </p:txBody>
      </p:sp>
      <p:sp>
        <p:nvSpPr>
          <p:cNvPr id="142" name="TextBox 141"/>
          <p:cNvSpPr txBox="1"/>
          <p:nvPr/>
        </p:nvSpPr>
        <p:spPr>
          <a:xfrm>
            <a:off x="2267744" y="3933056"/>
            <a:ext cx="1088760" cy="369332"/>
          </a:xfrm>
          <a:prstGeom prst="rect">
            <a:avLst/>
          </a:prstGeom>
          <a:noFill/>
        </p:spPr>
        <p:txBody>
          <a:bodyPr wrap="none" rtlCol="0">
            <a:spAutoFit/>
          </a:bodyPr>
          <a:lstStyle/>
          <a:p>
            <a:r>
              <a:rPr lang="en-US" dirty="0" smtClean="0">
                <a:latin typeface="Candara" pitchFamily="34" charset="0"/>
              </a:rPr>
              <a:t>Domain 1</a:t>
            </a:r>
            <a:endParaRPr lang="en-US" dirty="0">
              <a:latin typeface="Candara" pitchFamily="34" charset="0"/>
            </a:endParaRPr>
          </a:p>
        </p:txBody>
      </p:sp>
      <p:sp>
        <p:nvSpPr>
          <p:cNvPr id="143" name="TextBox 142"/>
          <p:cNvSpPr txBox="1"/>
          <p:nvPr/>
        </p:nvSpPr>
        <p:spPr>
          <a:xfrm>
            <a:off x="4427984" y="6309320"/>
            <a:ext cx="1088760" cy="369332"/>
          </a:xfrm>
          <a:prstGeom prst="rect">
            <a:avLst/>
          </a:prstGeom>
          <a:noFill/>
        </p:spPr>
        <p:txBody>
          <a:bodyPr wrap="none" rtlCol="0">
            <a:spAutoFit/>
          </a:bodyPr>
          <a:lstStyle/>
          <a:p>
            <a:r>
              <a:rPr lang="en-US" dirty="0" smtClean="0">
                <a:latin typeface="Candara" pitchFamily="34" charset="0"/>
              </a:rPr>
              <a:t>Domain 2</a:t>
            </a:r>
            <a:endParaRPr lang="en-US" dirty="0">
              <a:latin typeface="Candara" pitchFamily="34" charset="0"/>
            </a:endParaRPr>
          </a:p>
        </p:txBody>
      </p:sp>
      <p:sp>
        <p:nvSpPr>
          <p:cNvPr id="144" name="TextBox 143"/>
          <p:cNvSpPr txBox="1"/>
          <p:nvPr/>
        </p:nvSpPr>
        <p:spPr>
          <a:xfrm>
            <a:off x="7092280" y="3789040"/>
            <a:ext cx="1101584" cy="369332"/>
          </a:xfrm>
          <a:prstGeom prst="rect">
            <a:avLst/>
          </a:prstGeom>
          <a:noFill/>
        </p:spPr>
        <p:txBody>
          <a:bodyPr wrap="none" rtlCol="0">
            <a:spAutoFit/>
          </a:bodyPr>
          <a:lstStyle/>
          <a:p>
            <a:r>
              <a:rPr lang="en-US" dirty="0" smtClean="0">
                <a:latin typeface="Candara" pitchFamily="34" charset="0"/>
              </a:rPr>
              <a:t>Domain 3</a:t>
            </a:r>
            <a:endParaRPr lang="en-US" dirty="0">
              <a:latin typeface="Candara" pitchFamily="34" charset="0"/>
            </a:endParaRPr>
          </a:p>
        </p:txBody>
      </p:sp>
      <p:cxnSp>
        <p:nvCxnSpPr>
          <p:cNvPr id="94" name="Straight Arrow Connector 93"/>
          <p:cNvCxnSpPr/>
          <p:nvPr/>
        </p:nvCxnSpPr>
        <p:spPr>
          <a:xfrm flipV="1">
            <a:off x="2123728" y="1700808"/>
            <a:ext cx="151216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V="1">
            <a:off x="4644008" y="1700808"/>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H="1" flipV="1">
            <a:off x="5148064" y="1628800"/>
            <a:ext cx="2016224"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1403648" y="1844824"/>
            <a:ext cx="748923" cy="523220"/>
          </a:xfrm>
          <a:prstGeom prst="rect">
            <a:avLst/>
          </a:prstGeom>
          <a:noFill/>
        </p:spPr>
        <p:txBody>
          <a:bodyPr wrap="none" rtlCol="0">
            <a:spAutoFit/>
          </a:bodyPr>
          <a:lstStyle/>
          <a:p>
            <a:r>
              <a:rPr lang="en-US" sz="1400" b="1" dirty="0" smtClean="0">
                <a:latin typeface="Candara" pitchFamily="34" charset="0"/>
              </a:rPr>
              <a:t> TE </a:t>
            </a:r>
          </a:p>
          <a:p>
            <a:r>
              <a:rPr lang="en-US" sz="1400" b="1" dirty="0" smtClean="0">
                <a:latin typeface="Candara" pitchFamily="34" charset="0"/>
              </a:rPr>
              <a:t>Update</a:t>
            </a:r>
            <a:endParaRPr lang="en-US" sz="1400" b="1" dirty="0">
              <a:latin typeface="Candara" pitchFamily="34" charset="0"/>
            </a:endParaRPr>
          </a:p>
        </p:txBody>
      </p:sp>
      <p:sp>
        <p:nvSpPr>
          <p:cNvPr id="92" name="Freeform 5"/>
          <p:cNvSpPr>
            <a:spLocks noChangeAspect="1" noEditPoints="1"/>
          </p:cNvSpPr>
          <p:nvPr/>
        </p:nvSpPr>
        <p:spPr bwMode="auto">
          <a:xfrm>
            <a:off x="1403648" y="2770474"/>
            <a:ext cx="1152128" cy="918279"/>
          </a:xfrm>
          <a:custGeom>
            <a:avLst/>
            <a:gdLst>
              <a:gd name="T0" fmla="*/ 2166022 w 409"/>
              <a:gd name="T1" fmla="*/ 361046 h 589"/>
              <a:gd name="T2" fmla="*/ 2209766 w 409"/>
              <a:gd name="T3" fmla="*/ 317500 h 589"/>
              <a:gd name="T4" fmla="*/ 2209766 w 409"/>
              <a:gd name="T5" fmla="*/ 214575 h 589"/>
              <a:gd name="T6" fmla="*/ 1994559 w 409"/>
              <a:gd name="T7" fmla="*/ 0 h 589"/>
              <a:gd name="T8" fmla="*/ 214901 w 409"/>
              <a:gd name="T9" fmla="*/ 0 h 589"/>
              <a:gd name="T10" fmla="*/ 0 w 409"/>
              <a:gd name="T11" fmla="*/ 214575 h 589"/>
              <a:gd name="T12" fmla="*/ 0 w 409"/>
              <a:gd name="T13" fmla="*/ 2963864 h 589"/>
              <a:gd name="T14" fmla="*/ 214901 w 409"/>
              <a:gd name="T15" fmla="*/ 3178678 h 589"/>
              <a:gd name="T16" fmla="*/ 1994559 w 409"/>
              <a:gd name="T17" fmla="*/ 3178678 h 589"/>
              <a:gd name="T18" fmla="*/ 2209766 w 409"/>
              <a:gd name="T19" fmla="*/ 2963864 h 589"/>
              <a:gd name="T20" fmla="*/ 2209766 w 409"/>
              <a:gd name="T21" fmla="*/ 491665 h 589"/>
              <a:gd name="T22" fmla="*/ 2166022 w 409"/>
              <a:gd name="T23" fmla="*/ 447739 h 589"/>
              <a:gd name="T24" fmla="*/ 2122453 w 409"/>
              <a:gd name="T25" fmla="*/ 491665 h 589"/>
              <a:gd name="T26" fmla="*/ 2122453 w 409"/>
              <a:gd name="T27" fmla="*/ 2963864 h 589"/>
              <a:gd name="T28" fmla="*/ 1994559 w 409"/>
              <a:gd name="T29" fmla="*/ 3091251 h 589"/>
              <a:gd name="T30" fmla="*/ 214901 w 409"/>
              <a:gd name="T31" fmla="*/ 3091251 h 589"/>
              <a:gd name="T32" fmla="*/ 87313 w 409"/>
              <a:gd name="T33" fmla="*/ 2963864 h 589"/>
              <a:gd name="T34" fmla="*/ 87313 w 409"/>
              <a:gd name="T35" fmla="*/ 214575 h 589"/>
              <a:gd name="T36" fmla="*/ 214901 w 409"/>
              <a:gd name="T37" fmla="*/ 87291 h 589"/>
              <a:gd name="T38" fmla="*/ 1994559 w 409"/>
              <a:gd name="T39" fmla="*/ 87291 h 589"/>
              <a:gd name="T40" fmla="*/ 2122453 w 409"/>
              <a:gd name="T41" fmla="*/ 214575 h 589"/>
              <a:gd name="T42" fmla="*/ 2122453 w 409"/>
              <a:gd name="T43" fmla="*/ 317500 h 589"/>
              <a:gd name="T44" fmla="*/ 2166022 w 409"/>
              <a:gd name="T45" fmla="*/ 361046 h 589"/>
              <a:gd name="T46" fmla="*/ 1102093 w 409"/>
              <a:gd name="T47" fmla="*/ 409268 h 589"/>
              <a:gd name="T48" fmla="*/ 1063065 w 409"/>
              <a:gd name="T49" fmla="*/ 431449 h 589"/>
              <a:gd name="T50" fmla="*/ 404600 w 409"/>
              <a:gd name="T51" fmla="*/ 1748225 h 589"/>
              <a:gd name="T52" fmla="*/ 411573 w 409"/>
              <a:gd name="T53" fmla="*/ 1792154 h 589"/>
              <a:gd name="T54" fmla="*/ 448540 w 409"/>
              <a:gd name="T55" fmla="*/ 1807736 h 589"/>
              <a:gd name="T56" fmla="*/ 1761422 w 409"/>
              <a:gd name="T57" fmla="*/ 1807736 h 589"/>
              <a:gd name="T58" fmla="*/ 1797362 w 409"/>
              <a:gd name="T59" fmla="*/ 1792154 h 589"/>
              <a:gd name="T60" fmla="*/ 1797362 w 409"/>
              <a:gd name="T61" fmla="*/ 1748225 h 589"/>
              <a:gd name="T62" fmla="*/ 1145530 w 409"/>
              <a:gd name="T63" fmla="*/ 431449 h 589"/>
              <a:gd name="T64" fmla="*/ 1102093 w 409"/>
              <a:gd name="T65" fmla="*/ 409268 h 589"/>
              <a:gd name="T66" fmla="*/ 519018 w 409"/>
              <a:gd name="T67" fmla="*/ 1720327 h 589"/>
              <a:gd name="T68" fmla="*/ 1102093 w 409"/>
              <a:gd name="T69" fmla="*/ 550675 h 589"/>
              <a:gd name="T70" fmla="*/ 1689539 w 409"/>
              <a:gd name="T71" fmla="*/ 1720327 h 589"/>
              <a:gd name="T72" fmla="*/ 519018 w 409"/>
              <a:gd name="T73" fmla="*/ 1720327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9"/>
              <a:gd name="T112" fmla="*/ 0 h 589"/>
              <a:gd name="T113" fmla="*/ 409 w 409"/>
              <a:gd name="T114" fmla="*/ 589 h 5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9" h="589">
                <a:moveTo>
                  <a:pt x="401" y="67"/>
                </a:moveTo>
                <a:cubicBezTo>
                  <a:pt x="405" y="67"/>
                  <a:pt x="409" y="64"/>
                  <a:pt x="409" y="59"/>
                </a:cubicBezTo>
                <a:cubicBezTo>
                  <a:pt x="409" y="40"/>
                  <a:pt x="409" y="40"/>
                  <a:pt x="409" y="40"/>
                </a:cubicBezTo>
                <a:cubicBezTo>
                  <a:pt x="409" y="18"/>
                  <a:pt x="391" y="0"/>
                  <a:pt x="369" y="0"/>
                </a:cubicBezTo>
                <a:cubicBezTo>
                  <a:pt x="40" y="0"/>
                  <a:pt x="40" y="0"/>
                  <a:pt x="40" y="0"/>
                </a:cubicBezTo>
                <a:cubicBezTo>
                  <a:pt x="18" y="0"/>
                  <a:pt x="0" y="18"/>
                  <a:pt x="0" y="40"/>
                </a:cubicBezTo>
                <a:cubicBezTo>
                  <a:pt x="0" y="549"/>
                  <a:pt x="0" y="549"/>
                  <a:pt x="0" y="549"/>
                </a:cubicBezTo>
                <a:cubicBezTo>
                  <a:pt x="0" y="571"/>
                  <a:pt x="18" y="589"/>
                  <a:pt x="40" y="589"/>
                </a:cubicBezTo>
                <a:cubicBezTo>
                  <a:pt x="369" y="589"/>
                  <a:pt x="369" y="589"/>
                  <a:pt x="369" y="589"/>
                </a:cubicBezTo>
                <a:cubicBezTo>
                  <a:pt x="391" y="589"/>
                  <a:pt x="409" y="571"/>
                  <a:pt x="409" y="549"/>
                </a:cubicBezTo>
                <a:cubicBezTo>
                  <a:pt x="409" y="91"/>
                  <a:pt x="409" y="91"/>
                  <a:pt x="409" y="91"/>
                </a:cubicBezTo>
                <a:cubicBezTo>
                  <a:pt x="409" y="87"/>
                  <a:pt x="405" y="83"/>
                  <a:pt x="401" y="83"/>
                </a:cubicBezTo>
                <a:cubicBezTo>
                  <a:pt x="397" y="83"/>
                  <a:pt x="393" y="87"/>
                  <a:pt x="393" y="91"/>
                </a:cubicBezTo>
                <a:cubicBezTo>
                  <a:pt x="393" y="549"/>
                  <a:pt x="393" y="549"/>
                  <a:pt x="393" y="549"/>
                </a:cubicBezTo>
                <a:cubicBezTo>
                  <a:pt x="393" y="562"/>
                  <a:pt x="382" y="573"/>
                  <a:pt x="369" y="573"/>
                </a:cubicBezTo>
                <a:cubicBezTo>
                  <a:pt x="40" y="573"/>
                  <a:pt x="40" y="573"/>
                  <a:pt x="40" y="573"/>
                </a:cubicBezTo>
                <a:cubicBezTo>
                  <a:pt x="26" y="573"/>
                  <a:pt x="16" y="562"/>
                  <a:pt x="16" y="549"/>
                </a:cubicBezTo>
                <a:cubicBezTo>
                  <a:pt x="16" y="40"/>
                  <a:pt x="16" y="40"/>
                  <a:pt x="16" y="40"/>
                </a:cubicBezTo>
                <a:cubicBezTo>
                  <a:pt x="16" y="27"/>
                  <a:pt x="26" y="16"/>
                  <a:pt x="40" y="16"/>
                </a:cubicBezTo>
                <a:cubicBezTo>
                  <a:pt x="369" y="16"/>
                  <a:pt x="369" y="16"/>
                  <a:pt x="369" y="16"/>
                </a:cubicBezTo>
                <a:cubicBezTo>
                  <a:pt x="382" y="16"/>
                  <a:pt x="393" y="27"/>
                  <a:pt x="393" y="40"/>
                </a:cubicBezTo>
                <a:cubicBezTo>
                  <a:pt x="393" y="59"/>
                  <a:pt x="393" y="59"/>
                  <a:pt x="393" y="59"/>
                </a:cubicBezTo>
                <a:cubicBezTo>
                  <a:pt x="393" y="64"/>
                  <a:pt x="397" y="67"/>
                  <a:pt x="401" y="67"/>
                </a:cubicBezTo>
                <a:close/>
                <a:moveTo>
                  <a:pt x="204" y="76"/>
                </a:moveTo>
                <a:cubicBezTo>
                  <a:pt x="201" y="76"/>
                  <a:pt x="199" y="78"/>
                  <a:pt x="197" y="80"/>
                </a:cubicBezTo>
                <a:cubicBezTo>
                  <a:pt x="75" y="324"/>
                  <a:pt x="75" y="324"/>
                  <a:pt x="75" y="324"/>
                </a:cubicBezTo>
                <a:cubicBezTo>
                  <a:pt x="74" y="326"/>
                  <a:pt x="74" y="329"/>
                  <a:pt x="76" y="332"/>
                </a:cubicBezTo>
                <a:cubicBezTo>
                  <a:pt x="77" y="334"/>
                  <a:pt x="80" y="335"/>
                  <a:pt x="83" y="335"/>
                </a:cubicBezTo>
                <a:cubicBezTo>
                  <a:pt x="326" y="335"/>
                  <a:pt x="326" y="335"/>
                  <a:pt x="326" y="335"/>
                </a:cubicBezTo>
                <a:cubicBezTo>
                  <a:pt x="329" y="335"/>
                  <a:pt x="332" y="334"/>
                  <a:pt x="333" y="332"/>
                </a:cubicBezTo>
                <a:cubicBezTo>
                  <a:pt x="334" y="329"/>
                  <a:pt x="335" y="326"/>
                  <a:pt x="333" y="324"/>
                </a:cubicBezTo>
                <a:cubicBezTo>
                  <a:pt x="212" y="80"/>
                  <a:pt x="212" y="80"/>
                  <a:pt x="212" y="80"/>
                </a:cubicBezTo>
                <a:cubicBezTo>
                  <a:pt x="210" y="78"/>
                  <a:pt x="207" y="76"/>
                  <a:pt x="204" y="76"/>
                </a:cubicBezTo>
                <a:close/>
                <a:moveTo>
                  <a:pt x="96" y="319"/>
                </a:moveTo>
                <a:cubicBezTo>
                  <a:pt x="204" y="102"/>
                  <a:pt x="204" y="102"/>
                  <a:pt x="204" y="102"/>
                </a:cubicBezTo>
                <a:cubicBezTo>
                  <a:pt x="313" y="319"/>
                  <a:pt x="313" y="319"/>
                  <a:pt x="313" y="319"/>
                </a:cubicBezTo>
                <a:lnTo>
                  <a:pt x="96" y="319"/>
                </a:lnTo>
                <a:close/>
              </a:path>
            </a:pathLst>
          </a:custGeom>
          <a:ln>
            <a:headEnd/>
            <a:tailEnd/>
          </a:ln>
          <a:extLst/>
        </p:spPr>
        <p:style>
          <a:lnRef idx="2">
            <a:schemeClr val="accent3"/>
          </a:lnRef>
          <a:fillRef idx="1">
            <a:schemeClr val="lt1"/>
          </a:fillRef>
          <a:effectRef idx="0">
            <a:schemeClr val="accent3"/>
          </a:effectRef>
          <a:fontRef idx="minor">
            <a:schemeClr val="dk1"/>
          </a:fontRef>
        </p:style>
        <p:txBody>
          <a:bodyPr anchor="ctr"/>
          <a:lstStyle/>
          <a:p>
            <a:pPr algn="ctr">
              <a:defRPr/>
            </a:pPr>
            <a:endParaRPr lang="en-US" sz="1000">
              <a:latin typeface="Candara" pitchFamily="34" charset="0"/>
            </a:endParaRPr>
          </a:p>
        </p:txBody>
      </p:sp>
      <p:sp>
        <p:nvSpPr>
          <p:cNvPr id="93" name="Rectangle 92"/>
          <p:cNvSpPr/>
          <p:nvPr/>
        </p:nvSpPr>
        <p:spPr>
          <a:xfrm>
            <a:off x="1187624" y="3255367"/>
            <a:ext cx="1584176" cy="276999"/>
          </a:xfrm>
          <a:prstGeom prst="rect">
            <a:avLst/>
          </a:prstGeom>
        </p:spPr>
        <p:txBody>
          <a:bodyPr wrap="square">
            <a:spAutoFit/>
          </a:bodyPr>
          <a:lstStyle/>
          <a:p>
            <a:pPr algn="ctr" fontAlgn="auto">
              <a:spcBef>
                <a:spcPts val="0"/>
              </a:spcBef>
              <a:spcAft>
                <a:spcPts val="0"/>
              </a:spcAft>
              <a:defRPr/>
            </a:pPr>
            <a:r>
              <a:rPr lang="en-US" sz="1200" dirty="0" smtClean="0">
                <a:latin typeface="Candara" pitchFamily="34" charset="0"/>
              </a:rPr>
              <a:t>PNC</a:t>
            </a:r>
            <a:endParaRPr lang="en-US" sz="1600" dirty="0">
              <a:latin typeface="Candara" pitchFamily="34" charset="0"/>
            </a:endParaRPr>
          </a:p>
        </p:txBody>
      </p:sp>
      <p:sp>
        <p:nvSpPr>
          <p:cNvPr id="97" name="Freeform 96"/>
          <p:cNvSpPr>
            <a:spLocks noChangeAspect="1" noEditPoints="1"/>
          </p:cNvSpPr>
          <p:nvPr/>
        </p:nvSpPr>
        <p:spPr bwMode="auto">
          <a:xfrm>
            <a:off x="6444208" y="2751311"/>
            <a:ext cx="1174493" cy="936104"/>
          </a:xfrm>
          <a:custGeom>
            <a:avLst/>
            <a:gdLst>
              <a:gd name="T0" fmla="*/ 2166022 w 409"/>
              <a:gd name="T1" fmla="*/ 361046 h 589"/>
              <a:gd name="T2" fmla="*/ 2209766 w 409"/>
              <a:gd name="T3" fmla="*/ 317500 h 589"/>
              <a:gd name="T4" fmla="*/ 2209766 w 409"/>
              <a:gd name="T5" fmla="*/ 214575 h 589"/>
              <a:gd name="T6" fmla="*/ 1994559 w 409"/>
              <a:gd name="T7" fmla="*/ 0 h 589"/>
              <a:gd name="T8" fmla="*/ 214901 w 409"/>
              <a:gd name="T9" fmla="*/ 0 h 589"/>
              <a:gd name="T10" fmla="*/ 0 w 409"/>
              <a:gd name="T11" fmla="*/ 214575 h 589"/>
              <a:gd name="T12" fmla="*/ 0 w 409"/>
              <a:gd name="T13" fmla="*/ 2963864 h 589"/>
              <a:gd name="T14" fmla="*/ 214901 w 409"/>
              <a:gd name="T15" fmla="*/ 3178678 h 589"/>
              <a:gd name="T16" fmla="*/ 1994559 w 409"/>
              <a:gd name="T17" fmla="*/ 3178678 h 589"/>
              <a:gd name="T18" fmla="*/ 2209766 w 409"/>
              <a:gd name="T19" fmla="*/ 2963864 h 589"/>
              <a:gd name="T20" fmla="*/ 2209766 w 409"/>
              <a:gd name="T21" fmla="*/ 491665 h 589"/>
              <a:gd name="T22" fmla="*/ 2166022 w 409"/>
              <a:gd name="T23" fmla="*/ 447739 h 589"/>
              <a:gd name="T24" fmla="*/ 2122453 w 409"/>
              <a:gd name="T25" fmla="*/ 491665 h 589"/>
              <a:gd name="T26" fmla="*/ 2122453 w 409"/>
              <a:gd name="T27" fmla="*/ 2963864 h 589"/>
              <a:gd name="T28" fmla="*/ 1994559 w 409"/>
              <a:gd name="T29" fmla="*/ 3091251 h 589"/>
              <a:gd name="T30" fmla="*/ 214901 w 409"/>
              <a:gd name="T31" fmla="*/ 3091251 h 589"/>
              <a:gd name="T32" fmla="*/ 87313 w 409"/>
              <a:gd name="T33" fmla="*/ 2963864 h 589"/>
              <a:gd name="T34" fmla="*/ 87313 w 409"/>
              <a:gd name="T35" fmla="*/ 214575 h 589"/>
              <a:gd name="T36" fmla="*/ 214901 w 409"/>
              <a:gd name="T37" fmla="*/ 87291 h 589"/>
              <a:gd name="T38" fmla="*/ 1994559 w 409"/>
              <a:gd name="T39" fmla="*/ 87291 h 589"/>
              <a:gd name="T40" fmla="*/ 2122453 w 409"/>
              <a:gd name="T41" fmla="*/ 214575 h 589"/>
              <a:gd name="T42" fmla="*/ 2122453 w 409"/>
              <a:gd name="T43" fmla="*/ 317500 h 589"/>
              <a:gd name="T44" fmla="*/ 2166022 w 409"/>
              <a:gd name="T45" fmla="*/ 361046 h 589"/>
              <a:gd name="T46" fmla="*/ 1102093 w 409"/>
              <a:gd name="T47" fmla="*/ 409268 h 589"/>
              <a:gd name="T48" fmla="*/ 1063065 w 409"/>
              <a:gd name="T49" fmla="*/ 431449 h 589"/>
              <a:gd name="T50" fmla="*/ 404600 w 409"/>
              <a:gd name="T51" fmla="*/ 1748225 h 589"/>
              <a:gd name="T52" fmla="*/ 411573 w 409"/>
              <a:gd name="T53" fmla="*/ 1792154 h 589"/>
              <a:gd name="T54" fmla="*/ 448540 w 409"/>
              <a:gd name="T55" fmla="*/ 1807736 h 589"/>
              <a:gd name="T56" fmla="*/ 1761422 w 409"/>
              <a:gd name="T57" fmla="*/ 1807736 h 589"/>
              <a:gd name="T58" fmla="*/ 1797362 w 409"/>
              <a:gd name="T59" fmla="*/ 1792154 h 589"/>
              <a:gd name="T60" fmla="*/ 1797362 w 409"/>
              <a:gd name="T61" fmla="*/ 1748225 h 589"/>
              <a:gd name="T62" fmla="*/ 1145530 w 409"/>
              <a:gd name="T63" fmla="*/ 431449 h 589"/>
              <a:gd name="T64" fmla="*/ 1102093 w 409"/>
              <a:gd name="T65" fmla="*/ 409268 h 589"/>
              <a:gd name="T66" fmla="*/ 519018 w 409"/>
              <a:gd name="T67" fmla="*/ 1720327 h 589"/>
              <a:gd name="T68" fmla="*/ 1102093 w 409"/>
              <a:gd name="T69" fmla="*/ 550675 h 589"/>
              <a:gd name="T70" fmla="*/ 1689539 w 409"/>
              <a:gd name="T71" fmla="*/ 1720327 h 589"/>
              <a:gd name="T72" fmla="*/ 519018 w 409"/>
              <a:gd name="T73" fmla="*/ 1720327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9"/>
              <a:gd name="T112" fmla="*/ 0 h 589"/>
              <a:gd name="T113" fmla="*/ 409 w 409"/>
              <a:gd name="T114" fmla="*/ 589 h 5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9" h="589">
                <a:moveTo>
                  <a:pt x="401" y="67"/>
                </a:moveTo>
                <a:cubicBezTo>
                  <a:pt x="405" y="67"/>
                  <a:pt x="409" y="64"/>
                  <a:pt x="409" y="59"/>
                </a:cubicBezTo>
                <a:cubicBezTo>
                  <a:pt x="409" y="40"/>
                  <a:pt x="409" y="40"/>
                  <a:pt x="409" y="40"/>
                </a:cubicBezTo>
                <a:cubicBezTo>
                  <a:pt x="409" y="18"/>
                  <a:pt x="391" y="0"/>
                  <a:pt x="369" y="0"/>
                </a:cubicBezTo>
                <a:cubicBezTo>
                  <a:pt x="40" y="0"/>
                  <a:pt x="40" y="0"/>
                  <a:pt x="40" y="0"/>
                </a:cubicBezTo>
                <a:cubicBezTo>
                  <a:pt x="18" y="0"/>
                  <a:pt x="0" y="18"/>
                  <a:pt x="0" y="40"/>
                </a:cubicBezTo>
                <a:cubicBezTo>
                  <a:pt x="0" y="549"/>
                  <a:pt x="0" y="549"/>
                  <a:pt x="0" y="549"/>
                </a:cubicBezTo>
                <a:cubicBezTo>
                  <a:pt x="0" y="571"/>
                  <a:pt x="18" y="589"/>
                  <a:pt x="40" y="589"/>
                </a:cubicBezTo>
                <a:cubicBezTo>
                  <a:pt x="369" y="589"/>
                  <a:pt x="369" y="589"/>
                  <a:pt x="369" y="589"/>
                </a:cubicBezTo>
                <a:cubicBezTo>
                  <a:pt x="391" y="589"/>
                  <a:pt x="409" y="571"/>
                  <a:pt x="409" y="549"/>
                </a:cubicBezTo>
                <a:cubicBezTo>
                  <a:pt x="409" y="91"/>
                  <a:pt x="409" y="91"/>
                  <a:pt x="409" y="91"/>
                </a:cubicBezTo>
                <a:cubicBezTo>
                  <a:pt x="409" y="87"/>
                  <a:pt x="405" y="83"/>
                  <a:pt x="401" y="83"/>
                </a:cubicBezTo>
                <a:cubicBezTo>
                  <a:pt x="397" y="83"/>
                  <a:pt x="393" y="87"/>
                  <a:pt x="393" y="91"/>
                </a:cubicBezTo>
                <a:cubicBezTo>
                  <a:pt x="393" y="549"/>
                  <a:pt x="393" y="549"/>
                  <a:pt x="393" y="549"/>
                </a:cubicBezTo>
                <a:cubicBezTo>
                  <a:pt x="393" y="562"/>
                  <a:pt x="382" y="573"/>
                  <a:pt x="369" y="573"/>
                </a:cubicBezTo>
                <a:cubicBezTo>
                  <a:pt x="40" y="573"/>
                  <a:pt x="40" y="573"/>
                  <a:pt x="40" y="573"/>
                </a:cubicBezTo>
                <a:cubicBezTo>
                  <a:pt x="26" y="573"/>
                  <a:pt x="16" y="562"/>
                  <a:pt x="16" y="549"/>
                </a:cubicBezTo>
                <a:cubicBezTo>
                  <a:pt x="16" y="40"/>
                  <a:pt x="16" y="40"/>
                  <a:pt x="16" y="40"/>
                </a:cubicBezTo>
                <a:cubicBezTo>
                  <a:pt x="16" y="27"/>
                  <a:pt x="26" y="16"/>
                  <a:pt x="40" y="16"/>
                </a:cubicBezTo>
                <a:cubicBezTo>
                  <a:pt x="369" y="16"/>
                  <a:pt x="369" y="16"/>
                  <a:pt x="369" y="16"/>
                </a:cubicBezTo>
                <a:cubicBezTo>
                  <a:pt x="382" y="16"/>
                  <a:pt x="393" y="27"/>
                  <a:pt x="393" y="40"/>
                </a:cubicBezTo>
                <a:cubicBezTo>
                  <a:pt x="393" y="59"/>
                  <a:pt x="393" y="59"/>
                  <a:pt x="393" y="59"/>
                </a:cubicBezTo>
                <a:cubicBezTo>
                  <a:pt x="393" y="64"/>
                  <a:pt x="397" y="67"/>
                  <a:pt x="401" y="67"/>
                </a:cubicBezTo>
                <a:close/>
                <a:moveTo>
                  <a:pt x="204" y="76"/>
                </a:moveTo>
                <a:cubicBezTo>
                  <a:pt x="201" y="76"/>
                  <a:pt x="199" y="78"/>
                  <a:pt x="197" y="80"/>
                </a:cubicBezTo>
                <a:cubicBezTo>
                  <a:pt x="75" y="324"/>
                  <a:pt x="75" y="324"/>
                  <a:pt x="75" y="324"/>
                </a:cubicBezTo>
                <a:cubicBezTo>
                  <a:pt x="74" y="326"/>
                  <a:pt x="74" y="329"/>
                  <a:pt x="76" y="332"/>
                </a:cubicBezTo>
                <a:cubicBezTo>
                  <a:pt x="77" y="334"/>
                  <a:pt x="80" y="335"/>
                  <a:pt x="83" y="335"/>
                </a:cubicBezTo>
                <a:cubicBezTo>
                  <a:pt x="326" y="335"/>
                  <a:pt x="326" y="335"/>
                  <a:pt x="326" y="335"/>
                </a:cubicBezTo>
                <a:cubicBezTo>
                  <a:pt x="329" y="335"/>
                  <a:pt x="332" y="334"/>
                  <a:pt x="333" y="332"/>
                </a:cubicBezTo>
                <a:cubicBezTo>
                  <a:pt x="334" y="329"/>
                  <a:pt x="335" y="326"/>
                  <a:pt x="333" y="324"/>
                </a:cubicBezTo>
                <a:cubicBezTo>
                  <a:pt x="212" y="80"/>
                  <a:pt x="212" y="80"/>
                  <a:pt x="212" y="80"/>
                </a:cubicBezTo>
                <a:cubicBezTo>
                  <a:pt x="210" y="78"/>
                  <a:pt x="207" y="76"/>
                  <a:pt x="204" y="76"/>
                </a:cubicBezTo>
                <a:close/>
                <a:moveTo>
                  <a:pt x="96" y="319"/>
                </a:moveTo>
                <a:cubicBezTo>
                  <a:pt x="204" y="102"/>
                  <a:pt x="204" y="102"/>
                  <a:pt x="204" y="102"/>
                </a:cubicBezTo>
                <a:cubicBezTo>
                  <a:pt x="313" y="319"/>
                  <a:pt x="313" y="319"/>
                  <a:pt x="313" y="319"/>
                </a:cubicBezTo>
                <a:lnTo>
                  <a:pt x="96" y="319"/>
                </a:lnTo>
                <a:close/>
              </a:path>
            </a:pathLst>
          </a:custGeom>
          <a:ln>
            <a:headEnd/>
            <a:tailEnd/>
          </a:ln>
          <a:extLst/>
        </p:spPr>
        <p:style>
          <a:lnRef idx="2">
            <a:schemeClr val="accent4"/>
          </a:lnRef>
          <a:fillRef idx="1">
            <a:schemeClr val="lt1"/>
          </a:fillRef>
          <a:effectRef idx="0">
            <a:schemeClr val="accent4"/>
          </a:effectRef>
          <a:fontRef idx="minor">
            <a:schemeClr val="dk1"/>
          </a:fontRef>
        </p:style>
        <p:txBody>
          <a:bodyPr anchor="ctr"/>
          <a:lstStyle/>
          <a:p>
            <a:pPr algn="ctr">
              <a:defRPr/>
            </a:pPr>
            <a:endParaRPr lang="en-US" sz="1000">
              <a:latin typeface="Candara" pitchFamily="34" charset="0"/>
            </a:endParaRPr>
          </a:p>
        </p:txBody>
      </p:sp>
      <p:sp>
        <p:nvSpPr>
          <p:cNvPr id="99" name="Rectangle 98"/>
          <p:cNvSpPr/>
          <p:nvPr/>
        </p:nvSpPr>
        <p:spPr>
          <a:xfrm>
            <a:off x="6228184" y="3255367"/>
            <a:ext cx="1584176" cy="276999"/>
          </a:xfrm>
          <a:prstGeom prst="rect">
            <a:avLst/>
          </a:prstGeom>
        </p:spPr>
        <p:txBody>
          <a:bodyPr wrap="square">
            <a:spAutoFit/>
          </a:bodyPr>
          <a:lstStyle/>
          <a:p>
            <a:pPr algn="ctr" fontAlgn="auto">
              <a:spcBef>
                <a:spcPts val="0"/>
              </a:spcBef>
              <a:spcAft>
                <a:spcPts val="0"/>
              </a:spcAft>
              <a:defRPr/>
            </a:pPr>
            <a:r>
              <a:rPr lang="en-US" sz="1200" dirty="0" smtClean="0">
                <a:latin typeface="Candara" pitchFamily="34" charset="0"/>
              </a:rPr>
              <a:t>PNC</a:t>
            </a:r>
            <a:endParaRPr lang="en-US" sz="1600" dirty="0">
              <a:latin typeface="Candara" pitchFamily="34" charset="0"/>
            </a:endParaRPr>
          </a:p>
        </p:txBody>
      </p:sp>
      <p:sp>
        <p:nvSpPr>
          <p:cNvPr id="116" name="Freeform 115"/>
          <p:cNvSpPr>
            <a:spLocks noChangeAspect="1" noEditPoints="1"/>
          </p:cNvSpPr>
          <p:nvPr/>
        </p:nvSpPr>
        <p:spPr bwMode="auto">
          <a:xfrm>
            <a:off x="3851919" y="2708920"/>
            <a:ext cx="1174493" cy="936104"/>
          </a:xfrm>
          <a:custGeom>
            <a:avLst/>
            <a:gdLst>
              <a:gd name="T0" fmla="*/ 2166022 w 409"/>
              <a:gd name="T1" fmla="*/ 361046 h 589"/>
              <a:gd name="T2" fmla="*/ 2209766 w 409"/>
              <a:gd name="T3" fmla="*/ 317500 h 589"/>
              <a:gd name="T4" fmla="*/ 2209766 w 409"/>
              <a:gd name="T5" fmla="*/ 214575 h 589"/>
              <a:gd name="T6" fmla="*/ 1994559 w 409"/>
              <a:gd name="T7" fmla="*/ 0 h 589"/>
              <a:gd name="T8" fmla="*/ 214901 w 409"/>
              <a:gd name="T9" fmla="*/ 0 h 589"/>
              <a:gd name="T10" fmla="*/ 0 w 409"/>
              <a:gd name="T11" fmla="*/ 214575 h 589"/>
              <a:gd name="T12" fmla="*/ 0 w 409"/>
              <a:gd name="T13" fmla="*/ 2963864 h 589"/>
              <a:gd name="T14" fmla="*/ 214901 w 409"/>
              <a:gd name="T15" fmla="*/ 3178678 h 589"/>
              <a:gd name="T16" fmla="*/ 1994559 w 409"/>
              <a:gd name="T17" fmla="*/ 3178678 h 589"/>
              <a:gd name="T18" fmla="*/ 2209766 w 409"/>
              <a:gd name="T19" fmla="*/ 2963864 h 589"/>
              <a:gd name="T20" fmla="*/ 2209766 w 409"/>
              <a:gd name="T21" fmla="*/ 491665 h 589"/>
              <a:gd name="T22" fmla="*/ 2166022 w 409"/>
              <a:gd name="T23" fmla="*/ 447739 h 589"/>
              <a:gd name="T24" fmla="*/ 2122453 w 409"/>
              <a:gd name="T25" fmla="*/ 491665 h 589"/>
              <a:gd name="T26" fmla="*/ 2122453 w 409"/>
              <a:gd name="T27" fmla="*/ 2963864 h 589"/>
              <a:gd name="T28" fmla="*/ 1994559 w 409"/>
              <a:gd name="T29" fmla="*/ 3091251 h 589"/>
              <a:gd name="T30" fmla="*/ 214901 w 409"/>
              <a:gd name="T31" fmla="*/ 3091251 h 589"/>
              <a:gd name="T32" fmla="*/ 87313 w 409"/>
              <a:gd name="T33" fmla="*/ 2963864 h 589"/>
              <a:gd name="T34" fmla="*/ 87313 w 409"/>
              <a:gd name="T35" fmla="*/ 214575 h 589"/>
              <a:gd name="T36" fmla="*/ 214901 w 409"/>
              <a:gd name="T37" fmla="*/ 87291 h 589"/>
              <a:gd name="T38" fmla="*/ 1994559 w 409"/>
              <a:gd name="T39" fmla="*/ 87291 h 589"/>
              <a:gd name="T40" fmla="*/ 2122453 w 409"/>
              <a:gd name="T41" fmla="*/ 214575 h 589"/>
              <a:gd name="T42" fmla="*/ 2122453 w 409"/>
              <a:gd name="T43" fmla="*/ 317500 h 589"/>
              <a:gd name="T44" fmla="*/ 2166022 w 409"/>
              <a:gd name="T45" fmla="*/ 361046 h 589"/>
              <a:gd name="T46" fmla="*/ 1102093 w 409"/>
              <a:gd name="T47" fmla="*/ 409268 h 589"/>
              <a:gd name="T48" fmla="*/ 1063065 w 409"/>
              <a:gd name="T49" fmla="*/ 431449 h 589"/>
              <a:gd name="T50" fmla="*/ 404600 w 409"/>
              <a:gd name="T51" fmla="*/ 1748225 h 589"/>
              <a:gd name="T52" fmla="*/ 411573 w 409"/>
              <a:gd name="T53" fmla="*/ 1792154 h 589"/>
              <a:gd name="T54" fmla="*/ 448540 w 409"/>
              <a:gd name="T55" fmla="*/ 1807736 h 589"/>
              <a:gd name="T56" fmla="*/ 1761422 w 409"/>
              <a:gd name="T57" fmla="*/ 1807736 h 589"/>
              <a:gd name="T58" fmla="*/ 1797362 w 409"/>
              <a:gd name="T59" fmla="*/ 1792154 h 589"/>
              <a:gd name="T60" fmla="*/ 1797362 w 409"/>
              <a:gd name="T61" fmla="*/ 1748225 h 589"/>
              <a:gd name="T62" fmla="*/ 1145530 w 409"/>
              <a:gd name="T63" fmla="*/ 431449 h 589"/>
              <a:gd name="T64" fmla="*/ 1102093 w 409"/>
              <a:gd name="T65" fmla="*/ 409268 h 589"/>
              <a:gd name="T66" fmla="*/ 519018 w 409"/>
              <a:gd name="T67" fmla="*/ 1720327 h 589"/>
              <a:gd name="T68" fmla="*/ 1102093 w 409"/>
              <a:gd name="T69" fmla="*/ 550675 h 589"/>
              <a:gd name="T70" fmla="*/ 1689539 w 409"/>
              <a:gd name="T71" fmla="*/ 1720327 h 589"/>
              <a:gd name="T72" fmla="*/ 519018 w 409"/>
              <a:gd name="T73" fmla="*/ 1720327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9"/>
              <a:gd name="T112" fmla="*/ 0 h 589"/>
              <a:gd name="T113" fmla="*/ 409 w 409"/>
              <a:gd name="T114" fmla="*/ 589 h 5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9" h="589">
                <a:moveTo>
                  <a:pt x="401" y="67"/>
                </a:moveTo>
                <a:cubicBezTo>
                  <a:pt x="405" y="67"/>
                  <a:pt x="409" y="64"/>
                  <a:pt x="409" y="59"/>
                </a:cubicBezTo>
                <a:cubicBezTo>
                  <a:pt x="409" y="40"/>
                  <a:pt x="409" y="40"/>
                  <a:pt x="409" y="40"/>
                </a:cubicBezTo>
                <a:cubicBezTo>
                  <a:pt x="409" y="18"/>
                  <a:pt x="391" y="0"/>
                  <a:pt x="369" y="0"/>
                </a:cubicBezTo>
                <a:cubicBezTo>
                  <a:pt x="40" y="0"/>
                  <a:pt x="40" y="0"/>
                  <a:pt x="40" y="0"/>
                </a:cubicBezTo>
                <a:cubicBezTo>
                  <a:pt x="18" y="0"/>
                  <a:pt x="0" y="18"/>
                  <a:pt x="0" y="40"/>
                </a:cubicBezTo>
                <a:cubicBezTo>
                  <a:pt x="0" y="549"/>
                  <a:pt x="0" y="549"/>
                  <a:pt x="0" y="549"/>
                </a:cubicBezTo>
                <a:cubicBezTo>
                  <a:pt x="0" y="571"/>
                  <a:pt x="18" y="589"/>
                  <a:pt x="40" y="589"/>
                </a:cubicBezTo>
                <a:cubicBezTo>
                  <a:pt x="369" y="589"/>
                  <a:pt x="369" y="589"/>
                  <a:pt x="369" y="589"/>
                </a:cubicBezTo>
                <a:cubicBezTo>
                  <a:pt x="391" y="589"/>
                  <a:pt x="409" y="571"/>
                  <a:pt x="409" y="549"/>
                </a:cubicBezTo>
                <a:cubicBezTo>
                  <a:pt x="409" y="91"/>
                  <a:pt x="409" y="91"/>
                  <a:pt x="409" y="91"/>
                </a:cubicBezTo>
                <a:cubicBezTo>
                  <a:pt x="409" y="87"/>
                  <a:pt x="405" y="83"/>
                  <a:pt x="401" y="83"/>
                </a:cubicBezTo>
                <a:cubicBezTo>
                  <a:pt x="397" y="83"/>
                  <a:pt x="393" y="87"/>
                  <a:pt x="393" y="91"/>
                </a:cubicBezTo>
                <a:cubicBezTo>
                  <a:pt x="393" y="549"/>
                  <a:pt x="393" y="549"/>
                  <a:pt x="393" y="549"/>
                </a:cubicBezTo>
                <a:cubicBezTo>
                  <a:pt x="393" y="562"/>
                  <a:pt x="382" y="573"/>
                  <a:pt x="369" y="573"/>
                </a:cubicBezTo>
                <a:cubicBezTo>
                  <a:pt x="40" y="573"/>
                  <a:pt x="40" y="573"/>
                  <a:pt x="40" y="573"/>
                </a:cubicBezTo>
                <a:cubicBezTo>
                  <a:pt x="26" y="573"/>
                  <a:pt x="16" y="562"/>
                  <a:pt x="16" y="549"/>
                </a:cubicBezTo>
                <a:cubicBezTo>
                  <a:pt x="16" y="40"/>
                  <a:pt x="16" y="40"/>
                  <a:pt x="16" y="40"/>
                </a:cubicBezTo>
                <a:cubicBezTo>
                  <a:pt x="16" y="27"/>
                  <a:pt x="26" y="16"/>
                  <a:pt x="40" y="16"/>
                </a:cubicBezTo>
                <a:cubicBezTo>
                  <a:pt x="369" y="16"/>
                  <a:pt x="369" y="16"/>
                  <a:pt x="369" y="16"/>
                </a:cubicBezTo>
                <a:cubicBezTo>
                  <a:pt x="382" y="16"/>
                  <a:pt x="393" y="27"/>
                  <a:pt x="393" y="40"/>
                </a:cubicBezTo>
                <a:cubicBezTo>
                  <a:pt x="393" y="59"/>
                  <a:pt x="393" y="59"/>
                  <a:pt x="393" y="59"/>
                </a:cubicBezTo>
                <a:cubicBezTo>
                  <a:pt x="393" y="64"/>
                  <a:pt x="397" y="67"/>
                  <a:pt x="401" y="67"/>
                </a:cubicBezTo>
                <a:close/>
                <a:moveTo>
                  <a:pt x="204" y="76"/>
                </a:moveTo>
                <a:cubicBezTo>
                  <a:pt x="201" y="76"/>
                  <a:pt x="199" y="78"/>
                  <a:pt x="197" y="80"/>
                </a:cubicBezTo>
                <a:cubicBezTo>
                  <a:pt x="75" y="324"/>
                  <a:pt x="75" y="324"/>
                  <a:pt x="75" y="324"/>
                </a:cubicBezTo>
                <a:cubicBezTo>
                  <a:pt x="74" y="326"/>
                  <a:pt x="74" y="329"/>
                  <a:pt x="76" y="332"/>
                </a:cubicBezTo>
                <a:cubicBezTo>
                  <a:pt x="77" y="334"/>
                  <a:pt x="80" y="335"/>
                  <a:pt x="83" y="335"/>
                </a:cubicBezTo>
                <a:cubicBezTo>
                  <a:pt x="326" y="335"/>
                  <a:pt x="326" y="335"/>
                  <a:pt x="326" y="335"/>
                </a:cubicBezTo>
                <a:cubicBezTo>
                  <a:pt x="329" y="335"/>
                  <a:pt x="332" y="334"/>
                  <a:pt x="333" y="332"/>
                </a:cubicBezTo>
                <a:cubicBezTo>
                  <a:pt x="334" y="329"/>
                  <a:pt x="335" y="326"/>
                  <a:pt x="333" y="324"/>
                </a:cubicBezTo>
                <a:cubicBezTo>
                  <a:pt x="212" y="80"/>
                  <a:pt x="212" y="80"/>
                  <a:pt x="212" y="80"/>
                </a:cubicBezTo>
                <a:cubicBezTo>
                  <a:pt x="210" y="78"/>
                  <a:pt x="207" y="76"/>
                  <a:pt x="204" y="76"/>
                </a:cubicBezTo>
                <a:close/>
                <a:moveTo>
                  <a:pt x="96" y="319"/>
                </a:moveTo>
                <a:cubicBezTo>
                  <a:pt x="204" y="102"/>
                  <a:pt x="204" y="102"/>
                  <a:pt x="204" y="102"/>
                </a:cubicBezTo>
                <a:cubicBezTo>
                  <a:pt x="313" y="319"/>
                  <a:pt x="313" y="319"/>
                  <a:pt x="313" y="319"/>
                </a:cubicBezTo>
                <a:lnTo>
                  <a:pt x="96" y="319"/>
                </a:lnTo>
                <a:close/>
              </a:path>
            </a:pathLst>
          </a:custGeom>
          <a:ln>
            <a:headEnd/>
            <a:tailEnd/>
          </a:ln>
          <a:extLst/>
        </p:spPr>
        <p:style>
          <a:lnRef idx="2">
            <a:schemeClr val="accent4"/>
          </a:lnRef>
          <a:fillRef idx="1">
            <a:schemeClr val="lt1"/>
          </a:fillRef>
          <a:effectRef idx="0">
            <a:schemeClr val="accent4"/>
          </a:effectRef>
          <a:fontRef idx="minor">
            <a:schemeClr val="dk1"/>
          </a:fontRef>
        </p:style>
        <p:txBody>
          <a:bodyPr anchor="ctr"/>
          <a:lstStyle/>
          <a:p>
            <a:pPr algn="ctr">
              <a:defRPr/>
            </a:pPr>
            <a:endParaRPr lang="en-US" sz="1000">
              <a:latin typeface="Candara" pitchFamily="34" charset="0"/>
            </a:endParaRPr>
          </a:p>
        </p:txBody>
      </p:sp>
      <p:sp>
        <p:nvSpPr>
          <p:cNvPr id="118" name="Rectangle 117"/>
          <p:cNvSpPr/>
          <p:nvPr/>
        </p:nvSpPr>
        <p:spPr>
          <a:xfrm>
            <a:off x="3635896" y="3212976"/>
            <a:ext cx="1584176" cy="276999"/>
          </a:xfrm>
          <a:prstGeom prst="rect">
            <a:avLst/>
          </a:prstGeom>
        </p:spPr>
        <p:txBody>
          <a:bodyPr wrap="square">
            <a:spAutoFit/>
          </a:bodyPr>
          <a:lstStyle/>
          <a:p>
            <a:pPr algn="ctr" fontAlgn="auto">
              <a:spcBef>
                <a:spcPts val="0"/>
              </a:spcBef>
              <a:spcAft>
                <a:spcPts val="0"/>
              </a:spcAft>
              <a:defRPr/>
            </a:pPr>
            <a:r>
              <a:rPr lang="en-US" sz="1200" dirty="0" smtClean="0">
                <a:latin typeface="Candara" pitchFamily="34" charset="0"/>
              </a:rPr>
              <a:t>PNC</a:t>
            </a:r>
            <a:endParaRPr lang="en-US" sz="1600" dirty="0">
              <a:latin typeface="Candara" pitchFamily="34" charset="0"/>
            </a:endParaRPr>
          </a:p>
        </p:txBody>
      </p:sp>
      <p:sp>
        <p:nvSpPr>
          <p:cNvPr id="90" name="TextBox 141"/>
          <p:cNvSpPr txBox="1"/>
          <p:nvPr/>
        </p:nvSpPr>
        <p:spPr>
          <a:xfrm>
            <a:off x="0" y="3439997"/>
            <a:ext cx="1596912" cy="369332"/>
          </a:xfrm>
          <a:prstGeom prst="rect">
            <a:avLst/>
          </a:prstGeom>
          <a:noFill/>
        </p:spPr>
        <p:txBody>
          <a:bodyPr wrap="none" rtlCol="0">
            <a:spAutoFit/>
          </a:bodyPr>
          <a:lstStyle/>
          <a:p>
            <a:r>
              <a:rPr lang="it-IT" dirty="0" err="1" smtClean="0">
                <a:latin typeface="Candara" pitchFamily="34" charset="0"/>
              </a:rPr>
              <a:t>Abstract</a:t>
            </a:r>
            <a:r>
              <a:rPr lang="it-IT" dirty="0" smtClean="0">
                <a:latin typeface="Candara" pitchFamily="34" charset="0"/>
              </a:rPr>
              <a:t> </a:t>
            </a:r>
            <a:r>
              <a:rPr lang="it-IT" dirty="0" err="1" smtClean="0">
                <a:latin typeface="Candara" pitchFamily="34" charset="0"/>
              </a:rPr>
              <a:t>Node</a:t>
            </a:r>
            <a:endParaRPr lang="en-US" dirty="0">
              <a:latin typeface="Candar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1800" dirty="0" smtClean="0"/>
              <a:t>A Virtual Network is a client view of the transport network.  It is composed by a set of physical resources sliced in the provider network and presented to the customer as a set of abstract resources i.e. virtual nodes and virtual links. Depending on the agreement between client and provider a VN can be just represented by how the end points can be connected with given SLA attributes(e.g., re satisfying the customer’s objectives), or a pre-configured set of physical resources or can be created as outcome of a dynamic request from customer.</a:t>
            </a:r>
          </a:p>
          <a:p>
            <a:pPr lvl="1"/>
            <a:r>
              <a:rPr lang="en-US" sz="1400" dirty="0" smtClean="0"/>
              <a:t>In the first case can be seen as an (or set of) e2e connection(s) that can be formed by recursive aggregation of lower level connections at provider level. Such end to end connections include: customer end points, access links (physical or virtual), intra domain tunnels and inter-domain link (physical or virtual).</a:t>
            </a:r>
          </a:p>
          <a:p>
            <a:pPr lvl="1"/>
            <a:r>
              <a:rPr lang="en-US" sz="1400" dirty="0" smtClean="0"/>
              <a:t>When VN is pre-configured is provided after a static  negotiation between customer and provider while in the third case VN can be dynamically created, deleted, or modified in response to requests from the customer. This implies dynamic changes of network resources reserved for the customer.</a:t>
            </a:r>
          </a:p>
          <a:p>
            <a:pPr lvl="1"/>
            <a:r>
              <a:rPr lang="en-US" sz="1400" dirty="0" smtClean="0"/>
              <a:t>In the second and third case, once that customer has obtained his VN, can act upon the virtual network resources to perform connection management (set-up/release/modify connections).</a:t>
            </a:r>
          </a:p>
          <a:p>
            <a:pPr>
              <a:buNone/>
            </a:pPr>
            <a:endParaRPr lang="en-US" sz="1800" dirty="0"/>
          </a:p>
        </p:txBody>
      </p:sp>
      <p:sp>
        <p:nvSpPr>
          <p:cNvPr id="2" name="Title 1"/>
          <p:cNvSpPr>
            <a:spLocks noGrp="1"/>
          </p:cNvSpPr>
          <p:nvPr>
            <p:ph type="title"/>
          </p:nvPr>
        </p:nvSpPr>
        <p:spPr/>
        <p:txBody>
          <a:bodyPr/>
          <a:lstStyle/>
          <a:p>
            <a:r>
              <a:rPr lang="en-US" dirty="0" smtClean="0"/>
              <a:t>VN Definition</a:t>
            </a:r>
            <a:endParaRPr lang="en-US" dirty="0"/>
          </a:p>
        </p:txBody>
      </p:sp>
      <p:sp>
        <p:nvSpPr>
          <p:cNvPr id="3" name="Footer Placeholder 2"/>
          <p:cNvSpPr>
            <a:spLocks noGrp="1"/>
          </p:cNvSpPr>
          <p:nvPr>
            <p:ph type="ftr" sz="quarter" idx="10"/>
          </p:nvPr>
        </p:nvSpPr>
        <p:spPr/>
        <p:txBody>
          <a:bodyPr/>
          <a:lstStyle/>
          <a:p>
            <a:pPr>
              <a:defRPr/>
            </a:pPr>
            <a:r>
              <a:rPr lang="en-US" smtClean="0"/>
              <a:t>IETF 88, Vancouver</a:t>
            </a:r>
            <a:endParaRPr lang="en-US"/>
          </a:p>
        </p:txBody>
      </p:sp>
      <p:sp>
        <p:nvSpPr>
          <p:cNvPr id="4" name="Slide Number Placeholder 3"/>
          <p:cNvSpPr>
            <a:spLocks noGrp="1"/>
          </p:cNvSpPr>
          <p:nvPr>
            <p:ph type="sldNum" sz="quarter" idx="11"/>
          </p:nvPr>
        </p:nvSpPr>
        <p:spPr/>
        <p:txBody>
          <a:bodyPr/>
          <a:lstStyle/>
          <a:p>
            <a:pPr>
              <a:defRPr/>
            </a:pPr>
            <a:fld id="{ED217A21-494E-4F5F-A403-F88E6C9DDC6C}" type="slidenum">
              <a:rPr lang="en-US" smtClean="0"/>
              <a:pPr>
                <a:defRPr/>
              </a:pPr>
              <a:t>5</a:t>
            </a:fld>
            <a:endParaRPr lang="en-U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Virtual</a:t>
            </a:r>
            <a:r>
              <a:rPr lang="it-IT" dirty="0" smtClean="0"/>
              <a:t> Network</a:t>
            </a:r>
            <a:endParaRPr lang="en-US" dirty="0"/>
          </a:p>
        </p:txBody>
      </p:sp>
      <p:sp>
        <p:nvSpPr>
          <p:cNvPr id="4" name="Segnaposto numero diapositiva 3"/>
          <p:cNvSpPr>
            <a:spLocks noGrp="1"/>
          </p:cNvSpPr>
          <p:nvPr>
            <p:ph type="sldNum" sz="quarter" idx="12"/>
          </p:nvPr>
        </p:nvSpPr>
        <p:spPr/>
        <p:txBody>
          <a:bodyPr/>
          <a:lstStyle/>
          <a:p>
            <a:pPr>
              <a:defRPr/>
            </a:pPr>
            <a:fld id="{ED217A21-494E-4F5F-A403-F88E6C9DDC6C}" type="slidenum">
              <a:rPr lang="en-US" smtClean="0"/>
              <a:pPr>
                <a:defRPr/>
              </a:pPr>
              <a:t>6</a:t>
            </a:fld>
            <a:endParaRPr lang="en-US"/>
          </a:p>
        </p:txBody>
      </p:sp>
      <p:grpSp>
        <p:nvGrpSpPr>
          <p:cNvPr id="63" name="Gruppo 62"/>
          <p:cNvGrpSpPr/>
          <p:nvPr/>
        </p:nvGrpSpPr>
        <p:grpSpPr>
          <a:xfrm>
            <a:off x="495725" y="2073310"/>
            <a:ext cx="7995843" cy="4045392"/>
            <a:chOff x="495725" y="2073310"/>
            <a:chExt cx="7995843" cy="4045392"/>
          </a:xfrm>
        </p:grpSpPr>
        <p:grpSp>
          <p:nvGrpSpPr>
            <p:cNvPr id="10" name="Gruppo 46"/>
            <p:cNvGrpSpPr/>
            <p:nvPr/>
          </p:nvGrpSpPr>
          <p:grpSpPr>
            <a:xfrm>
              <a:off x="495725" y="2073310"/>
              <a:ext cx="7995843" cy="4045392"/>
              <a:chOff x="630196" y="325191"/>
              <a:chExt cx="7995843" cy="4045392"/>
            </a:xfrm>
          </p:grpSpPr>
          <p:grpSp>
            <p:nvGrpSpPr>
              <p:cNvPr id="11" name="Gruppo 88"/>
              <p:cNvGrpSpPr/>
              <p:nvPr/>
            </p:nvGrpSpPr>
            <p:grpSpPr>
              <a:xfrm>
                <a:off x="630196" y="325191"/>
                <a:ext cx="7995843" cy="4045392"/>
                <a:chOff x="562961" y="2342250"/>
                <a:chExt cx="7995843" cy="4045392"/>
              </a:xfrm>
            </p:grpSpPr>
            <p:sp>
              <p:nvSpPr>
                <p:cNvPr id="5" name="Ovale 4"/>
                <p:cNvSpPr/>
                <p:nvPr/>
              </p:nvSpPr>
              <p:spPr>
                <a:xfrm>
                  <a:off x="1519139" y="2342250"/>
                  <a:ext cx="5950040" cy="3142445"/>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uppo 87"/>
                <p:cNvGrpSpPr/>
                <p:nvPr/>
              </p:nvGrpSpPr>
              <p:grpSpPr>
                <a:xfrm>
                  <a:off x="562961" y="3321915"/>
                  <a:ext cx="7995843" cy="3065727"/>
                  <a:chOff x="562961" y="3321915"/>
                  <a:chExt cx="7995843" cy="3065727"/>
                </a:xfrm>
              </p:grpSpPr>
              <p:grpSp>
                <p:nvGrpSpPr>
                  <p:cNvPr id="14" name="Gruppo 84"/>
                  <p:cNvGrpSpPr/>
                  <p:nvPr/>
                </p:nvGrpSpPr>
                <p:grpSpPr>
                  <a:xfrm>
                    <a:off x="562961" y="3503925"/>
                    <a:ext cx="734496" cy="801380"/>
                    <a:chOff x="562961" y="3503925"/>
                    <a:chExt cx="734496" cy="801380"/>
                  </a:xfrm>
                </p:grpSpPr>
                <p:sp>
                  <p:nvSpPr>
                    <p:cNvPr id="6" name="Freeform 3"/>
                    <p:cNvSpPr>
                      <a:spLocks noChangeAspect="1" noEditPoints="1"/>
                    </p:cNvSpPr>
                    <p:nvPr/>
                  </p:nvSpPr>
                  <p:spPr bwMode="auto">
                    <a:xfrm>
                      <a:off x="634969" y="3503925"/>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7" name="TextBox 66"/>
                    <p:cNvSpPr txBox="1"/>
                    <p:nvPr/>
                  </p:nvSpPr>
                  <p:spPr>
                    <a:xfrm>
                      <a:off x="562961" y="3935973"/>
                      <a:ext cx="734496" cy="369332"/>
                    </a:xfrm>
                    <a:prstGeom prst="rect">
                      <a:avLst/>
                    </a:prstGeom>
                    <a:noFill/>
                  </p:spPr>
                  <p:txBody>
                    <a:bodyPr wrap="none" rtlCol="0">
                      <a:spAutoFit/>
                    </a:bodyPr>
                    <a:lstStyle/>
                    <a:p>
                      <a:pPr algn="ctr"/>
                      <a:r>
                        <a:rPr lang="en-US" dirty="0" smtClean="0">
                          <a:latin typeface="Candara" pitchFamily="34" charset="0"/>
                        </a:rPr>
                        <a:t>EP 1.a</a:t>
                      </a:r>
                      <a:endParaRPr lang="en-US" dirty="0">
                        <a:latin typeface="Candara" pitchFamily="34" charset="0"/>
                      </a:endParaRPr>
                    </a:p>
                  </p:txBody>
                </p:sp>
              </p:grpSp>
              <p:grpSp>
                <p:nvGrpSpPr>
                  <p:cNvPr id="15" name="Gruppo 85"/>
                  <p:cNvGrpSpPr/>
                  <p:nvPr/>
                </p:nvGrpSpPr>
                <p:grpSpPr>
                  <a:xfrm>
                    <a:off x="7797057" y="3321915"/>
                    <a:ext cx="761747" cy="801380"/>
                    <a:chOff x="7797057" y="3321915"/>
                    <a:chExt cx="761747" cy="801380"/>
                  </a:xfrm>
                </p:grpSpPr>
                <p:sp>
                  <p:nvSpPr>
                    <p:cNvPr id="8" name="Freeform 3"/>
                    <p:cNvSpPr>
                      <a:spLocks noChangeAspect="1" noEditPoints="1"/>
                    </p:cNvSpPr>
                    <p:nvPr/>
                  </p:nvSpPr>
                  <p:spPr bwMode="auto">
                    <a:xfrm>
                      <a:off x="7869065" y="3321915"/>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9" name="TextBox 80"/>
                    <p:cNvSpPr txBox="1"/>
                    <p:nvPr/>
                  </p:nvSpPr>
                  <p:spPr>
                    <a:xfrm>
                      <a:off x="7797057" y="3753963"/>
                      <a:ext cx="761747" cy="369332"/>
                    </a:xfrm>
                    <a:prstGeom prst="rect">
                      <a:avLst/>
                    </a:prstGeom>
                    <a:noFill/>
                  </p:spPr>
                  <p:txBody>
                    <a:bodyPr wrap="none" rtlCol="0">
                      <a:spAutoFit/>
                    </a:bodyPr>
                    <a:lstStyle/>
                    <a:p>
                      <a:r>
                        <a:rPr lang="en-US" dirty="0" smtClean="0">
                          <a:latin typeface="Candara" pitchFamily="34" charset="0"/>
                        </a:rPr>
                        <a:t>EP 2.a</a:t>
                      </a:r>
                      <a:endParaRPr lang="en-US" dirty="0">
                        <a:latin typeface="Candara" pitchFamily="34" charset="0"/>
                      </a:endParaRPr>
                    </a:p>
                  </p:txBody>
                </p:sp>
              </p:grpSp>
              <p:grpSp>
                <p:nvGrpSpPr>
                  <p:cNvPr id="21" name="Gruppo 86"/>
                  <p:cNvGrpSpPr/>
                  <p:nvPr/>
                </p:nvGrpSpPr>
                <p:grpSpPr>
                  <a:xfrm>
                    <a:off x="6531187" y="5586262"/>
                    <a:ext cx="766557" cy="801380"/>
                    <a:chOff x="6531187" y="5586262"/>
                    <a:chExt cx="766557" cy="801380"/>
                  </a:xfrm>
                </p:grpSpPr>
                <p:sp>
                  <p:nvSpPr>
                    <p:cNvPr id="18" name="Freeform 3"/>
                    <p:cNvSpPr>
                      <a:spLocks noChangeAspect="1" noEditPoints="1"/>
                    </p:cNvSpPr>
                    <p:nvPr/>
                  </p:nvSpPr>
                  <p:spPr bwMode="auto">
                    <a:xfrm>
                      <a:off x="6619226" y="5586262"/>
                      <a:ext cx="556393" cy="444071"/>
                    </a:xfrm>
                    <a:custGeom>
                      <a:avLst/>
                      <a:gdLst>
                        <a:gd name="T0" fmla="*/ 2147483647 w 452"/>
                        <a:gd name="T1" fmla="*/ 902027154 h 296"/>
                        <a:gd name="T2" fmla="*/ 2147483647 w 452"/>
                        <a:gd name="T3" fmla="*/ 732899409 h 296"/>
                        <a:gd name="T4" fmla="*/ 2147483647 w 452"/>
                        <a:gd name="T5" fmla="*/ 775179468 h 296"/>
                        <a:gd name="T6" fmla="*/ 2147483647 w 452"/>
                        <a:gd name="T7" fmla="*/ 1183912986 h 296"/>
                        <a:gd name="T8" fmla="*/ 2040143987 w 452"/>
                        <a:gd name="T9" fmla="*/ 1381231191 h 296"/>
                        <a:gd name="T10" fmla="*/ 2147483647 w 452"/>
                        <a:gd name="T11" fmla="*/ 2147483647 h 296"/>
                        <a:gd name="T12" fmla="*/ 2147483647 w 452"/>
                        <a:gd name="T13" fmla="*/ 2147483647 h 296"/>
                        <a:gd name="T14" fmla="*/ 2147483647 w 452"/>
                        <a:gd name="T15" fmla="*/ 2147483647 h 296"/>
                        <a:gd name="T16" fmla="*/ 2147483647 w 452"/>
                        <a:gd name="T17" fmla="*/ 2147483647 h 296"/>
                        <a:gd name="T18" fmla="*/ 2147483647 w 452"/>
                        <a:gd name="T19" fmla="*/ 2147483647 h 296"/>
                        <a:gd name="T20" fmla="*/ 2147483647 w 452"/>
                        <a:gd name="T21" fmla="*/ 2147483647 h 296"/>
                        <a:gd name="T22" fmla="*/ 2147483647 w 452"/>
                        <a:gd name="T23" fmla="*/ 1338947378 h 296"/>
                        <a:gd name="T24" fmla="*/ 2147483647 w 452"/>
                        <a:gd name="T25" fmla="*/ 972497673 h 296"/>
                        <a:gd name="T26" fmla="*/ 2147483647 w 452"/>
                        <a:gd name="T27" fmla="*/ 1451701710 h 296"/>
                        <a:gd name="T28" fmla="*/ 2147483647 w 452"/>
                        <a:gd name="T29" fmla="*/ 1310760671 h 296"/>
                        <a:gd name="T30" fmla="*/ 2147483647 w 452"/>
                        <a:gd name="T31" fmla="*/ 2147483647 h 296"/>
                        <a:gd name="T32" fmla="*/ 2147483647 w 452"/>
                        <a:gd name="T33" fmla="*/ 1592642749 h 296"/>
                        <a:gd name="T34" fmla="*/ 2147483647 w 452"/>
                        <a:gd name="T35" fmla="*/ 1620833209 h 296"/>
                        <a:gd name="T36" fmla="*/ 2147483647 w 452"/>
                        <a:gd name="T37" fmla="*/ 2029562973 h 296"/>
                        <a:gd name="T38" fmla="*/ 2147483647 w 452"/>
                        <a:gd name="T39" fmla="*/ 2147483647 h 296"/>
                        <a:gd name="T40" fmla="*/ 2147483647 w 452"/>
                        <a:gd name="T41" fmla="*/ 2147483647 h 296"/>
                        <a:gd name="T42" fmla="*/ 2147483647 w 452"/>
                        <a:gd name="T43" fmla="*/ 2147483647 h 296"/>
                        <a:gd name="T44" fmla="*/ 2147483647 w 452"/>
                        <a:gd name="T45" fmla="*/ 2147483647 h 296"/>
                        <a:gd name="T46" fmla="*/ 2147483647 w 452"/>
                        <a:gd name="T47" fmla="*/ 2147483647 h 296"/>
                        <a:gd name="T48" fmla="*/ 2147483647 w 452"/>
                        <a:gd name="T49" fmla="*/ 2100033492 h 296"/>
                        <a:gd name="T50" fmla="*/ 2147483647 w 452"/>
                        <a:gd name="T51" fmla="*/ 1818151415 h 296"/>
                        <a:gd name="T52" fmla="*/ 2147483647 w 452"/>
                        <a:gd name="T53" fmla="*/ 1775867601 h 296"/>
                        <a:gd name="T54" fmla="*/ 2147483647 w 452"/>
                        <a:gd name="T55" fmla="*/ 2100033492 h 296"/>
                        <a:gd name="T56" fmla="*/ 2147483647 w 452"/>
                        <a:gd name="T57" fmla="*/ 1493985524 h 296"/>
                        <a:gd name="T58" fmla="*/ 2147483647 w 452"/>
                        <a:gd name="T59" fmla="*/ 902027154 h 296"/>
                        <a:gd name="T60" fmla="*/ 2147483647 w 452"/>
                        <a:gd name="T61" fmla="*/ 1198006339 h 296"/>
                        <a:gd name="T62" fmla="*/ 2147483647 w 452"/>
                        <a:gd name="T63" fmla="*/ 1522172230 h 296"/>
                        <a:gd name="T64" fmla="*/ 2147483647 w 452"/>
                        <a:gd name="T65" fmla="*/ 2147483647 h 296"/>
                        <a:gd name="T66" fmla="*/ 2147483647 w 452"/>
                        <a:gd name="T67" fmla="*/ 2147483647 h 296"/>
                        <a:gd name="T68" fmla="*/ 2147483647 w 452"/>
                        <a:gd name="T69" fmla="*/ 2147483647 h 296"/>
                        <a:gd name="T70" fmla="*/ 2147483647 w 452"/>
                        <a:gd name="T71" fmla="*/ 2147483647 h 296"/>
                        <a:gd name="T72" fmla="*/ 2147483647 w 452"/>
                        <a:gd name="T73" fmla="*/ 2142317306 h 296"/>
                        <a:gd name="T74" fmla="*/ 2147483647 w 452"/>
                        <a:gd name="T75" fmla="*/ 1747680895 h 296"/>
                        <a:gd name="T76" fmla="*/ 2147483647 w 452"/>
                        <a:gd name="T77" fmla="*/ 1324854024 h 296"/>
                        <a:gd name="T78" fmla="*/ 2147483647 w 452"/>
                        <a:gd name="T79" fmla="*/ 2147483647 h 296"/>
                        <a:gd name="T80" fmla="*/ 2147483647 w 452"/>
                        <a:gd name="T81" fmla="*/ 2147483647 h 296"/>
                        <a:gd name="T82" fmla="*/ 2147483647 w 452"/>
                        <a:gd name="T83" fmla="*/ 2147483647 h 296"/>
                        <a:gd name="T84" fmla="*/ 2147483647 w 452"/>
                        <a:gd name="T85" fmla="*/ 873840448 h 296"/>
                        <a:gd name="T86" fmla="*/ 2147483647 w 452"/>
                        <a:gd name="T87" fmla="*/ 2147483647 h 296"/>
                        <a:gd name="T88" fmla="*/ 661289267 w 452"/>
                        <a:gd name="T89" fmla="*/ 2147483647 h 296"/>
                        <a:gd name="T90" fmla="*/ 661289267 w 452"/>
                        <a:gd name="T91" fmla="*/ 225508666 h 296"/>
                        <a:gd name="T92" fmla="*/ 2147483647 w 452"/>
                        <a:gd name="T93" fmla="*/ 521484096 h 296"/>
                        <a:gd name="T94" fmla="*/ 2147483647 w 452"/>
                        <a:gd name="T95" fmla="*/ 521484096 h 296"/>
                        <a:gd name="T96" fmla="*/ 2147483647 w 452"/>
                        <a:gd name="T97" fmla="*/ 0 h 296"/>
                        <a:gd name="T98" fmla="*/ 436169516 w 452"/>
                        <a:gd name="T99" fmla="*/ 197318205 h 296"/>
                        <a:gd name="T100" fmla="*/ 436169516 w 452"/>
                        <a:gd name="T101" fmla="*/ 2147483647 h 296"/>
                        <a:gd name="T102" fmla="*/ 196979782 w 452"/>
                        <a:gd name="T103" fmla="*/ 2147483647 h 296"/>
                        <a:gd name="T104" fmla="*/ 0 w 452"/>
                        <a:gd name="T105" fmla="*/ 2147483647 h 296"/>
                        <a:gd name="T106" fmla="*/ 2147483647 w 452"/>
                        <a:gd name="T107" fmla="*/ 2147483647 h 296"/>
                        <a:gd name="T108" fmla="*/ 2147483647 w 452"/>
                        <a:gd name="T109" fmla="*/ 2147483647 h 296"/>
                        <a:gd name="T110" fmla="*/ 2147483647 w 452"/>
                        <a:gd name="T111" fmla="*/ 2147483647 h 296"/>
                        <a:gd name="T112" fmla="*/ 225119750 w 452"/>
                        <a:gd name="T113" fmla="*/ 2147483647 h 296"/>
                        <a:gd name="T114" fmla="*/ 2147483647 w 452"/>
                        <a:gd name="T115" fmla="*/ 2147483647 h 296"/>
                        <a:gd name="T116" fmla="*/ 2147483647 w 452"/>
                        <a:gd name="T117" fmla="*/ 2147483647 h 296"/>
                        <a:gd name="T118" fmla="*/ 2147483647 w 452"/>
                        <a:gd name="T119" fmla="*/ 2147483647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52" h="296">
                          <a:moveTo>
                            <a:pt x="322" y="80"/>
                          </a:moveTo>
                          <a:cubicBezTo>
                            <a:pt x="322" y="71"/>
                            <a:pt x="315" y="64"/>
                            <a:pt x="306" y="64"/>
                          </a:cubicBezTo>
                          <a:cubicBezTo>
                            <a:pt x="301" y="64"/>
                            <a:pt x="296" y="67"/>
                            <a:pt x="294" y="70"/>
                          </a:cubicBezTo>
                          <a:cubicBezTo>
                            <a:pt x="225" y="52"/>
                            <a:pt x="225" y="52"/>
                            <a:pt x="225" y="52"/>
                          </a:cubicBezTo>
                          <a:cubicBezTo>
                            <a:pt x="224" y="45"/>
                            <a:pt x="217" y="39"/>
                            <a:pt x="209" y="39"/>
                          </a:cubicBezTo>
                          <a:cubicBezTo>
                            <a:pt x="200" y="39"/>
                            <a:pt x="193" y="46"/>
                            <a:pt x="193" y="55"/>
                          </a:cubicBezTo>
                          <a:cubicBezTo>
                            <a:pt x="193" y="56"/>
                            <a:pt x="193" y="58"/>
                            <a:pt x="194" y="60"/>
                          </a:cubicBezTo>
                          <a:cubicBezTo>
                            <a:pt x="168" y="84"/>
                            <a:pt x="168" y="84"/>
                            <a:pt x="168" y="84"/>
                          </a:cubicBezTo>
                          <a:cubicBezTo>
                            <a:pt x="166" y="83"/>
                            <a:pt x="164" y="82"/>
                            <a:pt x="161" y="82"/>
                          </a:cubicBezTo>
                          <a:cubicBezTo>
                            <a:pt x="153" y="82"/>
                            <a:pt x="145" y="90"/>
                            <a:pt x="145" y="98"/>
                          </a:cubicBezTo>
                          <a:cubicBezTo>
                            <a:pt x="145" y="105"/>
                            <a:pt x="150" y="111"/>
                            <a:pt x="155" y="113"/>
                          </a:cubicBezTo>
                          <a:cubicBezTo>
                            <a:pt x="155" y="173"/>
                            <a:pt x="155" y="173"/>
                            <a:pt x="155" y="173"/>
                          </a:cubicBezTo>
                          <a:cubicBezTo>
                            <a:pt x="150" y="176"/>
                            <a:pt x="145" y="181"/>
                            <a:pt x="145" y="188"/>
                          </a:cubicBezTo>
                          <a:cubicBezTo>
                            <a:pt x="145" y="197"/>
                            <a:pt x="153" y="204"/>
                            <a:pt x="161" y="204"/>
                          </a:cubicBezTo>
                          <a:cubicBezTo>
                            <a:pt x="167" y="204"/>
                            <a:pt x="171" y="201"/>
                            <a:pt x="174" y="197"/>
                          </a:cubicBezTo>
                          <a:cubicBezTo>
                            <a:pt x="243" y="215"/>
                            <a:pt x="243" y="215"/>
                            <a:pt x="243" y="215"/>
                          </a:cubicBezTo>
                          <a:cubicBezTo>
                            <a:pt x="244" y="223"/>
                            <a:pt x="250" y="229"/>
                            <a:pt x="259" y="229"/>
                          </a:cubicBezTo>
                          <a:cubicBezTo>
                            <a:pt x="267" y="229"/>
                            <a:pt x="274" y="222"/>
                            <a:pt x="274" y="213"/>
                          </a:cubicBezTo>
                          <a:cubicBezTo>
                            <a:pt x="274" y="211"/>
                            <a:pt x="274" y="209"/>
                            <a:pt x="273" y="208"/>
                          </a:cubicBezTo>
                          <a:cubicBezTo>
                            <a:pt x="299" y="184"/>
                            <a:pt x="299" y="184"/>
                            <a:pt x="299" y="184"/>
                          </a:cubicBezTo>
                          <a:cubicBezTo>
                            <a:pt x="302" y="185"/>
                            <a:pt x="304" y="185"/>
                            <a:pt x="306" y="185"/>
                          </a:cubicBezTo>
                          <a:cubicBezTo>
                            <a:pt x="315" y="185"/>
                            <a:pt x="322" y="178"/>
                            <a:pt x="322" y="169"/>
                          </a:cubicBezTo>
                          <a:cubicBezTo>
                            <a:pt x="322" y="163"/>
                            <a:pt x="318" y="157"/>
                            <a:pt x="312" y="155"/>
                          </a:cubicBezTo>
                          <a:cubicBezTo>
                            <a:pt x="312" y="95"/>
                            <a:pt x="312" y="95"/>
                            <a:pt x="312" y="95"/>
                          </a:cubicBezTo>
                          <a:cubicBezTo>
                            <a:pt x="318" y="92"/>
                            <a:pt x="322" y="87"/>
                            <a:pt x="322" y="80"/>
                          </a:cubicBezTo>
                          <a:close/>
                          <a:moveTo>
                            <a:pt x="202" y="69"/>
                          </a:moveTo>
                          <a:cubicBezTo>
                            <a:pt x="203" y="69"/>
                            <a:pt x="203" y="69"/>
                            <a:pt x="203" y="69"/>
                          </a:cubicBezTo>
                          <a:cubicBezTo>
                            <a:pt x="203" y="103"/>
                            <a:pt x="203" y="103"/>
                            <a:pt x="203" y="103"/>
                          </a:cubicBezTo>
                          <a:cubicBezTo>
                            <a:pt x="177" y="96"/>
                            <a:pt x="177" y="96"/>
                            <a:pt x="177" y="96"/>
                          </a:cubicBezTo>
                          <a:cubicBezTo>
                            <a:pt x="177" y="95"/>
                            <a:pt x="177" y="94"/>
                            <a:pt x="176" y="93"/>
                          </a:cubicBezTo>
                          <a:lnTo>
                            <a:pt x="202" y="69"/>
                          </a:lnTo>
                          <a:close/>
                          <a:moveTo>
                            <a:pt x="168" y="173"/>
                          </a:moveTo>
                          <a:cubicBezTo>
                            <a:pt x="168" y="173"/>
                            <a:pt x="168" y="173"/>
                            <a:pt x="167" y="173"/>
                          </a:cubicBezTo>
                          <a:cubicBezTo>
                            <a:pt x="167" y="113"/>
                            <a:pt x="167" y="113"/>
                            <a:pt x="167" y="113"/>
                          </a:cubicBezTo>
                          <a:cubicBezTo>
                            <a:pt x="170" y="112"/>
                            <a:pt x="172" y="110"/>
                            <a:pt x="174" y="108"/>
                          </a:cubicBezTo>
                          <a:cubicBezTo>
                            <a:pt x="203" y="115"/>
                            <a:pt x="203" y="115"/>
                            <a:pt x="203" y="115"/>
                          </a:cubicBezTo>
                          <a:cubicBezTo>
                            <a:pt x="203" y="129"/>
                            <a:pt x="203" y="129"/>
                            <a:pt x="203" y="129"/>
                          </a:cubicBezTo>
                          <a:cubicBezTo>
                            <a:pt x="197" y="132"/>
                            <a:pt x="193" y="137"/>
                            <a:pt x="193" y="144"/>
                          </a:cubicBezTo>
                          <a:cubicBezTo>
                            <a:pt x="193" y="146"/>
                            <a:pt x="193" y="148"/>
                            <a:pt x="194" y="150"/>
                          </a:cubicBezTo>
                          <a:lnTo>
                            <a:pt x="168" y="173"/>
                          </a:lnTo>
                          <a:close/>
                          <a:moveTo>
                            <a:pt x="253" y="199"/>
                          </a:moveTo>
                          <a:cubicBezTo>
                            <a:pt x="250" y="200"/>
                            <a:pt x="248" y="201"/>
                            <a:pt x="246" y="204"/>
                          </a:cubicBezTo>
                          <a:cubicBezTo>
                            <a:pt x="177" y="186"/>
                            <a:pt x="177" y="186"/>
                            <a:pt x="177" y="186"/>
                          </a:cubicBezTo>
                          <a:cubicBezTo>
                            <a:pt x="177" y="185"/>
                            <a:pt x="177" y="183"/>
                            <a:pt x="176" y="182"/>
                          </a:cubicBezTo>
                          <a:cubicBezTo>
                            <a:pt x="202" y="158"/>
                            <a:pt x="202" y="158"/>
                            <a:pt x="202" y="158"/>
                          </a:cubicBezTo>
                          <a:cubicBezTo>
                            <a:pt x="204" y="159"/>
                            <a:pt x="207" y="160"/>
                            <a:pt x="209" y="160"/>
                          </a:cubicBezTo>
                          <a:cubicBezTo>
                            <a:pt x="214" y="160"/>
                            <a:pt x="219" y="157"/>
                            <a:pt x="222" y="154"/>
                          </a:cubicBezTo>
                          <a:cubicBezTo>
                            <a:pt x="253" y="162"/>
                            <a:pt x="253" y="162"/>
                            <a:pt x="253" y="162"/>
                          </a:cubicBezTo>
                          <a:lnTo>
                            <a:pt x="253" y="199"/>
                          </a:lnTo>
                          <a:close/>
                          <a:moveTo>
                            <a:pt x="253" y="149"/>
                          </a:moveTo>
                          <a:cubicBezTo>
                            <a:pt x="225" y="142"/>
                            <a:pt x="225" y="142"/>
                            <a:pt x="225" y="142"/>
                          </a:cubicBezTo>
                          <a:cubicBezTo>
                            <a:pt x="224" y="136"/>
                            <a:pt x="220" y="131"/>
                            <a:pt x="215" y="129"/>
                          </a:cubicBezTo>
                          <a:cubicBezTo>
                            <a:pt x="215" y="119"/>
                            <a:pt x="215" y="119"/>
                            <a:pt x="215" y="119"/>
                          </a:cubicBezTo>
                          <a:cubicBezTo>
                            <a:pt x="243" y="126"/>
                            <a:pt x="243" y="126"/>
                            <a:pt x="243" y="126"/>
                          </a:cubicBezTo>
                          <a:cubicBezTo>
                            <a:pt x="244" y="132"/>
                            <a:pt x="247" y="136"/>
                            <a:pt x="253" y="139"/>
                          </a:cubicBezTo>
                          <a:lnTo>
                            <a:pt x="253" y="149"/>
                          </a:lnTo>
                          <a:close/>
                          <a:moveTo>
                            <a:pt x="246" y="114"/>
                          </a:moveTo>
                          <a:cubicBezTo>
                            <a:pt x="215" y="106"/>
                            <a:pt x="215" y="106"/>
                            <a:pt x="215" y="106"/>
                          </a:cubicBezTo>
                          <a:cubicBezTo>
                            <a:pt x="215" y="69"/>
                            <a:pt x="215" y="69"/>
                            <a:pt x="215" y="69"/>
                          </a:cubicBezTo>
                          <a:cubicBezTo>
                            <a:pt x="218" y="68"/>
                            <a:pt x="220" y="66"/>
                            <a:pt x="222" y="64"/>
                          </a:cubicBezTo>
                          <a:cubicBezTo>
                            <a:pt x="290" y="82"/>
                            <a:pt x="290" y="82"/>
                            <a:pt x="290" y="82"/>
                          </a:cubicBezTo>
                          <a:cubicBezTo>
                            <a:pt x="291" y="83"/>
                            <a:pt x="291" y="84"/>
                            <a:pt x="291" y="85"/>
                          </a:cubicBezTo>
                          <a:cubicBezTo>
                            <a:pt x="265" y="109"/>
                            <a:pt x="265" y="109"/>
                            <a:pt x="265" y="109"/>
                          </a:cubicBezTo>
                          <a:cubicBezTo>
                            <a:pt x="263" y="108"/>
                            <a:pt x="261" y="108"/>
                            <a:pt x="259" y="108"/>
                          </a:cubicBezTo>
                          <a:cubicBezTo>
                            <a:pt x="253" y="108"/>
                            <a:pt x="249" y="110"/>
                            <a:pt x="246" y="114"/>
                          </a:cubicBezTo>
                          <a:close/>
                          <a:moveTo>
                            <a:pt x="265" y="199"/>
                          </a:moveTo>
                          <a:cubicBezTo>
                            <a:pt x="265" y="199"/>
                            <a:pt x="265" y="199"/>
                            <a:pt x="265" y="199"/>
                          </a:cubicBezTo>
                          <a:cubicBezTo>
                            <a:pt x="265" y="165"/>
                            <a:pt x="265" y="165"/>
                            <a:pt x="265" y="165"/>
                          </a:cubicBezTo>
                          <a:cubicBezTo>
                            <a:pt x="290" y="172"/>
                            <a:pt x="290" y="172"/>
                            <a:pt x="290" y="172"/>
                          </a:cubicBezTo>
                          <a:cubicBezTo>
                            <a:pt x="291" y="173"/>
                            <a:pt x="291" y="174"/>
                            <a:pt x="291" y="175"/>
                          </a:cubicBezTo>
                          <a:lnTo>
                            <a:pt x="265" y="199"/>
                          </a:lnTo>
                          <a:close/>
                          <a:moveTo>
                            <a:pt x="300" y="155"/>
                          </a:moveTo>
                          <a:cubicBezTo>
                            <a:pt x="298" y="156"/>
                            <a:pt x="295" y="158"/>
                            <a:pt x="294" y="160"/>
                          </a:cubicBezTo>
                          <a:cubicBezTo>
                            <a:pt x="265" y="152"/>
                            <a:pt x="265" y="152"/>
                            <a:pt x="265" y="152"/>
                          </a:cubicBezTo>
                          <a:cubicBezTo>
                            <a:pt x="265" y="139"/>
                            <a:pt x="265" y="139"/>
                            <a:pt x="265" y="139"/>
                          </a:cubicBezTo>
                          <a:cubicBezTo>
                            <a:pt x="270" y="136"/>
                            <a:pt x="274" y="130"/>
                            <a:pt x="274" y="124"/>
                          </a:cubicBezTo>
                          <a:cubicBezTo>
                            <a:pt x="274" y="122"/>
                            <a:pt x="274" y="120"/>
                            <a:pt x="273" y="118"/>
                          </a:cubicBezTo>
                          <a:cubicBezTo>
                            <a:pt x="299" y="94"/>
                            <a:pt x="299" y="94"/>
                            <a:pt x="299" y="94"/>
                          </a:cubicBezTo>
                          <a:cubicBezTo>
                            <a:pt x="300" y="94"/>
                            <a:pt x="300" y="95"/>
                            <a:pt x="300" y="95"/>
                          </a:cubicBezTo>
                          <a:lnTo>
                            <a:pt x="300" y="155"/>
                          </a:lnTo>
                          <a:close/>
                          <a:moveTo>
                            <a:pt x="438" y="249"/>
                          </a:moveTo>
                          <a:cubicBezTo>
                            <a:pt x="438" y="249"/>
                            <a:pt x="438" y="249"/>
                            <a:pt x="438" y="249"/>
                          </a:cubicBezTo>
                          <a:cubicBezTo>
                            <a:pt x="421" y="249"/>
                            <a:pt x="421" y="249"/>
                            <a:pt x="421" y="249"/>
                          </a:cubicBezTo>
                          <a:cubicBezTo>
                            <a:pt x="421" y="249"/>
                            <a:pt x="421" y="248"/>
                            <a:pt x="421" y="248"/>
                          </a:cubicBezTo>
                          <a:cubicBezTo>
                            <a:pt x="421" y="70"/>
                            <a:pt x="421" y="70"/>
                            <a:pt x="421" y="70"/>
                          </a:cubicBezTo>
                          <a:cubicBezTo>
                            <a:pt x="421" y="65"/>
                            <a:pt x="418" y="62"/>
                            <a:pt x="413" y="62"/>
                          </a:cubicBezTo>
                          <a:cubicBezTo>
                            <a:pt x="409" y="62"/>
                            <a:pt x="405" y="65"/>
                            <a:pt x="405" y="70"/>
                          </a:cubicBezTo>
                          <a:cubicBezTo>
                            <a:pt x="405" y="248"/>
                            <a:pt x="405" y="248"/>
                            <a:pt x="405" y="248"/>
                          </a:cubicBezTo>
                          <a:cubicBezTo>
                            <a:pt x="405" y="248"/>
                            <a:pt x="406" y="249"/>
                            <a:pt x="406" y="249"/>
                          </a:cubicBezTo>
                          <a:cubicBezTo>
                            <a:pt x="47" y="249"/>
                            <a:pt x="47" y="249"/>
                            <a:pt x="47" y="249"/>
                          </a:cubicBezTo>
                          <a:cubicBezTo>
                            <a:pt x="47" y="228"/>
                            <a:pt x="47" y="228"/>
                            <a:pt x="47" y="228"/>
                          </a:cubicBezTo>
                          <a:cubicBezTo>
                            <a:pt x="47" y="16"/>
                            <a:pt x="47" y="16"/>
                            <a:pt x="47" y="16"/>
                          </a:cubicBezTo>
                          <a:cubicBezTo>
                            <a:pt x="405" y="16"/>
                            <a:pt x="405" y="16"/>
                            <a:pt x="405" y="16"/>
                          </a:cubicBezTo>
                          <a:cubicBezTo>
                            <a:pt x="405" y="37"/>
                            <a:pt x="405" y="37"/>
                            <a:pt x="405" y="37"/>
                          </a:cubicBezTo>
                          <a:cubicBezTo>
                            <a:pt x="405" y="42"/>
                            <a:pt x="409" y="45"/>
                            <a:pt x="413" y="45"/>
                          </a:cubicBezTo>
                          <a:cubicBezTo>
                            <a:pt x="418" y="45"/>
                            <a:pt x="421" y="42"/>
                            <a:pt x="421" y="37"/>
                          </a:cubicBezTo>
                          <a:cubicBezTo>
                            <a:pt x="421" y="14"/>
                            <a:pt x="421" y="14"/>
                            <a:pt x="421" y="14"/>
                          </a:cubicBezTo>
                          <a:cubicBezTo>
                            <a:pt x="421" y="6"/>
                            <a:pt x="415" y="0"/>
                            <a:pt x="408" y="0"/>
                          </a:cubicBezTo>
                          <a:cubicBezTo>
                            <a:pt x="45" y="0"/>
                            <a:pt x="45" y="0"/>
                            <a:pt x="45" y="0"/>
                          </a:cubicBezTo>
                          <a:cubicBezTo>
                            <a:pt x="37" y="0"/>
                            <a:pt x="31" y="6"/>
                            <a:pt x="31" y="14"/>
                          </a:cubicBezTo>
                          <a:cubicBezTo>
                            <a:pt x="31" y="211"/>
                            <a:pt x="31" y="211"/>
                            <a:pt x="31" y="211"/>
                          </a:cubicBezTo>
                          <a:cubicBezTo>
                            <a:pt x="31" y="228"/>
                            <a:pt x="31" y="228"/>
                            <a:pt x="31" y="228"/>
                          </a:cubicBezTo>
                          <a:cubicBezTo>
                            <a:pt x="31" y="249"/>
                            <a:pt x="31" y="249"/>
                            <a:pt x="31" y="249"/>
                          </a:cubicBezTo>
                          <a:cubicBezTo>
                            <a:pt x="14" y="249"/>
                            <a:pt x="14" y="249"/>
                            <a:pt x="14" y="249"/>
                          </a:cubicBezTo>
                          <a:cubicBezTo>
                            <a:pt x="7" y="249"/>
                            <a:pt x="0" y="255"/>
                            <a:pt x="0" y="263"/>
                          </a:cubicBezTo>
                          <a:cubicBezTo>
                            <a:pt x="0" y="282"/>
                            <a:pt x="0" y="282"/>
                            <a:pt x="0" y="282"/>
                          </a:cubicBezTo>
                          <a:cubicBezTo>
                            <a:pt x="0" y="289"/>
                            <a:pt x="7" y="296"/>
                            <a:pt x="14" y="296"/>
                          </a:cubicBezTo>
                          <a:cubicBezTo>
                            <a:pt x="438" y="296"/>
                            <a:pt x="438" y="296"/>
                            <a:pt x="438" y="296"/>
                          </a:cubicBezTo>
                          <a:cubicBezTo>
                            <a:pt x="446" y="296"/>
                            <a:pt x="452" y="289"/>
                            <a:pt x="452" y="282"/>
                          </a:cubicBezTo>
                          <a:cubicBezTo>
                            <a:pt x="452" y="263"/>
                            <a:pt x="452" y="263"/>
                            <a:pt x="452" y="263"/>
                          </a:cubicBezTo>
                          <a:cubicBezTo>
                            <a:pt x="452" y="255"/>
                            <a:pt x="446" y="249"/>
                            <a:pt x="438" y="249"/>
                          </a:cubicBezTo>
                          <a:close/>
                          <a:moveTo>
                            <a:pt x="436" y="280"/>
                          </a:moveTo>
                          <a:cubicBezTo>
                            <a:pt x="16" y="280"/>
                            <a:pt x="16" y="280"/>
                            <a:pt x="16" y="280"/>
                          </a:cubicBezTo>
                          <a:cubicBezTo>
                            <a:pt x="16" y="265"/>
                            <a:pt x="16" y="265"/>
                            <a:pt x="16" y="265"/>
                          </a:cubicBezTo>
                          <a:cubicBezTo>
                            <a:pt x="184" y="265"/>
                            <a:pt x="184" y="265"/>
                            <a:pt x="184" y="265"/>
                          </a:cubicBezTo>
                          <a:cubicBezTo>
                            <a:pt x="185" y="268"/>
                            <a:pt x="188" y="271"/>
                            <a:pt x="191" y="271"/>
                          </a:cubicBezTo>
                          <a:cubicBezTo>
                            <a:pt x="260" y="271"/>
                            <a:pt x="260" y="271"/>
                            <a:pt x="260" y="271"/>
                          </a:cubicBezTo>
                          <a:cubicBezTo>
                            <a:pt x="264" y="271"/>
                            <a:pt x="267" y="268"/>
                            <a:pt x="268" y="265"/>
                          </a:cubicBezTo>
                          <a:cubicBezTo>
                            <a:pt x="436" y="265"/>
                            <a:pt x="436" y="265"/>
                            <a:pt x="436" y="265"/>
                          </a:cubicBezTo>
                          <a:lnTo>
                            <a:pt x="436" y="280"/>
                          </a:lnTo>
                          <a:close/>
                        </a:path>
                      </a:pathLst>
                    </a:custGeom>
                    <a:ln/>
                    <a:extLst/>
                  </p:spPr>
                  <p:style>
                    <a:lnRef idx="2">
                      <a:schemeClr val="dk1"/>
                    </a:lnRef>
                    <a:fillRef idx="1">
                      <a:schemeClr val="lt1"/>
                    </a:fillRef>
                    <a:effectRef idx="0">
                      <a:schemeClr val="dk1"/>
                    </a:effectRef>
                    <a:fontRef idx="minor">
                      <a:schemeClr val="dk1"/>
                    </a:fontRef>
                  </p:style>
                  <p:txBody>
                    <a:bodyPr/>
                    <a:lstStyle/>
                    <a:p>
                      <a:endParaRPr lang="en-US" sz="1400">
                        <a:latin typeface="Candara" pitchFamily="34" charset="0"/>
                      </a:endParaRPr>
                    </a:p>
                  </p:txBody>
                </p:sp>
                <p:sp>
                  <p:nvSpPr>
                    <p:cNvPr id="19" name="TextBox 66"/>
                    <p:cNvSpPr txBox="1"/>
                    <p:nvPr/>
                  </p:nvSpPr>
                  <p:spPr>
                    <a:xfrm>
                      <a:off x="6531187" y="6018310"/>
                      <a:ext cx="766557" cy="369332"/>
                    </a:xfrm>
                    <a:prstGeom prst="rect">
                      <a:avLst/>
                    </a:prstGeom>
                    <a:noFill/>
                  </p:spPr>
                  <p:txBody>
                    <a:bodyPr wrap="none" rtlCol="0">
                      <a:spAutoFit/>
                    </a:bodyPr>
                    <a:lstStyle/>
                    <a:p>
                      <a:pPr algn="ctr"/>
                      <a:r>
                        <a:rPr lang="en-US" dirty="0" smtClean="0">
                          <a:latin typeface="Candara" pitchFamily="34" charset="0"/>
                        </a:rPr>
                        <a:t>EP 3.a</a:t>
                      </a:r>
                      <a:endParaRPr lang="en-US" dirty="0">
                        <a:latin typeface="Candara" pitchFamily="34" charset="0"/>
                      </a:endParaRPr>
                    </a:p>
                  </p:txBody>
                </p:sp>
              </p:grpSp>
            </p:grpSp>
          </p:grpSp>
          <p:pic>
            <p:nvPicPr>
              <p:cNvPr id="16" name="Picture 789" descr="图片11"/>
              <p:cNvPicPr>
                <a:picLocks noChangeAspect="1" noChangeArrowheads="1"/>
              </p:cNvPicPr>
              <p:nvPr/>
            </p:nvPicPr>
            <p:blipFill>
              <a:blip r:embed="rId2" cstate="print"/>
              <a:srcRect/>
              <a:stretch>
                <a:fillRect/>
              </a:stretch>
            </p:blipFill>
            <p:spPr bwMode="auto">
              <a:xfrm>
                <a:off x="1593824" y="1605531"/>
                <a:ext cx="382494" cy="280276"/>
              </a:xfrm>
              <a:prstGeom prst="rect">
                <a:avLst/>
              </a:prstGeom>
              <a:noFill/>
            </p:spPr>
          </p:pic>
          <p:pic>
            <p:nvPicPr>
              <p:cNvPr id="17" name="Picture 789" descr="图片11"/>
              <p:cNvPicPr>
                <a:picLocks noChangeAspect="1" noChangeArrowheads="1"/>
              </p:cNvPicPr>
              <p:nvPr/>
            </p:nvPicPr>
            <p:blipFill>
              <a:blip r:embed="rId2" cstate="print"/>
              <a:srcRect/>
              <a:stretch>
                <a:fillRect/>
              </a:stretch>
            </p:blipFill>
            <p:spPr bwMode="auto">
              <a:xfrm>
                <a:off x="7131740" y="1463863"/>
                <a:ext cx="382494" cy="280276"/>
              </a:xfrm>
              <a:prstGeom prst="rect">
                <a:avLst/>
              </a:prstGeom>
              <a:noFill/>
            </p:spPr>
          </p:pic>
          <p:pic>
            <p:nvPicPr>
              <p:cNvPr id="20" name="Picture 789" descr="图片11"/>
              <p:cNvPicPr>
                <a:picLocks noChangeAspect="1" noChangeArrowheads="1"/>
              </p:cNvPicPr>
              <p:nvPr/>
            </p:nvPicPr>
            <p:blipFill>
              <a:blip r:embed="rId2" cstate="print"/>
              <a:srcRect/>
              <a:stretch>
                <a:fillRect/>
              </a:stretch>
            </p:blipFill>
            <p:spPr bwMode="auto">
              <a:xfrm>
                <a:off x="6249434" y="2794829"/>
                <a:ext cx="382494" cy="280276"/>
              </a:xfrm>
              <a:prstGeom prst="rect">
                <a:avLst/>
              </a:prstGeom>
              <a:noFill/>
            </p:spPr>
          </p:pic>
        </p:grpSp>
        <p:cxnSp>
          <p:nvCxnSpPr>
            <p:cNvPr id="53" name="Connettore 1 52"/>
            <p:cNvCxnSpPr/>
            <p:nvPr/>
          </p:nvCxnSpPr>
          <p:spPr>
            <a:xfrm>
              <a:off x="1089212" y="3455894"/>
              <a:ext cx="4437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7346577" y="3334871"/>
              <a:ext cx="519952" cy="4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a:off x="6378388" y="4791635"/>
              <a:ext cx="412377" cy="5199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uppo 60"/>
          <p:cNvGrpSpPr/>
          <p:nvPr/>
        </p:nvGrpSpPr>
        <p:grpSpPr>
          <a:xfrm>
            <a:off x="1855293" y="2554941"/>
            <a:ext cx="5168870" cy="2017058"/>
            <a:chOff x="1882188" y="2581836"/>
            <a:chExt cx="5168870" cy="2017058"/>
          </a:xfrm>
        </p:grpSpPr>
        <p:grpSp>
          <p:nvGrpSpPr>
            <p:cNvPr id="24" name="Gruppo 54"/>
            <p:cNvGrpSpPr/>
            <p:nvPr/>
          </p:nvGrpSpPr>
          <p:grpSpPr>
            <a:xfrm>
              <a:off x="1882188" y="2581836"/>
              <a:ext cx="5168870" cy="2017058"/>
              <a:chOff x="1841847" y="2595283"/>
              <a:chExt cx="5168870" cy="2017058"/>
            </a:xfrm>
          </p:grpSpPr>
          <p:cxnSp>
            <p:nvCxnSpPr>
              <p:cNvPr id="81" name="Connettore 1 80"/>
              <p:cNvCxnSpPr>
                <a:stCxn id="16" idx="3"/>
                <a:endCxn id="60" idx="1"/>
              </p:cNvCxnSpPr>
              <p:nvPr/>
            </p:nvCxnSpPr>
            <p:spPr>
              <a:xfrm flipV="1">
                <a:off x="1841847" y="3385766"/>
                <a:ext cx="1448701" cy="10802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uppo 100"/>
              <p:cNvGrpSpPr/>
              <p:nvPr/>
            </p:nvGrpSpPr>
            <p:grpSpPr>
              <a:xfrm>
                <a:off x="2891114" y="2595283"/>
                <a:ext cx="4119603" cy="2017058"/>
                <a:chOff x="2931457" y="2716307"/>
                <a:chExt cx="4119603" cy="2017058"/>
              </a:xfrm>
            </p:grpSpPr>
            <p:cxnSp>
              <p:nvCxnSpPr>
                <p:cNvPr id="83" name="Connettore 1 82"/>
                <p:cNvCxnSpPr/>
                <p:nvPr/>
              </p:nvCxnSpPr>
              <p:spPr>
                <a:xfrm flipH="1" flipV="1">
                  <a:off x="5343469" y="4161217"/>
                  <a:ext cx="895968" cy="57214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 name="Gruppo 99"/>
                <p:cNvGrpSpPr/>
                <p:nvPr/>
              </p:nvGrpSpPr>
              <p:grpSpPr>
                <a:xfrm>
                  <a:off x="2931457" y="2716307"/>
                  <a:ext cx="4119603" cy="1748117"/>
                  <a:chOff x="2891115" y="2716308"/>
                  <a:chExt cx="4119603" cy="1748117"/>
                </a:xfrm>
              </p:grpSpPr>
              <p:cxnSp>
                <p:nvCxnSpPr>
                  <p:cNvPr id="85" name="Connettore 1 84"/>
                  <p:cNvCxnSpPr>
                    <a:endCxn id="17" idx="1"/>
                  </p:cNvCxnSpPr>
                  <p:nvPr/>
                </p:nvCxnSpPr>
                <p:spPr>
                  <a:xfrm flipV="1">
                    <a:off x="5237388" y="3486592"/>
                    <a:ext cx="1773330" cy="48188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a:endCxn id="17" idx="1"/>
                  </p:cNvCxnSpPr>
                  <p:nvPr/>
                </p:nvCxnSpPr>
                <p:spPr>
                  <a:xfrm>
                    <a:off x="5533222" y="3242335"/>
                    <a:ext cx="1464048" cy="2308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Gruppo 98"/>
                  <p:cNvGrpSpPr/>
                  <p:nvPr/>
                </p:nvGrpSpPr>
                <p:grpSpPr>
                  <a:xfrm>
                    <a:off x="2891115" y="2716308"/>
                    <a:ext cx="3240741" cy="1748117"/>
                    <a:chOff x="2944906" y="2649074"/>
                    <a:chExt cx="3240741" cy="1748117"/>
                  </a:xfrm>
                </p:grpSpPr>
                <p:sp>
                  <p:nvSpPr>
                    <p:cNvPr id="62" name="Rettangolo 61"/>
                    <p:cNvSpPr/>
                    <p:nvPr/>
                  </p:nvSpPr>
                  <p:spPr>
                    <a:xfrm>
                      <a:off x="2944906" y="2649074"/>
                      <a:ext cx="3240741" cy="1748117"/>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uppo 97"/>
                    <p:cNvGrpSpPr/>
                    <p:nvPr/>
                  </p:nvGrpSpPr>
                  <p:grpSpPr>
                    <a:xfrm>
                      <a:off x="3344340" y="2927384"/>
                      <a:ext cx="2260600" cy="1306735"/>
                      <a:chOff x="3344340" y="2927384"/>
                      <a:chExt cx="2260600" cy="1306735"/>
                    </a:xfrm>
                  </p:grpSpPr>
                  <p:grpSp>
                    <p:nvGrpSpPr>
                      <p:cNvPr id="30" name="Gruppo 95"/>
                      <p:cNvGrpSpPr/>
                      <p:nvPr/>
                    </p:nvGrpSpPr>
                    <p:grpSpPr>
                      <a:xfrm>
                        <a:off x="3344340" y="2927384"/>
                        <a:ext cx="2069353" cy="1306735"/>
                        <a:chOff x="3344340" y="2927384"/>
                        <a:chExt cx="2069353" cy="1306735"/>
                      </a:xfrm>
                    </p:grpSpPr>
                    <p:pic>
                      <p:nvPicPr>
                        <p:cNvPr id="60" name="Picture 789" descr="图片11"/>
                        <p:cNvPicPr>
                          <a:picLocks noChangeAspect="1" noChangeArrowheads="1"/>
                        </p:cNvPicPr>
                        <p:nvPr/>
                      </p:nvPicPr>
                      <p:blipFill>
                        <a:blip r:embed="rId2" cstate="print"/>
                        <a:srcRect/>
                        <a:stretch>
                          <a:fillRect/>
                        </a:stretch>
                      </p:blipFill>
                      <p:spPr bwMode="auto">
                        <a:xfrm>
                          <a:off x="3344340" y="3299419"/>
                          <a:ext cx="382494" cy="280276"/>
                        </a:xfrm>
                        <a:prstGeom prst="rect">
                          <a:avLst/>
                        </a:prstGeom>
                        <a:noFill/>
                      </p:spPr>
                    </p:pic>
                    <p:pic>
                      <p:nvPicPr>
                        <p:cNvPr id="13" name="Picture 789" descr="图片11"/>
                        <p:cNvPicPr>
                          <a:picLocks noChangeAspect="1" noChangeArrowheads="1"/>
                        </p:cNvPicPr>
                        <p:nvPr/>
                      </p:nvPicPr>
                      <p:blipFill>
                        <a:blip r:embed="rId2" cstate="print"/>
                        <a:srcRect/>
                        <a:stretch>
                          <a:fillRect/>
                        </a:stretch>
                      </p:blipFill>
                      <p:spPr bwMode="auto">
                        <a:xfrm>
                          <a:off x="4236328" y="2927384"/>
                          <a:ext cx="382494" cy="280276"/>
                        </a:xfrm>
                        <a:prstGeom prst="rect">
                          <a:avLst/>
                        </a:prstGeom>
                        <a:noFill/>
                      </p:spPr>
                    </p:pic>
                    <p:pic>
                      <p:nvPicPr>
                        <p:cNvPr id="58" name="Picture 789" descr="图片11"/>
                        <p:cNvPicPr>
                          <a:picLocks noChangeAspect="1" noChangeArrowheads="1"/>
                        </p:cNvPicPr>
                        <p:nvPr/>
                      </p:nvPicPr>
                      <p:blipFill>
                        <a:blip r:embed="rId2" cstate="print"/>
                        <a:srcRect/>
                        <a:stretch>
                          <a:fillRect/>
                        </a:stretch>
                      </p:blipFill>
                      <p:spPr bwMode="auto">
                        <a:xfrm>
                          <a:off x="4993846" y="3953843"/>
                          <a:ext cx="382494" cy="280276"/>
                        </a:xfrm>
                        <a:prstGeom prst="rect">
                          <a:avLst/>
                        </a:prstGeom>
                        <a:noFill/>
                      </p:spPr>
                    </p:pic>
                    <p:pic>
                      <p:nvPicPr>
                        <p:cNvPr id="54" name="Picture 789" descr="图片11"/>
                        <p:cNvPicPr>
                          <a:picLocks noChangeAspect="1" noChangeArrowheads="1"/>
                        </p:cNvPicPr>
                        <p:nvPr/>
                      </p:nvPicPr>
                      <p:blipFill>
                        <a:blip r:embed="rId2" cstate="print"/>
                        <a:srcRect/>
                        <a:stretch>
                          <a:fillRect/>
                        </a:stretch>
                      </p:blipFill>
                      <p:spPr bwMode="auto">
                        <a:xfrm>
                          <a:off x="3797057" y="3765584"/>
                          <a:ext cx="382494" cy="280276"/>
                        </a:xfrm>
                        <a:prstGeom prst="rect">
                          <a:avLst/>
                        </a:prstGeom>
                        <a:noFill/>
                      </p:spPr>
                    </p:pic>
                    <p:cxnSp>
                      <p:nvCxnSpPr>
                        <p:cNvPr id="65" name="Connettore 1 64"/>
                        <p:cNvCxnSpPr>
                          <a:stCxn id="60" idx="3"/>
                          <a:endCxn id="13" idx="1"/>
                        </p:cNvCxnSpPr>
                        <p:nvPr/>
                      </p:nvCxnSpPr>
                      <p:spPr>
                        <a:xfrm flipV="1">
                          <a:off x="3726834" y="3067522"/>
                          <a:ext cx="509494" cy="372035"/>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60" idx="3"/>
                        </p:cNvCxnSpPr>
                        <p:nvPr/>
                      </p:nvCxnSpPr>
                      <p:spPr>
                        <a:xfrm>
                          <a:off x="3726834" y="3439557"/>
                          <a:ext cx="213154" cy="460090"/>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3" name="Connettore 1 72"/>
                        <p:cNvCxnSpPr>
                          <a:endCxn id="58" idx="1"/>
                        </p:cNvCxnSpPr>
                        <p:nvPr/>
                      </p:nvCxnSpPr>
                      <p:spPr>
                        <a:xfrm>
                          <a:off x="4161622" y="3914687"/>
                          <a:ext cx="832224" cy="17929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7" name="Connettore 1 76"/>
                        <p:cNvCxnSpPr>
                          <a:endCxn id="56" idx="2"/>
                        </p:cNvCxnSpPr>
                        <p:nvPr/>
                      </p:nvCxnSpPr>
                      <p:spPr>
                        <a:xfrm flipV="1">
                          <a:off x="5197045" y="3319719"/>
                          <a:ext cx="216648" cy="66220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9" name="Connettore 1 78"/>
                        <p:cNvCxnSpPr>
                          <a:endCxn id="56" idx="1"/>
                        </p:cNvCxnSpPr>
                        <p:nvPr/>
                      </p:nvCxnSpPr>
                      <p:spPr>
                        <a:xfrm>
                          <a:off x="4605375" y="3080969"/>
                          <a:ext cx="617071" cy="98612"/>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V="1">
                          <a:off x="4094387" y="3267635"/>
                          <a:ext cx="1203754" cy="579817"/>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56" name="Picture 789" descr="图片11"/>
                      <p:cNvPicPr>
                        <a:picLocks noChangeAspect="1" noChangeArrowheads="1"/>
                      </p:cNvPicPr>
                      <p:nvPr/>
                    </p:nvPicPr>
                    <p:blipFill>
                      <a:blip r:embed="rId2" cstate="print"/>
                      <a:srcRect/>
                      <a:stretch>
                        <a:fillRect/>
                      </a:stretch>
                    </p:blipFill>
                    <p:spPr bwMode="auto">
                      <a:xfrm>
                        <a:off x="5222446" y="3039443"/>
                        <a:ext cx="382494" cy="280276"/>
                      </a:xfrm>
                      <a:prstGeom prst="rect">
                        <a:avLst/>
                      </a:prstGeom>
                      <a:noFill/>
                    </p:spPr>
                  </p:pic>
                </p:grpSp>
              </p:grpSp>
            </p:grpSp>
          </p:grpSp>
        </p:grpSp>
        <p:cxnSp>
          <p:nvCxnSpPr>
            <p:cNvPr id="91" name="Connettore 1 90"/>
            <p:cNvCxnSpPr/>
            <p:nvPr/>
          </p:nvCxnSpPr>
          <p:spPr>
            <a:xfrm flipV="1">
              <a:off x="3926537" y="3113528"/>
              <a:ext cx="433799" cy="691987"/>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uppo 45"/>
          <p:cNvGrpSpPr/>
          <p:nvPr/>
        </p:nvGrpSpPr>
        <p:grpSpPr>
          <a:xfrm>
            <a:off x="1021977" y="2723028"/>
            <a:ext cx="6804212" cy="2897842"/>
            <a:chOff x="1143000" y="2790264"/>
            <a:chExt cx="6804212" cy="2897842"/>
          </a:xfrm>
        </p:grpSpPr>
        <p:sp>
          <p:nvSpPr>
            <p:cNvPr id="74" name="Figura a mano libera 73"/>
            <p:cNvSpPr/>
            <p:nvPr/>
          </p:nvSpPr>
          <p:spPr>
            <a:xfrm>
              <a:off x="1143000" y="2790264"/>
              <a:ext cx="6804212" cy="905436"/>
            </a:xfrm>
            <a:custGeom>
              <a:avLst/>
              <a:gdLst>
                <a:gd name="connsiteX0" fmla="*/ 0 w 6804212"/>
                <a:gd name="connsiteY0" fmla="*/ 705971 h 905436"/>
                <a:gd name="connsiteX1" fmla="*/ 685800 w 6804212"/>
                <a:gd name="connsiteY1" fmla="*/ 826995 h 905436"/>
                <a:gd name="connsiteX2" fmla="*/ 1882588 w 6804212"/>
                <a:gd name="connsiteY2" fmla="*/ 235324 h 905436"/>
                <a:gd name="connsiteX3" fmla="*/ 3160059 w 6804212"/>
                <a:gd name="connsiteY3" fmla="*/ 87406 h 905436"/>
                <a:gd name="connsiteX4" fmla="*/ 3939988 w 6804212"/>
                <a:gd name="connsiteY4" fmla="*/ 759759 h 905436"/>
                <a:gd name="connsiteX5" fmla="*/ 6064624 w 6804212"/>
                <a:gd name="connsiteY5" fmla="*/ 719418 h 905436"/>
                <a:gd name="connsiteX6" fmla="*/ 6804212 w 6804212"/>
                <a:gd name="connsiteY6" fmla="*/ 638736 h 90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04212" h="905436">
                  <a:moveTo>
                    <a:pt x="0" y="705971"/>
                  </a:moveTo>
                  <a:cubicBezTo>
                    <a:pt x="186017" y="805703"/>
                    <a:pt x="372035" y="905436"/>
                    <a:pt x="685800" y="826995"/>
                  </a:cubicBezTo>
                  <a:cubicBezTo>
                    <a:pt x="999565" y="748554"/>
                    <a:pt x="1470212" y="358589"/>
                    <a:pt x="1882588" y="235324"/>
                  </a:cubicBezTo>
                  <a:cubicBezTo>
                    <a:pt x="2294964" y="112059"/>
                    <a:pt x="2817159" y="0"/>
                    <a:pt x="3160059" y="87406"/>
                  </a:cubicBezTo>
                  <a:cubicBezTo>
                    <a:pt x="3502959" y="174812"/>
                    <a:pt x="3455894" y="654424"/>
                    <a:pt x="3939988" y="759759"/>
                  </a:cubicBezTo>
                  <a:cubicBezTo>
                    <a:pt x="4424082" y="865094"/>
                    <a:pt x="5587254" y="739588"/>
                    <a:pt x="6064624" y="719418"/>
                  </a:cubicBezTo>
                  <a:cubicBezTo>
                    <a:pt x="6541994" y="699248"/>
                    <a:pt x="6692153" y="652183"/>
                    <a:pt x="6804212" y="638736"/>
                  </a:cubicBezTo>
                </a:path>
              </a:pathLst>
            </a:custGeom>
            <a:ln w="38100">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Figura a mano libera 74"/>
            <p:cNvSpPr/>
            <p:nvPr/>
          </p:nvSpPr>
          <p:spPr>
            <a:xfrm>
              <a:off x="6131859" y="3444688"/>
              <a:ext cx="1559859" cy="2243418"/>
            </a:xfrm>
            <a:custGeom>
              <a:avLst/>
              <a:gdLst>
                <a:gd name="connsiteX0" fmla="*/ 537883 w 1559859"/>
                <a:gd name="connsiteY0" fmla="*/ 2243418 h 2243418"/>
                <a:gd name="connsiteX1" fmla="*/ 0 w 1559859"/>
                <a:gd name="connsiteY1" fmla="*/ 1490383 h 2243418"/>
                <a:gd name="connsiteX2" fmla="*/ 0 w 1559859"/>
                <a:gd name="connsiteY2" fmla="*/ 1490383 h 2243418"/>
                <a:gd name="connsiteX3" fmla="*/ 914400 w 1559859"/>
                <a:gd name="connsiteY3" fmla="*/ 239806 h 2243418"/>
                <a:gd name="connsiteX4" fmla="*/ 1559859 w 1559859"/>
                <a:gd name="connsiteY4" fmla="*/ 51547 h 2243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9859" h="2243418">
                  <a:moveTo>
                    <a:pt x="537883" y="2243418"/>
                  </a:moveTo>
                  <a:lnTo>
                    <a:pt x="0" y="1490383"/>
                  </a:lnTo>
                  <a:lnTo>
                    <a:pt x="0" y="1490383"/>
                  </a:lnTo>
                  <a:cubicBezTo>
                    <a:pt x="152400" y="1281953"/>
                    <a:pt x="654424" y="479612"/>
                    <a:pt x="914400" y="239806"/>
                  </a:cubicBezTo>
                  <a:cubicBezTo>
                    <a:pt x="1174376" y="0"/>
                    <a:pt x="1367117" y="25773"/>
                    <a:pt x="1559859" y="51547"/>
                  </a:cubicBezTo>
                </a:path>
              </a:pathLst>
            </a:custGeom>
            <a:ln w="38100">
              <a:solidFill>
                <a:srgbClr val="FF33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igura a mano libera 28"/>
            <p:cNvSpPr/>
            <p:nvPr/>
          </p:nvSpPr>
          <p:spPr>
            <a:xfrm>
              <a:off x="1183341" y="3536576"/>
              <a:ext cx="5795682" cy="2043953"/>
            </a:xfrm>
            <a:custGeom>
              <a:avLst/>
              <a:gdLst>
                <a:gd name="connsiteX0" fmla="*/ 0 w 5795682"/>
                <a:gd name="connsiteY0" fmla="*/ 0 h 2043953"/>
                <a:gd name="connsiteX1" fmla="*/ 685800 w 5795682"/>
                <a:gd name="connsiteY1" fmla="*/ 147918 h 2043953"/>
                <a:gd name="connsiteX2" fmla="*/ 685800 w 5795682"/>
                <a:gd name="connsiteY2" fmla="*/ 147918 h 2043953"/>
                <a:gd name="connsiteX3" fmla="*/ 2729753 w 5795682"/>
                <a:gd name="connsiteY3" fmla="*/ 363071 h 2043953"/>
                <a:gd name="connsiteX4" fmla="*/ 3697941 w 5795682"/>
                <a:gd name="connsiteY4" fmla="*/ 874059 h 2043953"/>
                <a:gd name="connsiteX5" fmla="*/ 5136776 w 5795682"/>
                <a:gd name="connsiteY5" fmla="*/ 1304365 h 2043953"/>
                <a:gd name="connsiteX6" fmla="*/ 5795682 w 5795682"/>
                <a:gd name="connsiteY6" fmla="*/ 2043953 h 204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95682" h="2043953">
                  <a:moveTo>
                    <a:pt x="0" y="0"/>
                  </a:moveTo>
                  <a:lnTo>
                    <a:pt x="685800" y="147918"/>
                  </a:lnTo>
                  <a:lnTo>
                    <a:pt x="685800" y="147918"/>
                  </a:lnTo>
                  <a:cubicBezTo>
                    <a:pt x="1026459" y="183777"/>
                    <a:pt x="2227730" y="242048"/>
                    <a:pt x="2729753" y="363071"/>
                  </a:cubicBezTo>
                  <a:cubicBezTo>
                    <a:pt x="3231776" y="484094"/>
                    <a:pt x="3296771" y="717177"/>
                    <a:pt x="3697941" y="874059"/>
                  </a:cubicBezTo>
                  <a:cubicBezTo>
                    <a:pt x="4099112" y="1030941"/>
                    <a:pt x="4787153" y="1109383"/>
                    <a:pt x="5136776" y="1304365"/>
                  </a:cubicBezTo>
                  <a:cubicBezTo>
                    <a:pt x="5486399" y="1499347"/>
                    <a:pt x="5795682" y="2043953"/>
                    <a:pt x="5795682" y="2043953"/>
                  </a:cubicBezTo>
                </a:path>
              </a:pathLst>
            </a:cu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1" name="Gruppo 51"/>
          <p:cNvGrpSpPr/>
          <p:nvPr/>
        </p:nvGrpSpPr>
        <p:grpSpPr>
          <a:xfrm>
            <a:off x="1102659" y="2814917"/>
            <a:ext cx="6817659" cy="2442882"/>
            <a:chOff x="1075765" y="2868706"/>
            <a:chExt cx="6817659" cy="2442882"/>
          </a:xfrm>
        </p:grpSpPr>
        <p:sp>
          <p:nvSpPr>
            <p:cNvPr id="50" name="Figura a mano libera 49"/>
            <p:cNvSpPr/>
            <p:nvPr/>
          </p:nvSpPr>
          <p:spPr>
            <a:xfrm>
              <a:off x="1075765" y="2868706"/>
              <a:ext cx="6817659" cy="1225924"/>
            </a:xfrm>
            <a:custGeom>
              <a:avLst/>
              <a:gdLst>
                <a:gd name="connsiteX0" fmla="*/ 0 w 6817659"/>
                <a:gd name="connsiteY0" fmla="*/ 681318 h 1225924"/>
                <a:gd name="connsiteX1" fmla="*/ 658906 w 6817659"/>
                <a:gd name="connsiteY1" fmla="*/ 573741 h 1225924"/>
                <a:gd name="connsiteX2" fmla="*/ 3213847 w 6817659"/>
                <a:gd name="connsiteY2" fmla="*/ 62753 h 1225924"/>
                <a:gd name="connsiteX3" fmla="*/ 4289611 w 6817659"/>
                <a:gd name="connsiteY3" fmla="*/ 197223 h 1225924"/>
                <a:gd name="connsiteX4" fmla="*/ 4128247 w 6817659"/>
                <a:gd name="connsiteY4" fmla="*/ 1178859 h 1225924"/>
                <a:gd name="connsiteX5" fmla="*/ 6064623 w 6817659"/>
                <a:gd name="connsiteY5" fmla="*/ 479612 h 1225924"/>
                <a:gd name="connsiteX6" fmla="*/ 6817659 w 6817659"/>
                <a:gd name="connsiteY6" fmla="*/ 345141 h 1225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17659" h="1225924">
                  <a:moveTo>
                    <a:pt x="0" y="681318"/>
                  </a:moveTo>
                  <a:cubicBezTo>
                    <a:pt x="61632" y="679076"/>
                    <a:pt x="658906" y="573741"/>
                    <a:pt x="658906" y="573741"/>
                  </a:cubicBezTo>
                  <a:cubicBezTo>
                    <a:pt x="1194547" y="470647"/>
                    <a:pt x="2608730" y="125506"/>
                    <a:pt x="3213847" y="62753"/>
                  </a:cubicBezTo>
                  <a:cubicBezTo>
                    <a:pt x="3818964" y="0"/>
                    <a:pt x="4137211" y="11205"/>
                    <a:pt x="4289611" y="197223"/>
                  </a:cubicBezTo>
                  <a:cubicBezTo>
                    <a:pt x="4442011" y="383241"/>
                    <a:pt x="3832412" y="1131794"/>
                    <a:pt x="4128247" y="1178859"/>
                  </a:cubicBezTo>
                  <a:cubicBezTo>
                    <a:pt x="4424082" y="1225924"/>
                    <a:pt x="5616388" y="618565"/>
                    <a:pt x="6064623" y="479612"/>
                  </a:cubicBezTo>
                  <a:cubicBezTo>
                    <a:pt x="6512858" y="340659"/>
                    <a:pt x="6665258" y="342900"/>
                    <a:pt x="6817659" y="345141"/>
                  </a:cubicBezTo>
                </a:path>
              </a:pathLst>
            </a:cu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igura a mano libera 50"/>
            <p:cNvSpPr/>
            <p:nvPr/>
          </p:nvSpPr>
          <p:spPr>
            <a:xfrm>
              <a:off x="3762936" y="2989729"/>
              <a:ext cx="4090146" cy="2321859"/>
            </a:xfrm>
            <a:custGeom>
              <a:avLst/>
              <a:gdLst>
                <a:gd name="connsiteX0" fmla="*/ 3189193 w 4090146"/>
                <a:gd name="connsiteY0" fmla="*/ 2321859 h 2321859"/>
                <a:gd name="connsiteX1" fmla="*/ 2651311 w 4090146"/>
                <a:gd name="connsiteY1" fmla="*/ 1689847 h 2321859"/>
                <a:gd name="connsiteX2" fmla="*/ 1252817 w 4090146"/>
                <a:gd name="connsiteY2" fmla="*/ 1098177 h 2321859"/>
                <a:gd name="connsiteX3" fmla="*/ 69476 w 4090146"/>
                <a:gd name="connsiteY3" fmla="*/ 856130 h 2321859"/>
                <a:gd name="connsiteX4" fmla="*/ 1669676 w 4090146"/>
                <a:gd name="connsiteY4" fmla="*/ 89647 h 2321859"/>
                <a:gd name="connsiteX5" fmla="*/ 3525370 w 4090146"/>
                <a:gd name="connsiteY5" fmla="*/ 318247 h 2321859"/>
                <a:gd name="connsiteX6" fmla="*/ 4090146 w 4090146"/>
                <a:gd name="connsiteY6" fmla="*/ 116542 h 2321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0146" h="2321859">
                  <a:moveTo>
                    <a:pt x="3189193" y="2321859"/>
                  </a:moveTo>
                  <a:cubicBezTo>
                    <a:pt x="3081616" y="2107826"/>
                    <a:pt x="2974040" y="1893794"/>
                    <a:pt x="2651311" y="1689847"/>
                  </a:cubicBezTo>
                  <a:cubicBezTo>
                    <a:pt x="2328582" y="1485900"/>
                    <a:pt x="1683123" y="1237130"/>
                    <a:pt x="1252817" y="1098177"/>
                  </a:cubicBezTo>
                  <a:cubicBezTo>
                    <a:pt x="822511" y="959224"/>
                    <a:pt x="0" y="1024218"/>
                    <a:pt x="69476" y="856130"/>
                  </a:cubicBezTo>
                  <a:cubicBezTo>
                    <a:pt x="138953" y="688042"/>
                    <a:pt x="1093694" y="179294"/>
                    <a:pt x="1669676" y="89647"/>
                  </a:cubicBezTo>
                  <a:cubicBezTo>
                    <a:pt x="2245658" y="0"/>
                    <a:pt x="3121958" y="313765"/>
                    <a:pt x="3525370" y="318247"/>
                  </a:cubicBezTo>
                  <a:cubicBezTo>
                    <a:pt x="3928782" y="322729"/>
                    <a:pt x="4009464" y="219635"/>
                    <a:pt x="4090146" y="116542"/>
                  </a:cubicBezTo>
                </a:path>
              </a:pathLst>
            </a:cu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4" name="Gruppo 63"/>
          <p:cNvGrpSpPr/>
          <p:nvPr/>
        </p:nvGrpSpPr>
        <p:grpSpPr>
          <a:xfrm>
            <a:off x="1855291" y="2554940"/>
            <a:ext cx="5168870" cy="2017058"/>
            <a:chOff x="1546011" y="2124635"/>
            <a:chExt cx="5168870" cy="2017058"/>
          </a:xfrm>
        </p:grpSpPr>
        <p:grpSp>
          <p:nvGrpSpPr>
            <p:cNvPr id="66" name="Gruppo 60"/>
            <p:cNvGrpSpPr/>
            <p:nvPr/>
          </p:nvGrpSpPr>
          <p:grpSpPr>
            <a:xfrm>
              <a:off x="1546011" y="2124635"/>
              <a:ext cx="5168870" cy="2017058"/>
              <a:chOff x="1882188" y="2581836"/>
              <a:chExt cx="5168870" cy="2017058"/>
            </a:xfrm>
          </p:grpSpPr>
          <p:grpSp>
            <p:nvGrpSpPr>
              <p:cNvPr id="72" name="Gruppo 54"/>
              <p:cNvGrpSpPr/>
              <p:nvPr/>
            </p:nvGrpSpPr>
            <p:grpSpPr>
              <a:xfrm>
                <a:off x="1882188" y="2581836"/>
                <a:ext cx="5168870" cy="2017058"/>
                <a:chOff x="1841847" y="2595283"/>
                <a:chExt cx="5168870" cy="2017058"/>
              </a:xfrm>
            </p:grpSpPr>
            <p:grpSp>
              <p:nvGrpSpPr>
                <p:cNvPr id="78" name="Gruppo 100"/>
                <p:cNvGrpSpPr/>
                <p:nvPr/>
              </p:nvGrpSpPr>
              <p:grpSpPr>
                <a:xfrm>
                  <a:off x="2891114" y="2595283"/>
                  <a:ext cx="4119603" cy="2017058"/>
                  <a:chOff x="2931457" y="2716307"/>
                  <a:chExt cx="4119603" cy="2017058"/>
                </a:xfrm>
              </p:grpSpPr>
              <p:grpSp>
                <p:nvGrpSpPr>
                  <p:cNvPr id="82" name="Gruppo 99"/>
                  <p:cNvGrpSpPr/>
                  <p:nvPr/>
                </p:nvGrpSpPr>
                <p:grpSpPr>
                  <a:xfrm>
                    <a:off x="2931457" y="2716307"/>
                    <a:ext cx="4119603" cy="1748117"/>
                    <a:chOff x="2891115" y="2716308"/>
                    <a:chExt cx="4119603" cy="1748117"/>
                  </a:xfrm>
                </p:grpSpPr>
                <p:grpSp>
                  <p:nvGrpSpPr>
                    <p:cNvPr id="86" name="Gruppo 98"/>
                    <p:cNvGrpSpPr/>
                    <p:nvPr/>
                  </p:nvGrpSpPr>
                  <p:grpSpPr>
                    <a:xfrm>
                      <a:off x="2891115" y="2716308"/>
                      <a:ext cx="3240741" cy="1748117"/>
                      <a:chOff x="2944906" y="2649074"/>
                      <a:chExt cx="3240741" cy="1748117"/>
                    </a:xfrm>
                  </p:grpSpPr>
                  <p:sp>
                    <p:nvSpPr>
                      <p:cNvPr id="92" name="Rettangolo 91"/>
                      <p:cNvSpPr/>
                      <p:nvPr/>
                    </p:nvSpPr>
                    <p:spPr>
                      <a:xfrm>
                        <a:off x="2944906" y="2649074"/>
                        <a:ext cx="3240741" cy="1748117"/>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7"/>
                      <p:cNvGrpSpPr/>
                      <p:nvPr/>
                    </p:nvGrpSpPr>
                    <p:grpSpPr>
                      <a:xfrm>
                        <a:off x="3344340" y="2927384"/>
                        <a:ext cx="2260600" cy="1306735"/>
                        <a:chOff x="3344340" y="2927384"/>
                        <a:chExt cx="2260600" cy="1306735"/>
                      </a:xfrm>
                    </p:grpSpPr>
                    <p:grpSp>
                      <p:nvGrpSpPr>
                        <p:cNvPr id="94" name="Gruppo 95"/>
                        <p:cNvGrpSpPr/>
                        <p:nvPr/>
                      </p:nvGrpSpPr>
                      <p:grpSpPr>
                        <a:xfrm>
                          <a:off x="3344340" y="2927384"/>
                          <a:ext cx="2069353" cy="1306735"/>
                          <a:chOff x="3344340" y="2927384"/>
                          <a:chExt cx="2069353" cy="1306735"/>
                        </a:xfrm>
                      </p:grpSpPr>
                      <p:pic>
                        <p:nvPicPr>
                          <p:cNvPr id="96" name="Picture 789" descr="图片11"/>
                          <p:cNvPicPr>
                            <a:picLocks noChangeAspect="1" noChangeArrowheads="1"/>
                          </p:cNvPicPr>
                          <p:nvPr/>
                        </p:nvPicPr>
                        <p:blipFill>
                          <a:blip r:embed="rId2" cstate="print"/>
                          <a:srcRect/>
                          <a:stretch>
                            <a:fillRect/>
                          </a:stretch>
                        </p:blipFill>
                        <p:spPr bwMode="auto">
                          <a:xfrm>
                            <a:off x="3344340" y="3299419"/>
                            <a:ext cx="382494" cy="280276"/>
                          </a:xfrm>
                          <a:prstGeom prst="rect">
                            <a:avLst/>
                          </a:prstGeom>
                          <a:noFill/>
                        </p:spPr>
                      </p:pic>
                      <p:pic>
                        <p:nvPicPr>
                          <p:cNvPr id="97" name="Picture 789" descr="图片11"/>
                          <p:cNvPicPr>
                            <a:picLocks noChangeAspect="1" noChangeArrowheads="1"/>
                          </p:cNvPicPr>
                          <p:nvPr/>
                        </p:nvPicPr>
                        <p:blipFill>
                          <a:blip r:embed="rId2" cstate="print"/>
                          <a:srcRect/>
                          <a:stretch>
                            <a:fillRect/>
                          </a:stretch>
                        </p:blipFill>
                        <p:spPr bwMode="auto">
                          <a:xfrm>
                            <a:off x="4236328" y="2927384"/>
                            <a:ext cx="382494" cy="280276"/>
                          </a:xfrm>
                          <a:prstGeom prst="rect">
                            <a:avLst/>
                          </a:prstGeom>
                          <a:noFill/>
                        </p:spPr>
                      </p:pic>
                      <p:pic>
                        <p:nvPicPr>
                          <p:cNvPr id="98" name="Picture 789" descr="图片11"/>
                          <p:cNvPicPr>
                            <a:picLocks noChangeAspect="1" noChangeArrowheads="1"/>
                          </p:cNvPicPr>
                          <p:nvPr/>
                        </p:nvPicPr>
                        <p:blipFill>
                          <a:blip r:embed="rId2" cstate="print"/>
                          <a:srcRect/>
                          <a:stretch>
                            <a:fillRect/>
                          </a:stretch>
                        </p:blipFill>
                        <p:spPr bwMode="auto">
                          <a:xfrm>
                            <a:off x="4993846" y="3953843"/>
                            <a:ext cx="382494" cy="280276"/>
                          </a:xfrm>
                          <a:prstGeom prst="rect">
                            <a:avLst/>
                          </a:prstGeom>
                          <a:noFill/>
                        </p:spPr>
                      </p:pic>
                      <p:pic>
                        <p:nvPicPr>
                          <p:cNvPr id="99" name="Picture 789" descr="图片11"/>
                          <p:cNvPicPr>
                            <a:picLocks noChangeAspect="1" noChangeArrowheads="1"/>
                          </p:cNvPicPr>
                          <p:nvPr/>
                        </p:nvPicPr>
                        <p:blipFill>
                          <a:blip r:embed="rId2" cstate="print"/>
                          <a:srcRect/>
                          <a:stretch>
                            <a:fillRect/>
                          </a:stretch>
                        </p:blipFill>
                        <p:spPr bwMode="auto">
                          <a:xfrm>
                            <a:off x="3797057" y="3765584"/>
                            <a:ext cx="382494" cy="280276"/>
                          </a:xfrm>
                          <a:prstGeom prst="rect">
                            <a:avLst/>
                          </a:prstGeom>
                          <a:noFill/>
                        </p:spPr>
                      </p:pic>
                      <p:cxnSp>
                        <p:nvCxnSpPr>
                          <p:cNvPr id="100" name="Connettore 1 99"/>
                          <p:cNvCxnSpPr/>
                          <p:nvPr/>
                        </p:nvCxnSpPr>
                        <p:spPr>
                          <a:xfrm flipV="1">
                            <a:off x="3726834" y="3067522"/>
                            <a:ext cx="509494" cy="372035"/>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a:off x="3726834" y="3439557"/>
                            <a:ext cx="213154" cy="460090"/>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a:endCxn id="98" idx="1"/>
                          </p:cNvCxnSpPr>
                          <p:nvPr/>
                        </p:nvCxnSpPr>
                        <p:spPr>
                          <a:xfrm>
                            <a:off x="4161622" y="3914687"/>
                            <a:ext cx="832224" cy="17929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3" name="Connettore 1 102"/>
                          <p:cNvCxnSpPr/>
                          <p:nvPr/>
                        </p:nvCxnSpPr>
                        <p:spPr>
                          <a:xfrm flipV="1">
                            <a:off x="5197045" y="3319719"/>
                            <a:ext cx="216648" cy="662204"/>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4" name="Connettore 1 103"/>
                          <p:cNvCxnSpPr/>
                          <p:nvPr/>
                        </p:nvCxnSpPr>
                        <p:spPr>
                          <a:xfrm>
                            <a:off x="4605375" y="3080969"/>
                            <a:ext cx="617071" cy="98612"/>
                          </a:xfrm>
                          <a:prstGeom prst="line">
                            <a:avLst/>
                          </a:prstGeom>
                          <a:ln w="2222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95" name="Picture 789" descr="图片11"/>
                        <p:cNvPicPr>
                          <a:picLocks noChangeAspect="1" noChangeArrowheads="1"/>
                        </p:cNvPicPr>
                        <p:nvPr/>
                      </p:nvPicPr>
                      <p:blipFill>
                        <a:blip r:embed="rId2" cstate="print"/>
                        <a:srcRect/>
                        <a:stretch>
                          <a:fillRect/>
                        </a:stretch>
                      </p:blipFill>
                      <p:spPr bwMode="auto">
                        <a:xfrm>
                          <a:off x="5222446" y="3039443"/>
                          <a:ext cx="382494" cy="280276"/>
                        </a:xfrm>
                        <a:prstGeom prst="rect">
                          <a:avLst/>
                        </a:prstGeom>
                        <a:noFill/>
                      </p:spPr>
                    </p:pic>
                  </p:grpSp>
                </p:grpSp>
                <p:cxnSp>
                  <p:nvCxnSpPr>
                    <p:cNvPr id="88" name="Connettore 1 11"/>
                    <p:cNvCxnSpPr>
                      <a:stCxn id="98" idx="3"/>
                    </p:cNvCxnSpPr>
                    <p:nvPr/>
                  </p:nvCxnSpPr>
                  <p:spPr>
                    <a:xfrm flipV="1">
                      <a:off x="5322549" y="3486592"/>
                      <a:ext cx="1688169" cy="67462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Connettore 1 89"/>
                    <p:cNvCxnSpPr/>
                    <p:nvPr/>
                  </p:nvCxnSpPr>
                  <p:spPr>
                    <a:xfrm>
                      <a:off x="5533222" y="3242335"/>
                      <a:ext cx="1464048" cy="2308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4" name="Connettore 1 9"/>
                  <p:cNvCxnSpPr/>
                  <p:nvPr/>
                </p:nvCxnSpPr>
                <p:spPr>
                  <a:xfrm flipH="1" flipV="1">
                    <a:off x="5343469" y="4161217"/>
                    <a:ext cx="895968" cy="57214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0" name="Connettore 1 7"/>
                <p:cNvCxnSpPr/>
                <p:nvPr/>
              </p:nvCxnSpPr>
              <p:spPr>
                <a:xfrm flipV="1">
                  <a:off x="1841847" y="3385766"/>
                  <a:ext cx="1448701" cy="10802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6" name="Connettore 1 75"/>
              <p:cNvCxnSpPr/>
              <p:nvPr/>
            </p:nvCxnSpPr>
            <p:spPr>
              <a:xfrm flipV="1">
                <a:off x="4074454" y="3630707"/>
                <a:ext cx="443758" cy="174809"/>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grpSp>
        <p:pic>
          <p:nvPicPr>
            <p:cNvPr id="68" name="Picture 789" descr="图片11"/>
            <p:cNvPicPr>
              <a:picLocks noChangeAspect="1" noChangeArrowheads="1"/>
            </p:cNvPicPr>
            <p:nvPr/>
          </p:nvPicPr>
          <p:blipFill>
            <a:blip r:embed="rId2" cstate="print">
              <a:lum bright="-42000" contrast="100000"/>
            </a:blip>
            <a:stretch>
              <a:fillRect/>
            </a:stretch>
          </p:blipFill>
          <p:spPr bwMode="auto">
            <a:xfrm>
              <a:off x="4209812" y="2770094"/>
              <a:ext cx="401057" cy="392462"/>
            </a:xfrm>
            <a:prstGeom prst="rect">
              <a:avLst/>
            </a:prstGeom>
            <a:noFill/>
            <a:ln w="22225">
              <a:solidFill>
                <a:schemeClr val="tx1"/>
              </a:solidFill>
              <a:prstDash val="solid"/>
            </a:ln>
          </p:spPr>
        </p:pic>
        <p:cxnSp>
          <p:nvCxnSpPr>
            <p:cNvPr id="69" name="Connettore 1 68"/>
            <p:cNvCxnSpPr/>
            <p:nvPr/>
          </p:nvCxnSpPr>
          <p:spPr>
            <a:xfrm flipH="1" flipV="1">
              <a:off x="4598894" y="3173506"/>
              <a:ext cx="121024" cy="282388"/>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flipV="1">
              <a:off x="4616818" y="2655142"/>
              <a:ext cx="256000" cy="105986"/>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cxnSp>
          <p:nvCxnSpPr>
            <p:cNvPr id="71" name="Connettore 1 70"/>
            <p:cNvCxnSpPr>
              <a:endCxn id="97" idx="2"/>
            </p:cNvCxnSpPr>
            <p:nvPr/>
          </p:nvCxnSpPr>
          <p:spPr>
            <a:xfrm flipH="1" flipV="1">
              <a:off x="4077947" y="2683221"/>
              <a:ext cx="81671" cy="131695"/>
            </a:xfrm>
            <a:prstGeom prst="line">
              <a:avLst/>
            </a:prstGeom>
            <a:ln w="22225">
              <a:solidFill>
                <a:srgbClr val="FF3300"/>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1000" fill="hold"/>
                                        <p:tgtEl>
                                          <p:spTgt spid="23"/>
                                        </p:tgtEl>
                                        <p:attrNameLst>
                                          <p:attrName>ppt_w</p:attrName>
                                        </p:attrNameLst>
                                      </p:cBhvr>
                                      <p:tavLst>
                                        <p:tav tm="0">
                                          <p:val>
                                            <p:strVal val="#ppt_w*0.70"/>
                                          </p:val>
                                        </p:tav>
                                        <p:tav tm="100000">
                                          <p:val>
                                            <p:strVal val="#ppt_w"/>
                                          </p:val>
                                        </p:tav>
                                      </p:tavLst>
                                    </p:anim>
                                    <p:anim calcmode="lin" valueType="num">
                                      <p:cBhvr>
                                        <p:cTn id="15" dur="1000" fill="hold"/>
                                        <p:tgtEl>
                                          <p:spTgt spid="23"/>
                                        </p:tgtEl>
                                        <p:attrNameLst>
                                          <p:attrName>ppt_h</p:attrName>
                                        </p:attrNameLst>
                                      </p:cBhvr>
                                      <p:tavLst>
                                        <p:tav tm="0">
                                          <p:val>
                                            <p:strVal val="#ppt_h"/>
                                          </p:val>
                                        </p:tav>
                                        <p:tav tm="100000">
                                          <p:val>
                                            <p:strVal val="#ppt_h"/>
                                          </p:val>
                                        </p:tav>
                                      </p:tavLst>
                                    </p:anim>
                                    <p:animEffect transition="in" filter="fade">
                                      <p:cBhvr>
                                        <p:cTn id="16" dur="10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1000" fill="hold"/>
                                        <p:tgtEl>
                                          <p:spTgt spid="31"/>
                                        </p:tgtEl>
                                        <p:attrNameLst>
                                          <p:attrName>ppt_w</p:attrName>
                                        </p:attrNameLst>
                                      </p:cBhvr>
                                      <p:tavLst>
                                        <p:tav tm="0">
                                          <p:val>
                                            <p:strVal val="#ppt_w*0.70"/>
                                          </p:val>
                                        </p:tav>
                                        <p:tav tm="100000">
                                          <p:val>
                                            <p:strVal val="#ppt_w"/>
                                          </p:val>
                                        </p:tav>
                                      </p:tavLst>
                                    </p:anim>
                                    <p:anim calcmode="lin" valueType="num">
                                      <p:cBhvr>
                                        <p:cTn id="22" dur="1000" fill="hold"/>
                                        <p:tgtEl>
                                          <p:spTgt spid="31"/>
                                        </p:tgtEl>
                                        <p:attrNameLst>
                                          <p:attrName>ppt_h</p:attrName>
                                        </p:attrNameLst>
                                      </p:cBhvr>
                                      <p:tavLst>
                                        <p:tav tm="0">
                                          <p:val>
                                            <p:strVal val="#ppt_h"/>
                                          </p:val>
                                        </p:tav>
                                        <p:tav tm="100000">
                                          <p:val>
                                            <p:strVal val="#ppt_h"/>
                                          </p:val>
                                        </p:tav>
                                      </p:tavLst>
                                    </p:anim>
                                    <p:animEffect transition="in" filter="fade">
                                      <p:cBhvr>
                                        <p:cTn id="23" dur="10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nodeType="clickEffect">
                                  <p:stCondLst>
                                    <p:cond delay="0"/>
                                  </p:stCondLst>
                                  <p:childTnLst>
                                    <p:set>
                                      <p:cBhvr>
                                        <p:cTn id="27" dur="1" fill="hold">
                                          <p:stCondLst>
                                            <p:cond delay="0"/>
                                          </p:stCondLst>
                                        </p:cTn>
                                        <p:tgtEl>
                                          <p:spTgt spid="23"/>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31"/>
                                        </p:tgtEl>
                                        <p:attrNameLst>
                                          <p:attrName>style.visibility</p:attrName>
                                        </p:attrNameLst>
                                      </p:cBhvr>
                                      <p:to>
                                        <p:strVal val="hidden"/>
                                      </p:to>
                                    </p:set>
                                  </p:childTnLst>
                                </p:cTn>
                              </p:par>
                              <p:par>
                                <p:cTn id="30" presetID="12" presetClass="entr" presetSubtype="4" fill="hold"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slide(fromBottom)">
                                      <p:cBhvr>
                                        <p:cTn id="3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9575" y="122238"/>
            <a:ext cx="8248650" cy="754062"/>
          </a:xfrm>
        </p:spPr>
        <p:txBody>
          <a:bodyPr/>
          <a:lstStyle/>
          <a:p>
            <a:r>
              <a:rPr lang="en-US" dirty="0" smtClean="0"/>
              <a:t>Action Primitives </a:t>
            </a:r>
            <a:endParaRPr lang="en-US" dirty="0"/>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7</a:t>
            </a:fld>
            <a:endParaRPr lang="en-US"/>
          </a:p>
        </p:txBody>
      </p:sp>
      <p:graphicFrame>
        <p:nvGraphicFramePr>
          <p:cNvPr id="8" name="Content Placeholder 7"/>
          <p:cNvGraphicFramePr>
            <a:graphicFrameLocks noGrp="1"/>
          </p:cNvGraphicFramePr>
          <p:nvPr>
            <p:ph idx="1"/>
          </p:nvPr>
        </p:nvGraphicFramePr>
        <p:xfrm>
          <a:off x="188258" y="702050"/>
          <a:ext cx="8458200" cy="4078976"/>
        </p:xfrm>
        <a:graphic>
          <a:graphicData uri="http://schemas.openxmlformats.org/drawingml/2006/table">
            <a:tbl>
              <a:tblPr firstRow="1" bandRow="1">
                <a:tableStyleId>{5C22544A-7EE6-4342-B048-85BDC9FD1C3A}</a:tableStyleId>
              </a:tblPr>
              <a:tblGrid>
                <a:gridCol w="2143919"/>
                <a:gridCol w="6314281"/>
              </a:tblGrid>
              <a:tr h="377004">
                <a:tc>
                  <a:txBody>
                    <a:bodyPr/>
                    <a:lstStyle/>
                    <a:p>
                      <a:r>
                        <a:rPr lang="it-IT" dirty="0" smtClean="0"/>
                        <a:t>VN Action</a:t>
                      </a:r>
                      <a:endParaRPr lang="it-IT" dirty="0"/>
                    </a:p>
                  </a:txBody>
                  <a:tcPr/>
                </a:tc>
                <a:tc>
                  <a:txBody>
                    <a:bodyPr/>
                    <a:lstStyle/>
                    <a:p>
                      <a:r>
                        <a:rPr lang="it-IT" dirty="0" err="1" smtClean="0"/>
                        <a:t>Description</a:t>
                      </a:r>
                      <a:endParaRPr lang="it-IT" dirty="0"/>
                    </a:p>
                  </a:txBody>
                  <a:tcPr/>
                </a:tc>
              </a:tr>
              <a:tr h="650720">
                <a:tc>
                  <a:txBody>
                    <a:bodyPr/>
                    <a:lstStyle/>
                    <a:p>
                      <a:r>
                        <a:rPr lang="it-IT" smtClean="0"/>
                        <a:t>VN </a:t>
                      </a:r>
                      <a:r>
                        <a:rPr lang="it-IT" err="1" smtClean="0"/>
                        <a:t>Instantiate</a:t>
                      </a:r>
                      <a:endParaRPr lang="it-IT"/>
                    </a:p>
                  </a:txBody>
                  <a:tcPr/>
                </a:tc>
                <a:tc>
                  <a:txBody>
                    <a:bodyPr/>
                    <a:lstStyle/>
                    <a:p>
                      <a:r>
                        <a:rPr lang="it-IT" err="1" smtClean="0"/>
                        <a:t>Customer</a:t>
                      </a:r>
                      <a:r>
                        <a:rPr lang="it-IT" smtClean="0"/>
                        <a:t>/</a:t>
                      </a:r>
                      <a:r>
                        <a:rPr lang="it-IT" err="1" smtClean="0"/>
                        <a:t>application</a:t>
                      </a:r>
                      <a:r>
                        <a:rPr lang="it-IT" baseline="0" smtClean="0"/>
                        <a:t> (C/A)  </a:t>
                      </a:r>
                      <a:r>
                        <a:rPr lang="it-IT" baseline="0" err="1" smtClean="0"/>
                        <a:t>requires</a:t>
                      </a:r>
                      <a:r>
                        <a:rPr lang="it-IT" baseline="0" smtClean="0"/>
                        <a:t> </a:t>
                      </a:r>
                      <a:r>
                        <a:rPr lang="it-IT" baseline="0" err="1" smtClean="0"/>
                        <a:t>their</a:t>
                      </a:r>
                      <a:r>
                        <a:rPr lang="it-IT" baseline="0" smtClean="0"/>
                        <a:t> </a:t>
                      </a:r>
                      <a:r>
                        <a:rPr lang="it-IT" baseline="0" err="1" smtClean="0"/>
                        <a:t>VNs</a:t>
                      </a:r>
                      <a:r>
                        <a:rPr lang="it-IT" baseline="0" smtClean="0"/>
                        <a:t> (1)</a:t>
                      </a:r>
                      <a:endParaRPr lang="it-IT"/>
                    </a:p>
                  </a:txBody>
                  <a:tcPr/>
                </a:tc>
              </a:tr>
              <a:tr h="377004">
                <a:tc>
                  <a:txBody>
                    <a:bodyPr/>
                    <a:lstStyle/>
                    <a:p>
                      <a:r>
                        <a:rPr lang="it-IT" dirty="0" smtClean="0"/>
                        <a:t>VN </a:t>
                      </a:r>
                      <a:r>
                        <a:rPr lang="it-IT" dirty="0" err="1" smtClean="0"/>
                        <a:t>Modify</a:t>
                      </a:r>
                      <a:endParaRPr lang="it-IT" dirty="0"/>
                    </a:p>
                  </a:txBody>
                  <a:tcPr/>
                </a:tc>
                <a:tc>
                  <a:txBody>
                    <a:bodyPr/>
                    <a:lstStyle/>
                    <a:p>
                      <a:r>
                        <a:rPr lang="it-IT" smtClean="0"/>
                        <a:t>C/A</a:t>
                      </a:r>
                      <a:r>
                        <a:rPr lang="it-IT" baseline="0" smtClean="0"/>
                        <a:t> </a:t>
                      </a:r>
                      <a:r>
                        <a:rPr lang="it-IT" baseline="0" err="1" smtClean="0"/>
                        <a:t>r</a:t>
                      </a:r>
                      <a:r>
                        <a:rPr lang="it-IT" err="1" smtClean="0"/>
                        <a:t>equest</a:t>
                      </a:r>
                      <a:r>
                        <a:rPr lang="it-IT" smtClean="0"/>
                        <a:t> </a:t>
                      </a:r>
                      <a:r>
                        <a:rPr lang="it-IT" err="1" smtClean="0"/>
                        <a:t>for</a:t>
                      </a:r>
                      <a:r>
                        <a:rPr lang="it-IT" smtClean="0"/>
                        <a:t> </a:t>
                      </a:r>
                      <a:r>
                        <a:rPr lang="it-IT" err="1" smtClean="0"/>
                        <a:t>modification</a:t>
                      </a:r>
                      <a:r>
                        <a:rPr lang="it-IT" smtClean="0"/>
                        <a:t> </a:t>
                      </a:r>
                      <a:r>
                        <a:rPr lang="it-IT" err="1" smtClean="0"/>
                        <a:t>of</a:t>
                      </a:r>
                      <a:r>
                        <a:rPr lang="it-IT" smtClean="0"/>
                        <a:t> </a:t>
                      </a:r>
                      <a:r>
                        <a:rPr lang="it-IT" err="1" smtClean="0"/>
                        <a:t>an</a:t>
                      </a:r>
                      <a:r>
                        <a:rPr lang="it-IT" smtClean="0"/>
                        <a:t> VN  (1)</a:t>
                      </a:r>
                      <a:endParaRPr lang="it-IT"/>
                    </a:p>
                  </a:txBody>
                  <a:tcPr/>
                </a:tc>
              </a:tr>
              <a:tr h="377004">
                <a:tc>
                  <a:txBody>
                    <a:bodyPr/>
                    <a:lstStyle/>
                    <a:p>
                      <a:r>
                        <a:rPr lang="it-IT" smtClean="0"/>
                        <a:t>VN </a:t>
                      </a:r>
                      <a:r>
                        <a:rPr lang="it-IT" err="1" smtClean="0"/>
                        <a:t>Delete</a:t>
                      </a:r>
                      <a:endParaRPr lang="it-IT"/>
                    </a:p>
                  </a:txBody>
                  <a:tcPr/>
                </a:tc>
                <a:tc>
                  <a:txBody>
                    <a:bodyPr/>
                    <a:lstStyle/>
                    <a:p>
                      <a:r>
                        <a:rPr lang="it-IT" dirty="0" smtClean="0"/>
                        <a:t>C/A </a:t>
                      </a:r>
                      <a:r>
                        <a:rPr lang="it-IT" dirty="0" err="1" smtClean="0"/>
                        <a:t>request</a:t>
                      </a:r>
                      <a:r>
                        <a:rPr lang="it-IT" dirty="0" smtClean="0"/>
                        <a:t> </a:t>
                      </a:r>
                      <a:r>
                        <a:rPr lang="it-IT" dirty="0" err="1" smtClean="0"/>
                        <a:t>to</a:t>
                      </a:r>
                      <a:r>
                        <a:rPr lang="it-IT" baseline="0" dirty="0" smtClean="0"/>
                        <a:t> </a:t>
                      </a:r>
                      <a:r>
                        <a:rPr lang="it-IT" baseline="0" dirty="0" err="1" smtClean="0"/>
                        <a:t>delete</a:t>
                      </a:r>
                      <a:r>
                        <a:rPr lang="it-IT" baseline="0" dirty="0" smtClean="0"/>
                        <a:t> a VN (1)</a:t>
                      </a:r>
                      <a:endParaRPr lang="it-IT" dirty="0"/>
                    </a:p>
                  </a:txBody>
                  <a:tcPr/>
                </a:tc>
              </a:tr>
              <a:tr h="377004">
                <a:tc>
                  <a:txBody>
                    <a:bodyPr/>
                    <a:lstStyle/>
                    <a:p>
                      <a:r>
                        <a:rPr lang="it-IT" dirty="0" smtClean="0"/>
                        <a:t>VN </a:t>
                      </a:r>
                      <a:r>
                        <a:rPr lang="it-IT" dirty="0" err="1" smtClean="0"/>
                        <a:t>Path</a:t>
                      </a:r>
                      <a:r>
                        <a:rPr lang="it-IT" dirty="0" smtClean="0"/>
                        <a:t> </a:t>
                      </a:r>
                      <a:r>
                        <a:rPr lang="it-IT" dirty="0" err="1" smtClean="0"/>
                        <a:t>Compute</a:t>
                      </a:r>
                      <a:endParaRPr lang="it-IT" dirty="0"/>
                    </a:p>
                  </a:txBody>
                  <a:tcPr/>
                </a:tc>
                <a:tc>
                  <a:txBody>
                    <a:bodyPr/>
                    <a:lstStyle/>
                    <a:p>
                      <a:r>
                        <a:rPr lang="it-IT" smtClean="0"/>
                        <a:t>C/A </a:t>
                      </a:r>
                      <a:r>
                        <a:rPr lang="it-IT" err="1" smtClean="0"/>
                        <a:t>request</a:t>
                      </a:r>
                      <a:r>
                        <a:rPr lang="it-IT" smtClean="0"/>
                        <a:t> </a:t>
                      </a:r>
                      <a:r>
                        <a:rPr lang="it-IT" err="1" smtClean="0"/>
                        <a:t>for</a:t>
                      </a:r>
                      <a:r>
                        <a:rPr lang="it-IT" baseline="0" smtClean="0"/>
                        <a:t> a </a:t>
                      </a:r>
                      <a:r>
                        <a:rPr lang="it-IT" baseline="0" err="1" smtClean="0"/>
                        <a:t>priory</a:t>
                      </a:r>
                      <a:r>
                        <a:rPr lang="it-IT" baseline="0" smtClean="0"/>
                        <a:t> </a:t>
                      </a:r>
                      <a:r>
                        <a:rPr lang="it-IT" baseline="0" err="1" smtClean="0"/>
                        <a:t>exploration</a:t>
                      </a:r>
                      <a:r>
                        <a:rPr lang="it-IT" smtClean="0"/>
                        <a:t> </a:t>
                      </a:r>
                      <a:r>
                        <a:rPr lang="it-IT" err="1" smtClean="0"/>
                        <a:t>to</a:t>
                      </a:r>
                      <a:r>
                        <a:rPr lang="it-IT" smtClean="0"/>
                        <a:t> estimate network </a:t>
                      </a:r>
                      <a:r>
                        <a:rPr lang="it-IT" err="1" smtClean="0"/>
                        <a:t>resource</a:t>
                      </a:r>
                      <a:r>
                        <a:rPr lang="it-IT" smtClean="0"/>
                        <a:t> </a:t>
                      </a:r>
                      <a:r>
                        <a:rPr lang="it-IT" err="1" smtClean="0"/>
                        <a:t>availability</a:t>
                      </a:r>
                      <a:r>
                        <a:rPr lang="it-IT" smtClean="0"/>
                        <a:t>  </a:t>
                      </a:r>
                      <a:r>
                        <a:rPr lang="it-IT" err="1" smtClean="0"/>
                        <a:t>before</a:t>
                      </a:r>
                      <a:r>
                        <a:rPr lang="it-IT" smtClean="0"/>
                        <a:t> </a:t>
                      </a:r>
                      <a:r>
                        <a:rPr lang="it-IT" err="1" smtClean="0"/>
                        <a:t>making</a:t>
                      </a:r>
                      <a:r>
                        <a:rPr lang="it-IT" smtClean="0"/>
                        <a:t> a VN </a:t>
                      </a:r>
                      <a:r>
                        <a:rPr lang="it-IT" err="1" smtClean="0"/>
                        <a:t>instantiate</a:t>
                      </a:r>
                      <a:r>
                        <a:rPr lang="it-IT" smtClean="0"/>
                        <a:t> </a:t>
                      </a:r>
                      <a:r>
                        <a:rPr lang="it-IT" err="1" smtClean="0"/>
                        <a:t>decision</a:t>
                      </a:r>
                      <a:r>
                        <a:rPr lang="it-IT" smtClean="0"/>
                        <a:t> (1)</a:t>
                      </a:r>
                      <a:r>
                        <a:rPr lang="it-IT" baseline="0" smtClean="0"/>
                        <a:t> (2)</a:t>
                      </a:r>
                      <a:endParaRPr lang="it-IT"/>
                    </a:p>
                  </a:txBody>
                  <a:tcPr/>
                </a:tc>
              </a:tr>
              <a:tr h="377004">
                <a:tc>
                  <a:txBody>
                    <a:bodyPr/>
                    <a:lstStyle/>
                    <a:p>
                      <a:r>
                        <a:rPr lang="it-IT" smtClean="0"/>
                        <a:t>VN </a:t>
                      </a:r>
                      <a:r>
                        <a:rPr lang="it-IT" err="1" smtClean="0"/>
                        <a:t>Query</a:t>
                      </a:r>
                      <a:endParaRPr lang="it-IT"/>
                    </a:p>
                  </a:txBody>
                  <a:tcPr/>
                </a:tc>
                <a:tc>
                  <a:txBody>
                    <a:bodyPr/>
                    <a:lstStyle/>
                    <a:p>
                      <a:r>
                        <a:rPr lang="it-IT" err="1" smtClean="0"/>
                        <a:t>Permit</a:t>
                      </a:r>
                      <a:r>
                        <a:rPr lang="it-IT" smtClean="0"/>
                        <a:t> </a:t>
                      </a:r>
                      <a:r>
                        <a:rPr lang="it-IT" err="1" smtClean="0"/>
                        <a:t>to</a:t>
                      </a:r>
                      <a:r>
                        <a:rPr lang="it-IT" smtClean="0"/>
                        <a:t> </a:t>
                      </a:r>
                      <a:r>
                        <a:rPr lang="it-IT" err="1" smtClean="0"/>
                        <a:t>get</a:t>
                      </a:r>
                      <a:r>
                        <a:rPr lang="it-IT" smtClean="0"/>
                        <a:t> </a:t>
                      </a:r>
                      <a:r>
                        <a:rPr lang="it-IT" err="1" smtClean="0"/>
                        <a:t>topology</a:t>
                      </a:r>
                      <a:r>
                        <a:rPr lang="it-IT" smtClean="0"/>
                        <a:t> </a:t>
                      </a:r>
                      <a:r>
                        <a:rPr lang="it-IT" err="1" smtClean="0"/>
                        <a:t>view</a:t>
                      </a:r>
                      <a:r>
                        <a:rPr lang="it-IT" smtClean="0"/>
                        <a:t>  (pull </a:t>
                      </a:r>
                      <a:r>
                        <a:rPr lang="it-IT" err="1" smtClean="0"/>
                        <a:t>model</a:t>
                      </a:r>
                      <a:r>
                        <a:rPr lang="it-IT" smtClean="0"/>
                        <a:t>)</a:t>
                      </a:r>
                      <a:endParaRPr lang="it-IT"/>
                    </a:p>
                  </a:txBody>
                  <a:tcPr/>
                </a:tc>
              </a:tr>
              <a:tr h="377004">
                <a:tc>
                  <a:txBody>
                    <a:bodyPr/>
                    <a:lstStyle/>
                    <a:p>
                      <a:r>
                        <a:rPr lang="it-IT" dirty="0" smtClean="0"/>
                        <a:t>VN Update</a:t>
                      </a:r>
                      <a:endParaRPr lang="it-IT" dirty="0"/>
                    </a:p>
                  </a:txBody>
                  <a:tcPr/>
                </a:tc>
                <a:tc>
                  <a:txBody>
                    <a:bodyPr/>
                    <a:lstStyle/>
                    <a:p>
                      <a:r>
                        <a:rPr lang="it-IT" err="1" smtClean="0"/>
                        <a:t>Refers</a:t>
                      </a:r>
                      <a:r>
                        <a:rPr lang="it-IT" smtClean="0"/>
                        <a:t> </a:t>
                      </a:r>
                      <a:r>
                        <a:rPr lang="it-IT" err="1" smtClean="0"/>
                        <a:t>to</a:t>
                      </a:r>
                      <a:r>
                        <a:rPr lang="it-IT" baseline="0" smtClean="0"/>
                        <a:t> </a:t>
                      </a:r>
                      <a:r>
                        <a:rPr lang="it-IT" baseline="0" err="1" smtClean="0"/>
                        <a:t>a</a:t>
                      </a:r>
                      <a:r>
                        <a:rPr lang="it-IT" err="1" smtClean="0"/>
                        <a:t>ny</a:t>
                      </a:r>
                      <a:r>
                        <a:rPr lang="it-IT" smtClean="0"/>
                        <a:t> update </a:t>
                      </a:r>
                      <a:r>
                        <a:rPr lang="it-IT" err="1" smtClean="0"/>
                        <a:t>to</a:t>
                      </a:r>
                      <a:r>
                        <a:rPr lang="it-IT" baseline="0" smtClean="0"/>
                        <a:t> the VN </a:t>
                      </a:r>
                      <a:r>
                        <a:rPr lang="it-IT" baseline="0" err="1" smtClean="0"/>
                        <a:t>that</a:t>
                      </a:r>
                      <a:r>
                        <a:rPr lang="it-IT" baseline="0" smtClean="0"/>
                        <a:t> </a:t>
                      </a:r>
                      <a:r>
                        <a:rPr lang="it-IT" baseline="0" err="1" smtClean="0"/>
                        <a:t>need</a:t>
                      </a:r>
                      <a:r>
                        <a:rPr lang="it-IT" baseline="0" smtClean="0"/>
                        <a:t> </a:t>
                      </a:r>
                      <a:r>
                        <a:rPr lang="it-IT" baseline="0" err="1" smtClean="0"/>
                        <a:t>to</a:t>
                      </a:r>
                      <a:r>
                        <a:rPr lang="it-IT" baseline="0" smtClean="0"/>
                        <a:t> </a:t>
                      </a:r>
                      <a:r>
                        <a:rPr lang="it-IT" baseline="0" err="1" smtClean="0"/>
                        <a:t>be</a:t>
                      </a:r>
                      <a:r>
                        <a:rPr lang="it-IT" baseline="0" smtClean="0"/>
                        <a:t> </a:t>
                      </a:r>
                      <a:r>
                        <a:rPr lang="it-IT" baseline="0" err="1" smtClean="0"/>
                        <a:t>reported</a:t>
                      </a:r>
                      <a:r>
                        <a:rPr lang="it-IT" baseline="0" smtClean="0"/>
                        <a:t> </a:t>
                      </a:r>
                      <a:r>
                        <a:rPr lang="it-IT" baseline="0" err="1" smtClean="0"/>
                        <a:t>to</a:t>
                      </a:r>
                      <a:r>
                        <a:rPr lang="it-IT" baseline="0" smtClean="0"/>
                        <a:t> the </a:t>
                      </a:r>
                      <a:r>
                        <a:rPr lang="it-IT" baseline="0" err="1" smtClean="0"/>
                        <a:t>subscribers</a:t>
                      </a:r>
                      <a:r>
                        <a:rPr lang="it-IT" baseline="0" smtClean="0"/>
                        <a:t> (</a:t>
                      </a:r>
                      <a:r>
                        <a:rPr lang="it-IT" baseline="0" err="1" smtClean="0"/>
                        <a:t>push</a:t>
                      </a:r>
                      <a:r>
                        <a:rPr lang="it-IT" baseline="0" smtClean="0"/>
                        <a:t> </a:t>
                      </a:r>
                      <a:r>
                        <a:rPr lang="it-IT" baseline="0" err="1" smtClean="0"/>
                        <a:t>model</a:t>
                      </a:r>
                      <a:r>
                        <a:rPr lang="it-IT" baseline="0" smtClean="0"/>
                        <a:t>) </a:t>
                      </a:r>
                      <a:endParaRPr lang="it-IT"/>
                    </a:p>
                  </a:txBody>
                  <a:tcPr/>
                </a:tc>
              </a:tr>
              <a:tr h="377004">
                <a:tc>
                  <a:txBody>
                    <a:bodyPr/>
                    <a:lstStyle/>
                    <a:p>
                      <a:r>
                        <a:rPr lang="it-IT" dirty="0" smtClean="0">
                          <a:solidFill>
                            <a:srgbClr val="FF0000"/>
                          </a:solidFill>
                        </a:rPr>
                        <a:t>TE Update </a:t>
                      </a:r>
                      <a:endParaRPr lang="it-IT" dirty="0">
                        <a:solidFill>
                          <a:srgbClr val="FF0000"/>
                        </a:solidFill>
                      </a:endParaRPr>
                    </a:p>
                  </a:txBody>
                  <a:tcPr/>
                </a:tc>
                <a:tc>
                  <a:txBody>
                    <a:bodyPr/>
                    <a:lstStyle/>
                    <a:p>
                      <a:r>
                        <a:rPr lang="it-IT" dirty="0" smtClean="0">
                          <a:solidFill>
                            <a:srgbClr val="FF0000"/>
                          </a:solidFill>
                        </a:rPr>
                        <a:t>TE update </a:t>
                      </a:r>
                      <a:r>
                        <a:rPr lang="it-IT" dirty="0" err="1" smtClean="0">
                          <a:solidFill>
                            <a:srgbClr val="FF0000"/>
                          </a:solidFill>
                        </a:rPr>
                        <a:t>from</a:t>
                      </a:r>
                      <a:r>
                        <a:rPr lang="it-IT" baseline="0" dirty="0" smtClean="0">
                          <a:solidFill>
                            <a:srgbClr val="FF0000"/>
                          </a:solidFill>
                        </a:rPr>
                        <a:t> </a:t>
                      </a:r>
                      <a:r>
                        <a:rPr lang="it-IT" baseline="0" dirty="0" err="1" smtClean="0">
                          <a:solidFill>
                            <a:srgbClr val="FF0000"/>
                          </a:solidFill>
                        </a:rPr>
                        <a:t>any</a:t>
                      </a:r>
                      <a:r>
                        <a:rPr lang="it-IT" baseline="0" dirty="0" smtClean="0">
                          <a:solidFill>
                            <a:srgbClr val="FF0000"/>
                          </a:solidFill>
                        </a:rPr>
                        <a:t> PNC </a:t>
                      </a:r>
                      <a:r>
                        <a:rPr lang="it-IT" baseline="0" dirty="0" err="1" smtClean="0">
                          <a:solidFill>
                            <a:srgbClr val="FF0000"/>
                          </a:solidFill>
                        </a:rPr>
                        <a:t>to</a:t>
                      </a:r>
                      <a:r>
                        <a:rPr lang="it-IT" baseline="0" dirty="0" smtClean="0">
                          <a:solidFill>
                            <a:srgbClr val="FF0000"/>
                          </a:solidFill>
                        </a:rPr>
                        <a:t> MSDC (complete or </a:t>
                      </a:r>
                      <a:r>
                        <a:rPr lang="it-IT" baseline="0" dirty="0" err="1" smtClean="0">
                          <a:solidFill>
                            <a:srgbClr val="FF0000"/>
                          </a:solidFill>
                        </a:rPr>
                        <a:t>abstracted</a:t>
                      </a:r>
                      <a:r>
                        <a:rPr lang="it-IT" baseline="0" dirty="0" smtClean="0">
                          <a:solidFill>
                            <a:srgbClr val="FF0000"/>
                          </a:solidFill>
                        </a:rPr>
                        <a:t> </a:t>
                      </a:r>
                      <a:r>
                        <a:rPr lang="it-IT" baseline="0" dirty="0" err="1" smtClean="0">
                          <a:solidFill>
                            <a:srgbClr val="FF0000"/>
                          </a:solidFill>
                        </a:rPr>
                        <a:t>fileterd</a:t>
                      </a:r>
                      <a:r>
                        <a:rPr lang="it-IT" baseline="0" dirty="0" smtClean="0">
                          <a:solidFill>
                            <a:srgbClr val="FF0000"/>
                          </a:solidFill>
                        </a:rPr>
                        <a:t> </a:t>
                      </a:r>
                      <a:r>
                        <a:rPr lang="it-IT" baseline="0" dirty="0" err="1" smtClean="0">
                          <a:solidFill>
                            <a:srgbClr val="FF0000"/>
                          </a:solidFill>
                        </a:rPr>
                        <a:t>view</a:t>
                      </a:r>
                      <a:r>
                        <a:rPr lang="it-IT" baseline="0" dirty="0" smtClean="0">
                          <a:solidFill>
                            <a:srgbClr val="FF0000"/>
                          </a:solidFill>
                        </a:rPr>
                        <a:t> </a:t>
                      </a:r>
                      <a:r>
                        <a:rPr lang="it-IT" baseline="0" dirty="0" err="1" smtClean="0">
                          <a:solidFill>
                            <a:srgbClr val="FF0000"/>
                          </a:solidFill>
                        </a:rPr>
                        <a:t>of</a:t>
                      </a:r>
                      <a:r>
                        <a:rPr lang="it-IT" baseline="0" dirty="0" smtClean="0">
                          <a:solidFill>
                            <a:srgbClr val="FF0000"/>
                          </a:solidFill>
                        </a:rPr>
                        <a:t> TEDB)</a:t>
                      </a:r>
                      <a:endParaRPr lang="it-IT" dirty="0">
                        <a:solidFill>
                          <a:srgbClr val="FF0000"/>
                        </a:solidFill>
                      </a:endParaRPr>
                    </a:p>
                  </a:txBody>
                  <a:tcPr/>
                </a:tc>
              </a:tr>
            </a:tbl>
          </a:graphicData>
        </a:graphic>
      </p:graphicFrame>
      <p:sp>
        <p:nvSpPr>
          <p:cNvPr id="9" name="TextBox 8"/>
          <p:cNvSpPr txBox="1"/>
          <p:nvPr/>
        </p:nvSpPr>
        <p:spPr>
          <a:xfrm>
            <a:off x="419099" y="4676775"/>
            <a:ext cx="8467726" cy="646331"/>
          </a:xfrm>
          <a:prstGeom prst="rect">
            <a:avLst/>
          </a:prstGeom>
          <a:noFill/>
        </p:spPr>
        <p:txBody>
          <a:bodyPr wrap="square" rtlCol="0">
            <a:spAutoFit/>
          </a:bodyPr>
          <a:lstStyle/>
          <a:p>
            <a:r>
              <a:rPr lang="it-IT" dirty="0" smtClean="0"/>
              <a:t>(1) </a:t>
            </a:r>
            <a:r>
              <a:rPr lang="en-US" dirty="0" smtClean="0"/>
              <a:t>This primitive can also be applied</a:t>
            </a:r>
            <a:r>
              <a:rPr lang="it-IT" dirty="0" smtClean="0"/>
              <a:t> </a:t>
            </a:r>
            <a:r>
              <a:rPr lang="en-US" dirty="0" smtClean="0"/>
              <a:t>from an MDSC to a PNC requesting a VN (if the domain the PNC</a:t>
            </a:r>
            <a:r>
              <a:rPr lang="it-IT" dirty="0" smtClean="0"/>
              <a:t> </a:t>
            </a:r>
            <a:r>
              <a:rPr lang="en-US" dirty="0" smtClean="0"/>
              <a:t>supports can instantiate the entire VN) or a part of VN elements</a:t>
            </a:r>
            <a:endParaRPr lang="it-IT" dirty="0"/>
          </a:p>
        </p:txBody>
      </p:sp>
      <p:sp>
        <p:nvSpPr>
          <p:cNvPr id="10" name="TextBox 9"/>
          <p:cNvSpPr txBox="1"/>
          <p:nvPr/>
        </p:nvSpPr>
        <p:spPr>
          <a:xfrm>
            <a:off x="428624" y="5485675"/>
            <a:ext cx="8467726" cy="1477328"/>
          </a:xfrm>
          <a:prstGeom prst="rect">
            <a:avLst/>
          </a:prstGeom>
          <a:noFill/>
        </p:spPr>
        <p:txBody>
          <a:bodyPr wrap="square" rtlCol="0">
            <a:spAutoFit/>
          </a:bodyPr>
          <a:lstStyle/>
          <a:p>
            <a:r>
              <a:rPr lang="it-IT" dirty="0" smtClean="0"/>
              <a:t>(2) </a:t>
            </a:r>
            <a:r>
              <a:rPr lang="en-US" dirty="0" smtClean="0"/>
              <a:t>This action is also necessary for an MDSC</a:t>
            </a:r>
            <a:r>
              <a:rPr lang="it-IT" dirty="0" smtClean="0"/>
              <a:t> </a:t>
            </a:r>
            <a:r>
              <a:rPr lang="en-US" dirty="0" smtClean="0"/>
              <a:t> to PNCs in determining end-to-end multi-domain paths, in this case a double-stage PC is first on the abstracted end-to-end network view (happening  at CNC-MDSC ), and on</a:t>
            </a:r>
            <a:r>
              <a:rPr lang="it-IT" dirty="0" smtClean="0"/>
              <a:t> </a:t>
            </a:r>
            <a:r>
              <a:rPr lang="en-US" dirty="0" smtClean="0"/>
              <a:t>the second stage it shall be expanded by each PNC.</a:t>
            </a:r>
            <a:endParaRPr lang="it-IT" dirty="0" smtClean="0"/>
          </a:p>
          <a:p>
            <a:endParaRPr lang="it-IT"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8</a:t>
            </a:fld>
            <a:endParaRPr lang="en-US"/>
          </a:p>
        </p:txBody>
      </p:sp>
      <p:sp>
        <p:nvSpPr>
          <p:cNvPr id="8" name="Title 2"/>
          <p:cNvSpPr>
            <a:spLocks noGrp="1"/>
          </p:cNvSpPr>
          <p:nvPr>
            <p:ph type="title"/>
          </p:nvPr>
        </p:nvSpPr>
        <p:spPr>
          <a:xfrm>
            <a:off x="409575" y="122238"/>
            <a:ext cx="8248650" cy="754062"/>
          </a:xfrm>
        </p:spPr>
        <p:txBody>
          <a:bodyPr/>
          <a:lstStyle/>
          <a:p>
            <a:r>
              <a:rPr lang="en-US" dirty="0" smtClean="0"/>
              <a:t>Objects </a:t>
            </a:r>
            <a:endParaRPr lang="en-US" dirty="0"/>
          </a:p>
        </p:txBody>
      </p:sp>
      <p:graphicFrame>
        <p:nvGraphicFramePr>
          <p:cNvPr id="10" name="Content Placeholder 9"/>
          <p:cNvGraphicFramePr>
            <a:graphicFrameLocks noGrp="1"/>
          </p:cNvGraphicFramePr>
          <p:nvPr>
            <p:ph idx="1"/>
          </p:nvPr>
        </p:nvGraphicFramePr>
        <p:xfrm>
          <a:off x="490052" y="1532794"/>
          <a:ext cx="8229600" cy="4871720"/>
        </p:xfrm>
        <a:graphic>
          <a:graphicData uri="http://schemas.openxmlformats.org/drawingml/2006/table">
            <a:tbl>
              <a:tblPr firstRow="1" bandRow="1">
                <a:tableStyleId>{5C22544A-7EE6-4342-B048-85BDC9FD1C3A}</a:tableStyleId>
              </a:tblPr>
              <a:tblGrid>
                <a:gridCol w="2401747"/>
                <a:gridCol w="5827853"/>
              </a:tblGrid>
              <a:tr h="370840">
                <a:tc>
                  <a:txBody>
                    <a:bodyPr/>
                    <a:lstStyle/>
                    <a:p>
                      <a:r>
                        <a:rPr lang="it-IT" dirty="0" err="1" smtClean="0"/>
                        <a:t>Objects</a:t>
                      </a:r>
                      <a:endParaRPr lang="it-IT" dirty="0"/>
                    </a:p>
                  </a:txBody>
                  <a:tcPr/>
                </a:tc>
                <a:tc>
                  <a:txBody>
                    <a:bodyPr/>
                    <a:lstStyle/>
                    <a:p>
                      <a:r>
                        <a:rPr lang="it-IT" dirty="0" err="1" smtClean="0"/>
                        <a:t>Desctiption</a:t>
                      </a:r>
                      <a:endParaRPr lang="it-IT" dirty="0"/>
                    </a:p>
                  </a:txBody>
                  <a:tcPr/>
                </a:tc>
              </a:tr>
              <a:tr h="370840">
                <a:tc>
                  <a:txBody>
                    <a:bodyPr/>
                    <a:lstStyle/>
                    <a:p>
                      <a:r>
                        <a:rPr lang="it-IT" dirty="0" smtClean="0"/>
                        <a:t>VN </a:t>
                      </a:r>
                      <a:r>
                        <a:rPr lang="it-IT" dirty="0" err="1" smtClean="0"/>
                        <a:t>Identifier</a:t>
                      </a:r>
                      <a:endParaRPr lang="it-IT" dirty="0"/>
                    </a:p>
                  </a:txBody>
                  <a:tcPr/>
                </a:tc>
                <a:tc>
                  <a:txBody>
                    <a:bodyPr/>
                    <a:lstStyle/>
                    <a:p>
                      <a:r>
                        <a:rPr lang="it-IT" dirty="0" err="1" smtClean="0"/>
                        <a:t>Unique</a:t>
                      </a:r>
                      <a:r>
                        <a:rPr lang="it-IT" dirty="0" smtClean="0"/>
                        <a:t> VN </a:t>
                      </a:r>
                      <a:r>
                        <a:rPr lang="it-IT" dirty="0" err="1" smtClean="0"/>
                        <a:t>identifier</a:t>
                      </a:r>
                      <a:endParaRPr lang="it-IT" dirty="0"/>
                    </a:p>
                  </a:txBody>
                  <a:tcPr/>
                </a:tc>
              </a:tr>
              <a:tr h="370840">
                <a:tc>
                  <a:txBody>
                    <a:bodyPr/>
                    <a:lstStyle/>
                    <a:p>
                      <a:r>
                        <a:rPr lang="it-IT" dirty="0" smtClean="0">
                          <a:solidFill>
                            <a:srgbClr val="FF0000"/>
                          </a:solidFill>
                        </a:rPr>
                        <a:t>VN </a:t>
                      </a:r>
                      <a:r>
                        <a:rPr lang="it-IT" dirty="0" err="1" smtClean="0">
                          <a:solidFill>
                            <a:srgbClr val="FF0000"/>
                          </a:solidFill>
                        </a:rPr>
                        <a:t>Objective</a:t>
                      </a:r>
                      <a:r>
                        <a:rPr lang="it-IT" dirty="0" smtClean="0">
                          <a:solidFill>
                            <a:srgbClr val="FF0000"/>
                          </a:solidFill>
                        </a:rPr>
                        <a:t> </a:t>
                      </a:r>
                      <a:r>
                        <a:rPr lang="it-IT" dirty="0" err="1" smtClean="0">
                          <a:solidFill>
                            <a:srgbClr val="FF0000"/>
                          </a:solidFill>
                        </a:rPr>
                        <a:t>Function</a:t>
                      </a:r>
                      <a:endParaRPr lang="it-IT" dirty="0">
                        <a:solidFill>
                          <a:srgbClr val="FF0000"/>
                        </a:solidFill>
                      </a:endParaRPr>
                    </a:p>
                  </a:txBody>
                  <a:tcPr/>
                </a:tc>
                <a:tc>
                  <a:txBody>
                    <a:bodyPr/>
                    <a:lstStyle/>
                    <a:p>
                      <a:r>
                        <a:rPr lang="it-IT" sz="1800" kern="1200" dirty="0" err="1" smtClean="0">
                          <a:solidFill>
                            <a:schemeClr val="dk1"/>
                          </a:solidFill>
                          <a:latin typeface="+mn-lt"/>
                          <a:ea typeface="+mn-ea"/>
                          <a:cs typeface="+mn-cs"/>
                        </a:rPr>
                        <a:t>Traffic</a:t>
                      </a:r>
                      <a:r>
                        <a:rPr lang="it-IT" sz="1800" kern="1200" dirty="0" smtClean="0">
                          <a:solidFill>
                            <a:schemeClr val="dk1"/>
                          </a:solidFill>
                          <a:latin typeface="+mn-lt"/>
                          <a:ea typeface="+mn-ea"/>
                          <a:cs typeface="+mn-cs"/>
                        </a:rPr>
                        <a:t> </a:t>
                      </a:r>
                      <a:r>
                        <a:rPr lang="it-IT" sz="1800" kern="1200" dirty="0" err="1" smtClean="0">
                          <a:solidFill>
                            <a:schemeClr val="dk1"/>
                          </a:solidFill>
                          <a:latin typeface="+mn-lt"/>
                          <a:ea typeface="+mn-ea"/>
                          <a:cs typeface="+mn-cs"/>
                        </a:rPr>
                        <a:t>matrix</a:t>
                      </a:r>
                      <a:r>
                        <a:rPr lang="it-IT" sz="1800" kern="1200" dirty="0" smtClean="0">
                          <a:solidFill>
                            <a:schemeClr val="dk1"/>
                          </a:solidFill>
                          <a:latin typeface="+mn-lt"/>
                          <a:ea typeface="+mn-ea"/>
                          <a:cs typeface="+mn-cs"/>
                        </a:rPr>
                        <a:t> , </a:t>
                      </a:r>
                      <a:r>
                        <a:rPr lang="it-IT" sz="1800" kern="1200" dirty="0" err="1" smtClean="0">
                          <a:solidFill>
                            <a:schemeClr val="dk1"/>
                          </a:solidFill>
                          <a:latin typeface="+mn-lt"/>
                          <a:ea typeface="+mn-ea"/>
                          <a:cs typeface="+mn-cs"/>
                        </a:rPr>
                        <a:t>type</a:t>
                      </a:r>
                      <a:r>
                        <a:rPr lang="it-IT" sz="1800" kern="1200" dirty="0" smtClean="0">
                          <a:solidFill>
                            <a:schemeClr val="dk1"/>
                          </a:solidFill>
                          <a:latin typeface="+mn-lt"/>
                          <a:ea typeface="+mn-ea"/>
                          <a:cs typeface="+mn-cs"/>
                        </a:rPr>
                        <a:t> </a:t>
                      </a:r>
                      <a:r>
                        <a:rPr lang="it-IT" sz="1800" kern="1200" dirty="0" err="1" smtClean="0">
                          <a:solidFill>
                            <a:schemeClr val="dk1"/>
                          </a:solidFill>
                          <a:latin typeface="+mn-lt"/>
                          <a:ea typeface="+mn-ea"/>
                          <a:cs typeface="+mn-cs"/>
                        </a:rPr>
                        <a:t>of</a:t>
                      </a:r>
                      <a:r>
                        <a:rPr lang="it-IT" sz="1800" kern="1200" dirty="0" smtClean="0">
                          <a:solidFill>
                            <a:schemeClr val="dk1"/>
                          </a:solidFill>
                          <a:latin typeface="+mn-lt"/>
                          <a:ea typeface="+mn-ea"/>
                          <a:cs typeface="+mn-cs"/>
                        </a:rPr>
                        <a:t> service (p2p, P2mp..</a:t>
                      </a:r>
                      <a:r>
                        <a:rPr lang="it-IT" sz="1800" kern="1200" dirty="0" err="1" smtClean="0">
                          <a:solidFill>
                            <a:schemeClr val="dk1"/>
                          </a:solidFill>
                          <a:latin typeface="+mn-lt"/>
                          <a:ea typeface="+mn-ea"/>
                          <a:cs typeface="+mn-cs"/>
                        </a:rPr>
                        <a:t>etc</a:t>
                      </a:r>
                      <a:r>
                        <a:rPr lang="it-IT" sz="1800" kern="1200" dirty="0" smtClean="0">
                          <a:solidFill>
                            <a:schemeClr val="dk1"/>
                          </a:solidFill>
                          <a:latin typeface="+mn-lt"/>
                          <a:ea typeface="+mn-ea"/>
                          <a:cs typeface="+mn-cs"/>
                        </a:rPr>
                        <a:t>)</a:t>
                      </a:r>
                      <a:endParaRPr lang="it-IT" sz="1800" kern="1200" dirty="0">
                        <a:solidFill>
                          <a:schemeClr val="dk1"/>
                        </a:solidFill>
                        <a:latin typeface="+mn-lt"/>
                        <a:ea typeface="+mn-ea"/>
                        <a:cs typeface="+mn-cs"/>
                      </a:endParaRPr>
                    </a:p>
                  </a:txBody>
                  <a:tcPr/>
                </a:tc>
              </a:tr>
              <a:tr h="370840">
                <a:tc>
                  <a:txBody>
                    <a:bodyPr/>
                    <a:lstStyle/>
                    <a:p>
                      <a:r>
                        <a:rPr lang="it-IT" dirty="0" smtClean="0">
                          <a:solidFill>
                            <a:srgbClr val="FF0000"/>
                          </a:solidFill>
                        </a:rPr>
                        <a:t>VN </a:t>
                      </a:r>
                      <a:r>
                        <a:rPr lang="it-IT" dirty="0" err="1" smtClean="0">
                          <a:solidFill>
                            <a:srgbClr val="FF0000"/>
                          </a:solidFill>
                        </a:rPr>
                        <a:t>End-Point</a:t>
                      </a:r>
                      <a:endParaRPr lang="it-IT" dirty="0">
                        <a:solidFill>
                          <a:srgbClr val="FF0000"/>
                        </a:solidFill>
                      </a:endParaRPr>
                    </a:p>
                  </a:txBody>
                  <a:tcPr/>
                </a:tc>
                <a:tc>
                  <a:txBody>
                    <a:bodyPr/>
                    <a:lstStyle/>
                    <a:p>
                      <a:r>
                        <a:rPr lang="it-IT" dirty="0" smtClean="0"/>
                        <a:t>VN’s </a:t>
                      </a:r>
                      <a:r>
                        <a:rPr lang="it-IT" dirty="0" err="1" smtClean="0"/>
                        <a:t>customer</a:t>
                      </a:r>
                      <a:r>
                        <a:rPr lang="it-IT" baseline="0" dirty="0" smtClean="0"/>
                        <a:t> </a:t>
                      </a:r>
                      <a:r>
                        <a:rPr lang="it-IT" dirty="0" smtClean="0"/>
                        <a:t>end </a:t>
                      </a:r>
                      <a:r>
                        <a:rPr lang="it-IT" dirty="0" err="1" smtClean="0"/>
                        <a:t>point</a:t>
                      </a:r>
                      <a:r>
                        <a:rPr lang="it-IT" dirty="0" smtClean="0"/>
                        <a:t> </a:t>
                      </a:r>
                      <a:r>
                        <a:rPr lang="it-IT" dirty="0" err="1" smtClean="0"/>
                        <a:t>characteristics</a:t>
                      </a:r>
                      <a:r>
                        <a:rPr lang="it-IT" dirty="0" smtClean="0"/>
                        <a:t> </a:t>
                      </a:r>
                      <a:endParaRPr lang="it-IT" dirty="0"/>
                    </a:p>
                  </a:txBody>
                  <a:tcPr/>
                </a:tc>
              </a:tr>
              <a:tr h="370840">
                <a:tc>
                  <a:txBody>
                    <a:bodyPr/>
                    <a:lstStyle/>
                    <a:p>
                      <a:r>
                        <a:rPr lang="it-IT" dirty="0" smtClean="0"/>
                        <a:t>VN </a:t>
                      </a:r>
                      <a:r>
                        <a:rPr lang="it-IT" dirty="0" err="1" smtClean="0"/>
                        <a:t>Suvivability</a:t>
                      </a:r>
                      <a:endParaRPr lang="it-IT" dirty="0"/>
                    </a:p>
                  </a:txBody>
                  <a:tcPr/>
                </a:tc>
                <a:tc>
                  <a:txBody>
                    <a:bodyPr/>
                    <a:lstStyle/>
                    <a:p>
                      <a:r>
                        <a:rPr lang="it-IT" dirty="0" smtClean="0"/>
                        <a:t>VN </a:t>
                      </a:r>
                      <a:r>
                        <a:rPr lang="it-IT" dirty="0" err="1" smtClean="0"/>
                        <a:t>protection</a:t>
                      </a:r>
                      <a:r>
                        <a:rPr lang="it-IT" dirty="0" smtClean="0"/>
                        <a:t> </a:t>
                      </a:r>
                      <a:r>
                        <a:rPr lang="it-IT" dirty="0" err="1" smtClean="0"/>
                        <a:t>attributes</a:t>
                      </a:r>
                      <a:r>
                        <a:rPr lang="it-IT" dirty="0" smtClean="0"/>
                        <a:t> and </a:t>
                      </a:r>
                      <a:r>
                        <a:rPr lang="it-IT" dirty="0" err="1" smtClean="0"/>
                        <a:t>suvivability</a:t>
                      </a:r>
                      <a:r>
                        <a:rPr lang="it-IT" dirty="0" smtClean="0"/>
                        <a:t> policy  </a:t>
                      </a:r>
                      <a:r>
                        <a:rPr lang="it-IT" dirty="0" err="1" smtClean="0"/>
                        <a:t>enforced</a:t>
                      </a:r>
                      <a:r>
                        <a:rPr lang="it-IT" dirty="0" smtClean="0"/>
                        <a:t> </a:t>
                      </a:r>
                      <a:r>
                        <a:rPr lang="it-IT" dirty="0" err="1" smtClean="0"/>
                        <a:t>by</a:t>
                      </a:r>
                      <a:r>
                        <a:rPr lang="it-IT" dirty="0" smtClean="0"/>
                        <a:t> C/A e.g. </a:t>
                      </a:r>
                      <a:r>
                        <a:rPr lang="it-IT" dirty="0" err="1" smtClean="0"/>
                        <a:t>Local</a:t>
                      </a:r>
                      <a:r>
                        <a:rPr lang="it-IT" dirty="0" smtClean="0"/>
                        <a:t> </a:t>
                      </a:r>
                      <a:r>
                        <a:rPr lang="it-IT" dirty="0" err="1" smtClean="0"/>
                        <a:t>Reroute</a:t>
                      </a:r>
                      <a:r>
                        <a:rPr lang="it-IT" dirty="0" smtClean="0"/>
                        <a:t> </a:t>
                      </a:r>
                      <a:r>
                        <a:rPr lang="it-IT" dirty="0" err="1" smtClean="0"/>
                        <a:t>Allowed</a:t>
                      </a:r>
                      <a:r>
                        <a:rPr lang="it-IT" dirty="0" smtClean="0"/>
                        <a:t>, </a:t>
                      </a:r>
                      <a:r>
                        <a:rPr lang="it-IT" dirty="0" err="1" smtClean="0"/>
                        <a:t>Push</a:t>
                      </a:r>
                      <a:r>
                        <a:rPr lang="it-IT" baseline="0" dirty="0" smtClean="0"/>
                        <a:t> </a:t>
                      </a:r>
                      <a:r>
                        <a:rPr lang="it-IT" baseline="0" dirty="0" err="1" smtClean="0"/>
                        <a:t>Allowed</a:t>
                      </a:r>
                      <a:r>
                        <a:rPr lang="it-IT" baseline="0" dirty="0" smtClean="0"/>
                        <a:t>, …</a:t>
                      </a:r>
                      <a:endParaRPr lang="it-IT" dirty="0"/>
                    </a:p>
                  </a:txBody>
                  <a:tcPr/>
                </a:tc>
              </a:tr>
              <a:tr h="370840">
                <a:tc>
                  <a:txBody>
                    <a:bodyPr/>
                    <a:lstStyle/>
                    <a:p>
                      <a:r>
                        <a:rPr lang="it-IT" smtClean="0"/>
                        <a:t>VN </a:t>
                      </a:r>
                      <a:r>
                        <a:rPr lang="it-IT" err="1" smtClean="0"/>
                        <a:t>Action</a:t>
                      </a:r>
                      <a:r>
                        <a:rPr lang="it-IT" smtClean="0"/>
                        <a:t> status</a:t>
                      </a:r>
                      <a:endParaRPr lang="it-IT"/>
                    </a:p>
                  </a:txBody>
                  <a:tcPr/>
                </a:tc>
                <a:tc>
                  <a:txBody>
                    <a:bodyPr/>
                    <a:lstStyle/>
                    <a:p>
                      <a:r>
                        <a:rPr lang="it-IT" dirty="0" err="1" smtClean="0"/>
                        <a:t>Result</a:t>
                      </a:r>
                      <a:r>
                        <a:rPr lang="it-IT" baseline="0" dirty="0" smtClean="0"/>
                        <a:t> </a:t>
                      </a:r>
                      <a:r>
                        <a:rPr lang="it-IT" baseline="0" dirty="0" err="1" smtClean="0"/>
                        <a:t>of</a:t>
                      </a:r>
                      <a:r>
                        <a:rPr lang="it-IT" baseline="0" dirty="0" smtClean="0"/>
                        <a:t> a VN </a:t>
                      </a:r>
                      <a:r>
                        <a:rPr lang="it-IT" baseline="0" dirty="0" err="1" smtClean="0"/>
                        <a:t>action</a:t>
                      </a:r>
                      <a:endParaRPr lang="it-IT" dirty="0"/>
                    </a:p>
                  </a:txBody>
                  <a:tcPr/>
                </a:tc>
              </a:tr>
              <a:tr h="370840">
                <a:tc>
                  <a:txBody>
                    <a:bodyPr/>
                    <a:lstStyle/>
                    <a:p>
                      <a:r>
                        <a:rPr lang="it-IT" dirty="0" smtClean="0">
                          <a:solidFill>
                            <a:srgbClr val="FF0000"/>
                          </a:solidFill>
                        </a:rPr>
                        <a:t>VN Associate</a:t>
                      </a:r>
                      <a:r>
                        <a:rPr lang="it-IT" baseline="0" dirty="0" smtClean="0">
                          <a:solidFill>
                            <a:srgbClr val="FF0000"/>
                          </a:solidFill>
                        </a:rPr>
                        <a:t> LSP</a:t>
                      </a:r>
                      <a:endParaRPr lang="it-IT" dirty="0">
                        <a:solidFill>
                          <a:srgbClr val="FF0000"/>
                        </a:solidFill>
                      </a:endParaRPr>
                    </a:p>
                  </a:txBody>
                  <a:tcPr/>
                </a:tc>
                <a:tc>
                  <a:txBody>
                    <a:bodyPr/>
                    <a:lstStyle/>
                    <a:p>
                      <a:r>
                        <a:rPr lang="it-IT" baseline="0" dirty="0" smtClean="0"/>
                        <a:t> </a:t>
                      </a:r>
                      <a:r>
                        <a:rPr lang="it-IT" baseline="0" dirty="0" err="1" smtClean="0">
                          <a:sym typeface="Wingdings" pitchFamily="2" charset="2"/>
                        </a:rPr>
                        <a:t>LSPs</a:t>
                      </a:r>
                      <a:r>
                        <a:rPr lang="it-IT" baseline="0" dirty="0" smtClean="0">
                          <a:sym typeface="Wingdings" pitchFamily="2" charset="2"/>
                        </a:rPr>
                        <a:t>  </a:t>
                      </a:r>
                      <a:r>
                        <a:rPr lang="it-IT" baseline="0" dirty="0" err="1" smtClean="0">
                          <a:sym typeface="Wingdings" pitchFamily="2" charset="2"/>
                        </a:rPr>
                        <a:t>associated</a:t>
                      </a:r>
                      <a:r>
                        <a:rPr lang="it-IT" baseline="0" dirty="0" smtClean="0">
                          <a:sym typeface="Wingdings" pitchFamily="2" charset="2"/>
                        </a:rPr>
                        <a:t> per domain </a:t>
                      </a:r>
                      <a:r>
                        <a:rPr lang="it-IT" baseline="0" dirty="0" err="1" smtClean="0">
                          <a:sym typeface="Wingdings" pitchFamily="2" charset="2"/>
                        </a:rPr>
                        <a:t>from</a:t>
                      </a:r>
                      <a:r>
                        <a:rPr lang="it-IT" baseline="0" dirty="0" smtClean="0">
                          <a:sym typeface="Wingdings" pitchFamily="2" charset="2"/>
                        </a:rPr>
                        <a:t> PNC </a:t>
                      </a:r>
                      <a:r>
                        <a:rPr lang="it-IT" baseline="0" dirty="0" err="1" smtClean="0">
                          <a:sym typeface="Wingdings" pitchFamily="2" charset="2"/>
                        </a:rPr>
                        <a:t>to</a:t>
                      </a:r>
                      <a:r>
                        <a:rPr lang="it-IT" baseline="0" dirty="0" smtClean="0">
                          <a:sym typeface="Wingdings" pitchFamily="2" charset="2"/>
                        </a:rPr>
                        <a:t> MSDC in the </a:t>
                      </a:r>
                      <a:r>
                        <a:rPr lang="it-IT" baseline="0" dirty="0" err="1" smtClean="0">
                          <a:sym typeface="Wingdings" pitchFamily="2" charset="2"/>
                        </a:rPr>
                        <a:t>context</a:t>
                      </a:r>
                      <a:r>
                        <a:rPr lang="it-IT" baseline="0" dirty="0" smtClean="0">
                          <a:sym typeface="Wingdings" pitchFamily="2" charset="2"/>
                        </a:rPr>
                        <a:t> </a:t>
                      </a:r>
                      <a:r>
                        <a:rPr lang="it-IT" baseline="0" dirty="0" err="1" smtClean="0">
                          <a:sym typeface="Wingdings" pitchFamily="2" charset="2"/>
                        </a:rPr>
                        <a:t>of</a:t>
                      </a:r>
                      <a:r>
                        <a:rPr lang="it-IT" baseline="0" dirty="0" smtClean="0">
                          <a:sym typeface="Wingdings" pitchFamily="2" charset="2"/>
                        </a:rPr>
                        <a:t> VN Update . The </a:t>
                      </a:r>
                      <a:r>
                        <a:rPr lang="it-IT" baseline="0" dirty="0" err="1" smtClean="0">
                          <a:sym typeface="Wingdings" pitchFamily="2" charset="2"/>
                        </a:rPr>
                        <a:t>parameter</a:t>
                      </a:r>
                      <a:r>
                        <a:rPr lang="it-IT" baseline="0" dirty="0" smtClean="0">
                          <a:sym typeface="Wingdings" pitchFamily="2" charset="2"/>
                        </a:rPr>
                        <a:t> </a:t>
                      </a:r>
                      <a:r>
                        <a:rPr lang="it-IT" baseline="0" dirty="0" err="1" smtClean="0">
                          <a:sym typeface="Wingdings" pitchFamily="2" charset="2"/>
                        </a:rPr>
                        <a:t>reports</a:t>
                      </a:r>
                      <a:r>
                        <a:rPr lang="it-IT" baseline="0" dirty="0" smtClean="0">
                          <a:sym typeface="Wingdings" pitchFamily="2" charset="2"/>
                        </a:rPr>
                        <a:t> </a:t>
                      </a:r>
                      <a:r>
                        <a:rPr lang="it-IT" baseline="0" dirty="0" err="1" smtClean="0">
                          <a:sym typeface="Wingdings" pitchFamily="2" charset="2"/>
                        </a:rPr>
                        <a:t>instantiated</a:t>
                      </a:r>
                      <a:r>
                        <a:rPr lang="it-IT" baseline="0" dirty="0" smtClean="0">
                          <a:sym typeface="Wingdings" pitchFamily="2" charset="2"/>
                        </a:rPr>
                        <a:t> </a:t>
                      </a:r>
                      <a:r>
                        <a:rPr lang="it-IT" baseline="0" dirty="0" err="1" smtClean="0">
                          <a:sym typeface="Wingdings" pitchFamily="2" charset="2"/>
                        </a:rPr>
                        <a:t>LSPs</a:t>
                      </a:r>
                      <a:r>
                        <a:rPr lang="it-IT" baseline="0" dirty="0" smtClean="0">
                          <a:sym typeface="Wingdings" pitchFamily="2" charset="2"/>
                        </a:rPr>
                        <a:t> </a:t>
                      </a:r>
                      <a:r>
                        <a:rPr lang="it-IT" baseline="0" dirty="0" err="1" smtClean="0">
                          <a:sym typeface="Wingdings" pitchFamily="2" charset="2"/>
                        </a:rPr>
                        <a:t>associated</a:t>
                      </a:r>
                      <a:r>
                        <a:rPr lang="it-IT" baseline="0" dirty="0" smtClean="0">
                          <a:sym typeface="Wingdings" pitchFamily="2" charset="2"/>
                        </a:rPr>
                        <a:t> </a:t>
                      </a:r>
                      <a:r>
                        <a:rPr lang="it-IT" baseline="0" dirty="0" err="1" smtClean="0">
                          <a:sym typeface="Wingdings" pitchFamily="2" charset="2"/>
                        </a:rPr>
                        <a:t>to</a:t>
                      </a:r>
                      <a:r>
                        <a:rPr lang="it-IT" baseline="0" dirty="0" smtClean="0">
                          <a:sym typeface="Wingdings" pitchFamily="2" charset="2"/>
                        </a:rPr>
                        <a:t> a </a:t>
                      </a:r>
                      <a:r>
                        <a:rPr lang="it-IT" baseline="0" dirty="0" err="1" smtClean="0">
                          <a:sym typeface="Wingdings" pitchFamily="2" charset="2"/>
                        </a:rPr>
                        <a:t>specific</a:t>
                      </a:r>
                      <a:r>
                        <a:rPr lang="it-IT" baseline="0" dirty="0" smtClean="0">
                          <a:sym typeface="Wingdings" pitchFamily="2" charset="2"/>
                        </a:rPr>
                        <a:t> VN </a:t>
                      </a:r>
                      <a:r>
                        <a:rPr lang="it-IT" baseline="0" dirty="0" err="1" smtClean="0">
                          <a:sym typeface="Wingdings" pitchFamily="2" charset="2"/>
                        </a:rPr>
                        <a:t>created</a:t>
                      </a:r>
                      <a:r>
                        <a:rPr lang="it-IT" baseline="0" dirty="0" smtClean="0">
                          <a:sym typeface="Wingdings" pitchFamily="2" charset="2"/>
                        </a:rPr>
                        <a:t> in </a:t>
                      </a:r>
                      <a:r>
                        <a:rPr lang="it-IT" baseline="0" dirty="0" err="1" smtClean="0">
                          <a:sym typeface="Wingdings" pitchFamily="2" charset="2"/>
                        </a:rPr>
                        <a:t>responce</a:t>
                      </a:r>
                      <a:r>
                        <a:rPr lang="it-IT" baseline="0" dirty="0" smtClean="0">
                          <a:sym typeface="Wingdings" pitchFamily="2" charset="2"/>
                        </a:rPr>
                        <a:t> </a:t>
                      </a:r>
                      <a:r>
                        <a:rPr lang="it-IT" baseline="0" dirty="0" err="1" smtClean="0">
                          <a:sym typeface="Wingdings" pitchFamily="2" charset="2"/>
                        </a:rPr>
                        <a:t>to</a:t>
                      </a:r>
                      <a:r>
                        <a:rPr lang="it-IT" baseline="0" dirty="0" smtClean="0">
                          <a:sym typeface="Wingdings" pitchFamily="2" charset="2"/>
                        </a:rPr>
                        <a:t> a CNC </a:t>
                      </a:r>
                      <a:r>
                        <a:rPr lang="it-IT" baseline="0" dirty="0" err="1" smtClean="0">
                          <a:sym typeface="Wingdings" pitchFamily="2" charset="2"/>
                        </a:rPr>
                        <a:t>request</a:t>
                      </a:r>
                      <a:r>
                        <a:rPr lang="it-IT" baseline="0" dirty="0" smtClean="0">
                          <a:sym typeface="Wingdings" pitchFamily="2" charset="2"/>
                        </a:rPr>
                        <a:t> .</a:t>
                      </a:r>
                      <a:endParaRPr lang="it-IT" dirty="0"/>
                    </a:p>
                  </a:txBody>
                  <a:tcPr/>
                </a:tc>
              </a:tr>
              <a:tr h="370840">
                <a:tc>
                  <a:txBody>
                    <a:bodyPr/>
                    <a:lstStyle/>
                    <a:p>
                      <a:r>
                        <a:rPr lang="it-IT" dirty="0" smtClean="0"/>
                        <a:t>VN Service </a:t>
                      </a:r>
                      <a:r>
                        <a:rPr lang="it-IT" dirty="0" err="1" smtClean="0"/>
                        <a:t>Preference</a:t>
                      </a:r>
                      <a:endParaRPr lang="it-IT" dirty="0"/>
                    </a:p>
                  </a:txBody>
                  <a:tcPr/>
                </a:tc>
                <a:tc>
                  <a:txBody>
                    <a:bodyPr/>
                    <a:lstStyle/>
                    <a:p>
                      <a:r>
                        <a:rPr lang="it-IT" baseline="0" dirty="0" smtClean="0"/>
                        <a:t> </a:t>
                      </a:r>
                      <a:r>
                        <a:rPr lang="it-IT" baseline="0" dirty="0" err="1" smtClean="0"/>
                        <a:t>It</a:t>
                      </a:r>
                      <a:r>
                        <a:rPr lang="it-IT" baseline="0" dirty="0" smtClean="0"/>
                        <a:t> </a:t>
                      </a:r>
                      <a:r>
                        <a:rPr lang="it-IT" baseline="0" dirty="0" err="1" smtClean="0"/>
                        <a:t>refers</a:t>
                      </a:r>
                      <a:r>
                        <a:rPr lang="it-IT" baseline="0" dirty="0" smtClean="0"/>
                        <a:t> </a:t>
                      </a:r>
                      <a:r>
                        <a:rPr lang="it-IT" baseline="0" dirty="0" err="1" smtClean="0"/>
                        <a:t>to</a:t>
                      </a:r>
                      <a:r>
                        <a:rPr lang="it-IT" baseline="0" dirty="0" smtClean="0"/>
                        <a:t> End Point Location’s </a:t>
                      </a:r>
                      <a:r>
                        <a:rPr lang="it-IT" baseline="0" dirty="0" err="1" smtClean="0"/>
                        <a:t>support</a:t>
                      </a:r>
                      <a:r>
                        <a:rPr lang="it-IT" baseline="0" dirty="0" smtClean="0"/>
                        <a:t> </a:t>
                      </a:r>
                      <a:r>
                        <a:rPr lang="it-IT" baseline="0" dirty="0" err="1" smtClean="0"/>
                        <a:t>for</a:t>
                      </a:r>
                      <a:r>
                        <a:rPr lang="it-IT" baseline="0" dirty="0" smtClean="0"/>
                        <a:t> </a:t>
                      </a:r>
                      <a:r>
                        <a:rPr lang="it-IT" baseline="0" dirty="0" err="1" smtClean="0"/>
                        <a:t>certain</a:t>
                      </a:r>
                      <a:r>
                        <a:rPr lang="it-IT" baseline="0" dirty="0" smtClean="0"/>
                        <a:t> VNF (security, firewall) , </a:t>
                      </a:r>
                      <a:r>
                        <a:rPr lang="it-IT" baseline="0" dirty="0" err="1" smtClean="0"/>
                        <a:t>client-specific</a:t>
                      </a:r>
                      <a:r>
                        <a:rPr lang="it-IT" baseline="0" dirty="0" smtClean="0"/>
                        <a:t> </a:t>
                      </a:r>
                      <a:r>
                        <a:rPr lang="it-IT" baseline="0" dirty="0" err="1" smtClean="0"/>
                        <a:t>preference</a:t>
                      </a:r>
                      <a:r>
                        <a:rPr lang="it-IT" baseline="0" dirty="0" smtClean="0"/>
                        <a:t>  </a:t>
                      </a:r>
                      <a:r>
                        <a:rPr lang="it-IT" baseline="0" dirty="0" err="1" smtClean="0"/>
                        <a:t>enforcement</a:t>
                      </a:r>
                      <a:r>
                        <a:rPr lang="it-IT" baseline="0" dirty="0" smtClean="0"/>
                        <a:t> </a:t>
                      </a:r>
                      <a:r>
                        <a:rPr lang="it-IT" baseline="0" dirty="0" err="1" smtClean="0"/>
                        <a:t>to</a:t>
                      </a:r>
                      <a:r>
                        <a:rPr lang="it-IT" baseline="0" dirty="0" smtClean="0"/>
                        <a:t> </a:t>
                      </a:r>
                      <a:r>
                        <a:rPr lang="it-IT" baseline="0" dirty="0" err="1" smtClean="0"/>
                        <a:t>permit</a:t>
                      </a:r>
                      <a:r>
                        <a:rPr lang="it-IT" baseline="0" dirty="0" smtClean="0"/>
                        <a:t> </a:t>
                      </a:r>
                      <a:r>
                        <a:rPr lang="it-IT" baseline="0" dirty="0" err="1" smtClean="0"/>
                        <a:t>correct</a:t>
                      </a:r>
                      <a:r>
                        <a:rPr lang="it-IT" baseline="0" dirty="0" smtClean="0"/>
                        <a:t> </a:t>
                      </a:r>
                      <a:r>
                        <a:rPr lang="it-IT" baseline="0" dirty="0" err="1" smtClean="0"/>
                        <a:t>selection</a:t>
                      </a:r>
                      <a:r>
                        <a:rPr lang="it-IT" baseline="0" dirty="0" smtClean="0"/>
                        <a:t> </a:t>
                      </a:r>
                      <a:r>
                        <a:rPr lang="it-IT" baseline="0" dirty="0" err="1" smtClean="0"/>
                        <a:t>from</a:t>
                      </a:r>
                      <a:r>
                        <a:rPr lang="it-IT" baseline="0" dirty="0" smtClean="0"/>
                        <a:t> the network </a:t>
                      </a:r>
                      <a:r>
                        <a:rPr lang="it-IT" baseline="0" dirty="0" err="1" smtClean="0"/>
                        <a:t>of</a:t>
                      </a:r>
                      <a:r>
                        <a:rPr lang="it-IT" baseline="0" dirty="0" smtClean="0"/>
                        <a:t> the </a:t>
                      </a:r>
                      <a:r>
                        <a:rPr lang="it-IT" baseline="0" dirty="0" err="1" smtClean="0"/>
                        <a:t>destination</a:t>
                      </a:r>
                      <a:r>
                        <a:rPr lang="it-IT" baseline="0" dirty="0" smtClean="0"/>
                        <a:t> </a:t>
                      </a:r>
                      <a:r>
                        <a:rPr lang="it-IT" baseline="0" dirty="0" err="1" smtClean="0"/>
                        <a:t>related</a:t>
                      </a:r>
                      <a:r>
                        <a:rPr lang="it-IT" baseline="0" dirty="0" smtClean="0"/>
                        <a:t> at the </a:t>
                      </a:r>
                      <a:r>
                        <a:rPr lang="it-IT" baseline="0" dirty="0" err="1" smtClean="0"/>
                        <a:t>indicated</a:t>
                      </a:r>
                      <a:r>
                        <a:rPr lang="it-IT" baseline="0" dirty="0" smtClean="0"/>
                        <a:t> VNF .</a:t>
                      </a:r>
                      <a:endParaRPr lang="it-IT" dirty="0"/>
                    </a:p>
                  </a:txBody>
                  <a:tcPr/>
                </a:tc>
              </a:tr>
            </a:tbl>
          </a:graphicData>
        </a:graphic>
      </p:graphicFrame>
    </p:spTree>
    <p:extLst>
      <p:ext uri="{BB962C8B-B14F-4D97-AF65-F5344CB8AC3E}">
        <p14:creationId xmlns="" xmlns:p14="http://schemas.microsoft.com/office/powerpoint/2010/main" val="295417446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3718290" cy="4525963"/>
          </a:xfrm>
        </p:spPr>
        <p:txBody>
          <a:bodyPr/>
          <a:lstStyle/>
          <a:p>
            <a:pPr>
              <a:buNone/>
            </a:pPr>
            <a:r>
              <a:rPr lang="en-US" sz="1400" dirty="0" smtClean="0"/>
              <a:t>&lt;VN Instantiate&gt; ::= &lt;VN Identifier&gt; </a:t>
            </a:r>
          </a:p>
          <a:p>
            <a:pPr>
              <a:buNone/>
            </a:pPr>
            <a:r>
              <a:rPr lang="en-US" sz="1400" dirty="0" smtClean="0"/>
              <a:t>                     [&lt;VN Objective Function&gt;]</a:t>
            </a:r>
          </a:p>
          <a:p>
            <a:pPr>
              <a:buNone/>
            </a:pPr>
            <a:r>
              <a:rPr lang="en-US" sz="1400" dirty="0" smtClean="0"/>
              <a:t>	            &lt;VN End-Point&gt;</a:t>
            </a:r>
          </a:p>
          <a:p>
            <a:pPr>
              <a:buNone/>
            </a:pPr>
            <a:r>
              <a:rPr lang="en-US" sz="1400" dirty="0" smtClean="0"/>
              <a:t>                     [&lt;VN Survivability&gt;]</a:t>
            </a:r>
          </a:p>
          <a:p>
            <a:pPr>
              <a:buNone/>
            </a:pPr>
            <a:r>
              <a:rPr lang="en-US" sz="1400" dirty="0" smtClean="0"/>
              <a:t>                     [&lt;VN Service Preference&gt;]</a:t>
            </a:r>
          </a:p>
          <a:p>
            <a:pPr>
              <a:buNone/>
            </a:pPr>
            <a:r>
              <a:rPr lang="en-US" sz="1400" dirty="0" smtClean="0"/>
              <a:t> </a:t>
            </a:r>
          </a:p>
          <a:p>
            <a:pPr>
              <a:buNone/>
            </a:pPr>
            <a:r>
              <a:rPr lang="en-US" sz="1400" dirty="0" smtClean="0"/>
              <a:t>&lt;VN Modify&gt; ::= &lt;VN identifier&gt;</a:t>
            </a:r>
          </a:p>
          <a:p>
            <a:pPr>
              <a:buNone/>
            </a:pPr>
            <a:r>
              <a:rPr lang="en-US" sz="1400" dirty="0" smtClean="0"/>
              <a:t>                [&lt;VN Objective Function&gt;]</a:t>
            </a:r>
          </a:p>
          <a:p>
            <a:pPr>
              <a:buNone/>
            </a:pPr>
            <a:r>
              <a:rPr lang="en-US" sz="1400" dirty="0" smtClean="0"/>
              <a:t>	       &lt;VN End-Point&gt;</a:t>
            </a:r>
          </a:p>
          <a:p>
            <a:pPr>
              <a:buNone/>
            </a:pPr>
            <a:r>
              <a:rPr lang="en-US" sz="1400" dirty="0" smtClean="0"/>
              <a:t>                [&lt;VN Survivability&gt;]</a:t>
            </a:r>
          </a:p>
          <a:p>
            <a:pPr>
              <a:buNone/>
            </a:pPr>
            <a:r>
              <a:rPr lang="en-US" sz="1400" dirty="0" smtClean="0"/>
              <a:t>                [&lt;VN Service Preference&gt;]</a:t>
            </a:r>
          </a:p>
          <a:p>
            <a:pPr>
              <a:buNone/>
            </a:pPr>
            <a:r>
              <a:rPr lang="en-US" sz="1400" dirty="0" smtClean="0"/>
              <a:t>          </a:t>
            </a:r>
          </a:p>
          <a:p>
            <a:pPr>
              <a:buNone/>
            </a:pPr>
            <a:r>
              <a:rPr lang="en-US" sz="1400" dirty="0" smtClean="0"/>
              <a:t>&lt;VN Delete&gt; ::= &lt;VN Identifier&gt; </a:t>
            </a:r>
          </a:p>
          <a:p>
            <a:pPr>
              <a:buNone/>
            </a:pPr>
            <a:r>
              <a:rPr lang="en-US" sz="1400" dirty="0" smtClean="0"/>
              <a:t> </a:t>
            </a:r>
          </a:p>
          <a:p>
            <a:pPr>
              <a:buNone/>
            </a:pPr>
            <a:r>
              <a:rPr lang="en-US" sz="1400" dirty="0" smtClean="0"/>
              <a:t>&lt;VN Update&gt; :: = &lt;VN Identifier&gt;</a:t>
            </a:r>
          </a:p>
          <a:p>
            <a:pPr>
              <a:buNone/>
            </a:pPr>
            <a:r>
              <a:rPr lang="en-US" sz="1400" dirty="0" smtClean="0"/>
              <a:t>                 &lt;VN Associated LSP&gt; </a:t>
            </a:r>
          </a:p>
          <a:p>
            <a:pPr>
              <a:buNone/>
            </a:pPr>
            <a:r>
              <a:rPr lang="en-US" sz="1400" dirty="0" smtClean="0"/>
              <a:t> </a:t>
            </a:r>
          </a:p>
        </p:txBody>
      </p:sp>
      <p:sp>
        <p:nvSpPr>
          <p:cNvPr id="3" name="Title 2"/>
          <p:cNvSpPr>
            <a:spLocks noGrp="1"/>
          </p:cNvSpPr>
          <p:nvPr>
            <p:ph type="title"/>
          </p:nvPr>
        </p:nvSpPr>
        <p:spPr/>
        <p:txBody>
          <a:bodyPr/>
          <a:lstStyle/>
          <a:p>
            <a:r>
              <a:rPr lang="en-US" dirty="0" smtClean="0"/>
              <a:t>Mapping of Primitives with Objects(</a:t>
            </a:r>
            <a:r>
              <a:rPr lang="en-US" sz="2800" dirty="0" smtClean="0"/>
              <a:t>on going )</a:t>
            </a:r>
            <a:endParaRPr lang="en-US" dirty="0"/>
          </a:p>
        </p:txBody>
      </p:sp>
      <p:sp>
        <p:nvSpPr>
          <p:cNvPr id="4" name="Footer Placeholder 3"/>
          <p:cNvSpPr>
            <a:spLocks noGrp="1"/>
          </p:cNvSpPr>
          <p:nvPr>
            <p:ph type="ftr" sz="quarter" idx="10"/>
          </p:nvPr>
        </p:nvSpPr>
        <p:spPr/>
        <p:txBody>
          <a:bodyPr/>
          <a:lstStyle/>
          <a:p>
            <a:pPr>
              <a:defRPr/>
            </a:pPr>
            <a:r>
              <a:rPr lang="en-US" smtClean="0"/>
              <a:t>IETF 88, Vancouver</a:t>
            </a:r>
            <a:endParaRPr lang="en-US"/>
          </a:p>
        </p:txBody>
      </p:sp>
      <p:sp>
        <p:nvSpPr>
          <p:cNvPr id="5" name="Slide Number Placeholder 4"/>
          <p:cNvSpPr>
            <a:spLocks noGrp="1"/>
          </p:cNvSpPr>
          <p:nvPr>
            <p:ph type="sldNum" sz="quarter" idx="11"/>
          </p:nvPr>
        </p:nvSpPr>
        <p:spPr/>
        <p:txBody>
          <a:bodyPr/>
          <a:lstStyle/>
          <a:p>
            <a:pPr>
              <a:defRPr/>
            </a:pPr>
            <a:fld id="{2F45B7DC-B3D8-49AE-9AE5-38A00AA37652}" type="slidenum">
              <a:rPr lang="en-US" smtClean="0"/>
              <a:pPr>
                <a:defRPr/>
              </a:pPr>
              <a:t>9</a:t>
            </a:fld>
            <a:endParaRPr lang="en-US"/>
          </a:p>
        </p:txBody>
      </p:sp>
      <p:sp>
        <p:nvSpPr>
          <p:cNvPr id="6" name="Content Placeholder 1"/>
          <p:cNvSpPr txBox="1">
            <a:spLocks/>
          </p:cNvSpPr>
          <p:nvPr/>
        </p:nvSpPr>
        <p:spPr bwMode="auto">
          <a:xfrm>
            <a:off x="4914544" y="1598852"/>
            <a:ext cx="371829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&lt;VN Path Compute Request&gt;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Objective Function&gt;]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End-Point&gt;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Survivability&gt;]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Service Preference&gt;]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&lt;VN Path Compute Reply&gt;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Associated LSP&gt;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&lt;VN Query&gt;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&lt;VN Query Reply&gt; ::= &lt;VN Identifier&gt;</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                     &lt;VN Associated LSP&gt; </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13675</TotalTime>
  <Words>843</Words>
  <Application>Microsoft Office PowerPoint</Application>
  <PresentationFormat>Presentazione su schermo (4:3)</PresentationFormat>
  <Paragraphs>161</Paragraphs>
  <Slides>13</Slides>
  <Notes>0</Notes>
  <HiddenSlides>0</HiddenSlides>
  <MMClips>0</MMClips>
  <ScaleCrop>false</ScaleCrop>
  <HeadingPairs>
    <vt:vector size="4" baseType="variant">
      <vt:variant>
        <vt:lpstr>Tema</vt:lpstr>
      </vt:variant>
      <vt:variant>
        <vt:i4>5</vt:i4>
      </vt:variant>
      <vt:variant>
        <vt:lpstr>Titoli diapositive</vt:lpstr>
      </vt:variant>
      <vt:variant>
        <vt:i4>13</vt:i4>
      </vt:variant>
    </vt:vector>
  </HeadingPairs>
  <TitlesOfParts>
    <vt:vector size="18" baseType="lpstr">
      <vt:lpstr>Theme1</vt:lpstr>
      <vt:lpstr>Custom Design</vt:lpstr>
      <vt:lpstr>2_Custom Design</vt:lpstr>
      <vt:lpstr>1_Custom Design</vt:lpstr>
      <vt:lpstr>Office Theme</vt:lpstr>
      <vt:lpstr>ACTN Information Model  </vt:lpstr>
      <vt:lpstr>ACTN Model background</vt:lpstr>
      <vt:lpstr>Updates from version 1</vt:lpstr>
      <vt:lpstr>Diapositiva 4</vt:lpstr>
      <vt:lpstr>VN Definition</vt:lpstr>
      <vt:lpstr>Virtual Network</vt:lpstr>
      <vt:lpstr>Action Primitives </vt:lpstr>
      <vt:lpstr>Objects </vt:lpstr>
      <vt:lpstr>Mapping of Primitives with Objects(on going )</vt:lpstr>
      <vt:lpstr>Next Steps</vt:lpstr>
      <vt:lpstr>Diapositiva 11</vt:lpstr>
      <vt:lpstr>How to represent a VN</vt:lpstr>
      <vt:lpstr>Why an information model?</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Use-case</dc:title>
  <dc:creator>l73682</dc:creator>
  <cp:lastModifiedBy>sbelotti</cp:lastModifiedBy>
  <cp:revision>272</cp:revision>
  <dcterms:created xsi:type="dcterms:W3CDTF">2013-03-04T18:01:17Z</dcterms:created>
  <dcterms:modified xsi:type="dcterms:W3CDTF">2016-04-01T08:55:33Z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(4)H0kJbu49g/NO7PP5TTXy9DxHInUkw5SPI7W2oz/5CoODBHxxmQ1ACZrV2gcL8TvNia3LuQpa_x000d_
INCQemG05TWrgwIQCouYBAC9P3IZ0tLhhuKXTvxdH2DvdDOqPlg/879/JhlWWNZ7vdYQNbqx_x000d_
9iQIMdAPL1tSIO9HUFSaiJB4x3lpJHSlw2G/Ue0dZtkDo1tBinucV9kHZ/eOjvrz6bWGE0O+_x000d_
G0tpJY50f5UGCcaHLU</vt:lpwstr>
  </property>
  <property fmtid="{D5CDD505-2E9C-101B-9397-08002B2CF9AE}" pid="3" name="_ms_pID_7253431">
    <vt:lpwstr>dL+neXGe78IgBcm5BVHR2LOct8HhHO3ReQ1Fd0F/ttN6pkjlif9zGg_x000d_
YqjRd5BPTqmspFk6E36e8e4kOScSSD+cSM8j4CUfV0+FHIh+UOaP7Oz/7rLYdCZLV8mw5uJq_x000d_
njzcpnxaX6u1Dcn1Q0yIC1UcmHd4cB/QOtmHgNJsjviTXhUtDvQQjxUUSUvlk4+iaw3/WCPv_x000d_
iBy9VV/g+jtl0bu0WNPYZ05djWOYE1P2ihIg</vt:lpwstr>
  </property>
  <property fmtid="{D5CDD505-2E9C-101B-9397-08002B2CF9AE}" pid="4" name="_ms_pID_7253432">
    <vt:lpwstr>I4IadWBGimwZiNce0rNzy4WR6v8DI8UDEOtt_x000d_
FutGV70UqW7y3P/EHi98svVbgSA9cxj1Ulz9MYjrm0y+W30i1FrR8NTbvo+DtagNzQH6CPCg_x000d_
rSXi6E279k++GlCXEYpVIum2odij5xN1/ZPq8782hGK1hLZotXLm1DWDwyvMNtBatlt3m0XF_x000d_
ZryrYotWWvU+tnzn+6b5G/DIX62Px/nnNfUZeDldkYDb1OD12IeNER</vt:lpwstr>
  </property>
  <property fmtid="{D5CDD505-2E9C-101B-9397-08002B2CF9AE}" pid="5" name="_ms_pID_7253433">
    <vt:lpwstr>TCvpEenhXXe5RiFFrC_x000d_
0rInxXlKPXiN1oTS2CEb8Be4xTixGoLgws4BDF5fDEe6ibOdgcqA465sbDG+cIkMRfVuK0yv_x000d_
8x3r3vHqV259QckvRNddjeyr+bInfgUHbYAJT3GH</vt:lpwstr>
  </property>
  <property fmtid="{D5CDD505-2E9C-101B-9397-08002B2CF9AE}" pid="6" name="_new_ms_pID_72543">
    <vt:lpwstr>(3)5YonDXOjmHI81TA8zLQluqi5hbW9Yu+jHy36HCiieFu8KFmmkyZsrr79zwAVB5V7lcyNrF+E
Vs9mfazkxTiZM3ohcMnaw0eDbQh9lnbnXlCQrrn8mpoyAwASv9goiFW/5JfRtFrlrxK+SWhl
unxkSjxjyqzRtt3284rMttnLLwPVPBzWm/7811dMMU62bgttkN1g0fb2KEYzcQEbqXIcVymO
tnQy0NcMLmQ7bJvIGs</vt:lpwstr>
  </property>
  <property fmtid="{D5CDD505-2E9C-101B-9397-08002B2CF9AE}" pid="7" name="_new_ms_pID_725431">
    <vt:lpwstr>ygriMTGYzcbZo91qs4VK08rJb+yfWVALrJ3FiMk2ume3DCPtK++ZiI
S5oPKaLN+OTgL9NizpO6nDZgRXDL4HKH9KbOzE8iJJS8wGfWHzZmRSnMBDRolpp/xTZGOKE1
zbXwGCNQ8HdtKK3nwgD7DYhyY85ronEpUZsn4b9WqBS8h4QJ83SiWXHnY+i3255MTXhYROrm
F+2jkjFa1WLRwArcM1FWflnmwW5U14A46LyB</vt:lpwstr>
  </property>
  <property fmtid="{D5CDD505-2E9C-101B-9397-08002B2CF9AE}" pid="8" name="_new_ms_pID_725432">
    <vt:lpwstr>TZRoUgWCErB1npKC48czvCLQIfs9YhX+hK22
kAV6DJ4wNTgVk0hJfAnkgfGJG1v3yvC+la8CP/atlDdEcCOqT9aQKiHnBgKzv/LU7+kDz0Ec
a5uYjmHMtr/CiLOwvmBg4Q==</vt:lpwstr>
  </property>
  <property fmtid="{D5CDD505-2E9C-101B-9397-08002B2CF9AE}" pid="9" name="_NewReviewCycle">
    <vt:lpwstr/>
  </property>
  <property fmtid="{D5CDD505-2E9C-101B-9397-08002B2CF9AE}" pid="10" name="sflag">
    <vt:lpwstr>1445931700</vt:lpwstr>
  </property>
  <property fmtid="{D5CDD505-2E9C-101B-9397-08002B2CF9AE}" pid="11" name="_AdHocReviewCycleID">
    <vt:i4>757395236</vt:i4>
  </property>
  <property fmtid="{D5CDD505-2E9C-101B-9397-08002B2CF9AE}" pid="12" name="_EmailSubject">
    <vt:lpwstr>draft-leebelotti-teas-actn-info-02 slides</vt:lpwstr>
  </property>
  <property fmtid="{D5CDD505-2E9C-101B-9397-08002B2CF9AE}" pid="13" name="_AuthorEmail">
    <vt:lpwstr>sergio.belotti@alcatel-lucent.com</vt:lpwstr>
  </property>
  <property fmtid="{D5CDD505-2E9C-101B-9397-08002B2CF9AE}" pid="14" name="_AuthorEmailDisplayName">
    <vt:lpwstr>Belotti, Sergio (Nokia - IT)</vt:lpwstr>
  </property>
</Properties>
</file>