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1"/>
  </p:notesMasterIdLst>
  <p:handoutMasterIdLst>
    <p:handoutMasterId r:id="rId12"/>
  </p:handoutMasterIdLst>
  <p:sldIdLst>
    <p:sldId id="767" r:id="rId2"/>
    <p:sldId id="776" r:id="rId3"/>
    <p:sldId id="800" r:id="rId4"/>
    <p:sldId id="801" r:id="rId5"/>
    <p:sldId id="802" r:id="rId6"/>
    <p:sldId id="804" r:id="rId7"/>
    <p:sldId id="803" r:id="rId8"/>
    <p:sldId id="774" r:id="rId9"/>
    <p:sldId id="775" r:id="rId10"/>
  </p:sldIdLst>
  <p:sldSz cx="9144000" cy="6858000" type="screen4x3"/>
  <p:notesSz cx="6997700" cy="92710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42C3"/>
    <a:srgbClr val="2A547E"/>
    <a:srgbClr val="808080"/>
    <a:srgbClr val="99CCCC"/>
    <a:srgbClr val="6365CE"/>
    <a:srgbClr val="CCFFFF"/>
    <a:srgbClr val="CC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74" autoAdjust="0"/>
    <p:restoredTop sz="98711" autoAdjust="0"/>
  </p:normalViewPr>
  <p:slideViewPr>
    <p:cSldViewPr snapToGrid="0">
      <p:cViewPr varScale="1">
        <p:scale>
          <a:sx n="110" d="100"/>
          <a:sy n="110" d="100"/>
        </p:scale>
        <p:origin x="-1520" y="-96"/>
      </p:cViewPr>
      <p:guideLst>
        <p:guide orient="horz" pos="2160"/>
        <p:guide pos="2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5" d="100"/>
          <a:sy n="75" d="100"/>
        </p:scale>
        <p:origin x="-2118" y="-102"/>
      </p:cViewPr>
      <p:guideLst>
        <p:guide orient="horz" pos="2920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150" y="8945563"/>
            <a:ext cx="685006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814" tIns="50787" rIns="96814" bIns="50787">
            <a:spAutoFit/>
          </a:bodyPr>
          <a:lstStyle/>
          <a:p>
            <a:pPr defTabSz="619125">
              <a:lnSpc>
                <a:spcPct val="100000"/>
              </a:lnSpc>
              <a:tabLst>
                <a:tab pos="2416175" algn="l"/>
                <a:tab pos="4889500" algn="l"/>
              </a:tabLst>
              <a:defRPr/>
            </a:pPr>
            <a:r>
              <a:rPr lang="en-US" sz="800"/>
              <a:t>Copyright © 2003, Cisco Systems, Inc. All rights reserved. Printed in USA.</a:t>
            </a:r>
            <a:br>
              <a:rPr lang="en-US" sz="800"/>
            </a:br>
            <a:r>
              <a:rPr lang="en-US" sz="800"/>
              <a:t>Presentation_ID.scr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3988" y="8959850"/>
            <a:ext cx="6688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8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38875" y="8585200"/>
            <a:ext cx="4492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61413"/>
            <a:ext cx="26146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371" tIns="50030" rIns="95371" bIns="50030">
            <a:spAutoFit/>
          </a:bodyPr>
          <a:lstStyle/>
          <a:p>
            <a:pPr defTabSz="609600">
              <a:lnSpc>
                <a:spcPct val="100000"/>
              </a:lnSpc>
              <a:tabLst>
                <a:tab pos="2379663" algn="l"/>
                <a:tab pos="4816475" algn="l"/>
              </a:tabLst>
              <a:defRPr/>
            </a:pPr>
            <a:r>
              <a:rPr lang="en-US" sz="800"/>
              <a:t>© 2003, Cisco Systems, Inc. All rights reserved.</a:t>
            </a:r>
          </a:p>
          <a:p>
            <a:pPr defTabSz="609600">
              <a:lnSpc>
                <a:spcPct val="100000"/>
              </a:lnSpc>
              <a:tabLst>
                <a:tab pos="2379663" algn="l"/>
                <a:tab pos="4816475" algn="l"/>
              </a:tabLst>
              <a:defRPr/>
            </a:pPr>
            <a:r>
              <a:rPr lang="en-US" sz="800"/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75700"/>
            <a:ext cx="66405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8200" y="8656638"/>
            <a:ext cx="8128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61" tIns="0" rIns="18761" bIns="0" numCol="1" anchor="b" anchorCtr="0" compatLnSpc="1">
            <a:prstTxWarp prst="textNoShape">
              <a:avLst/>
            </a:prstTxWarp>
          </a:bodyPr>
          <a:lstStyle>
            <a:lvl1pPr algn="r" defTabSz="900113">
              <a:lnSpc>
                <a:spcPct val="100000"/>
              </a:lnSpc>
              <a:defRPr sz="800" b="0"/>
            </a:lvl1pPr>
          </a:lstStyle>
          <a:p>
            <a:pPr>
              <a:defRPr/>
            </a:pPr>
            <a:fld id="{81429D18-7BAD-484A-A82B-DE1537272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342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4713" y="244475"/>
            <a:ext cx="5307012" cy="39798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3225" y="4365625"/>
            <a:ext cx="6110288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71" tIns="50030" rIns="95371" bIns="500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9977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FE6199-6BAC-4AAF-BCC5-4CFAC432593C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9B67E-8FD0-3040-BB8F-736D83302F0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222A5D-5235-4C9D-AF32-DAD7C302501F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5753C5-349A-455E-B846-27D0F01F5B37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9"/>
          <p:cNvSpPr>
            <a:spLocks noChangeArrowheads="1"/>
          </p:cNvSpPr>
          <p:nvPr/>
        </p:nvSpPr>
        <p:spPr bwMode="auto">
          <a:xfrm>
            <a:off x="0" y="2230438"/>
            <a:ext cx="9144000" cy="4652962"/>
          </a:xfrm>
          <a:prstGeom prst="rect">
            <a:avLst/>
          </a:prstGeom>
          <a:solidFill>
            <a:srgbClr val="DCE4E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73025" tIns="36512" rIns="73025" bIns="36512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958FA14C-1482-493C-9FE5-C9E0B8EF523E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6" name="Freeform 201"/>
          <p:cNvSpPr>
            <a:spLocks/>
          </p:cNvSpPr>
          <p:nvPr/>
        </p:nvSpPr>
        <p:spPr bwMode="auto">
          <a:xfrm>
            <a:off x="-6350" y="2039938"/>
            <a:ext cx="9147175" cy="242887"/>
          </a:xfrm>
          <a:custGeom>
            <a:avLst/>
            <a:gdLst/>
            <a:ahLst/>
            <a:cxnLst>
              <a:cxn ang="0">
                <a:pos x="0" y="153"/>
              </a:cxn>
              <a:cxn ang="0">
                <a:pos x="0" y="72"/>
              </a:cxn>
              <a:cxn ang="0">
                <a:pos x="3846" y="71"/>
              </a:cxn>
              <a:cxn ang="0">
                <a:pos x="3913" y="0"/>
              </a:cxn>
              <a:cxn ang="0">
                <a:pos x="5762" y="0"/>
              </a:cxn>
              <a:cxn ang="0">
                <a:pos x="5761" y="153"/>
              </a:cxn>
              <a:cxn ang="0">
                <a:pos x="0" y="153"/>
              </a:cxn>
            </a:cxnLst>
            <a:rect l="0" t="0" r="r" b="b"/>
            <a:pathLst>
              <a:path w="5762" h="153">
                <a:moveTo>
                  <a:pt x="0" y="153"/>
                </a:moveTo>
                <a:lnTo>
                  <a:pt x="0" y="72"/>
                </a:lnTo>
                <a:lnTo>
                  <a:pt x="3846" y="71"/>
                </a:lnTo>
                <a:lnTo>
                  <a:pt x="3913" y="0"/>
                </a:lnTo>
                <a:lnTo>
                  <a:pt x="5762" y="0"/>
                </a:lnTo>
                <a:lnTo>
                  <a:pt x="5761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336666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73025" tIns="36512" rIns="73025" bIns="36512"/>
          <a:lstStyle/>
          <a:p>
            <a:pPr>
              <a:defRPr/>
            </a:pPr>
            <a:endParaRPr lang="en-US"/>
          </a:p>
        </p:txBody>
      </p:sp>
      <p:sp>
        <p:nvSpPr>
          <p:cNvPr id="7" name="Rectangle 209"/>
          <p:cNvSpPr>
            <a:spLocks noChangeArrowheads="1"/>
          </p:cNvSpPr>
          <p:nvPr/>
        </p:nvSpPr>
        <p:spPr bwMode="auto">
          <a:xfrm>
            <a:off x="1892300" y="6629400"/>
            <a:ext cx="525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>
              <a:solidFill>
                <a:srgbClr val="808080"/>
              </a:solidFill>
            </a:endParaRPr>
          </a:p>
        </p:txBody>
      </p:sp>
      <p:sp>
        <p:nvSpPr>
          <p:cNvPr id="369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0813" y="2779713"/>
            <a:ext cx="6950075" cy="830262"/>
          </a:xfrm>
        </p:spPr>
        <p:txBody>
          <a:bodyPr anchor="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35100" y="3740150"/>
            <a:ext cx="7261225" cy="419100"/>
          </a:xfrm>
        </p:spPr>
        <p:txBody>
          <a:bodyPr/>
          <a:lstStyle>
            <a:lvl1pPr marL="0" indent="0">
              <a:lnSpc>
                <a:spcPct val="90000"/>
              </a:lnSpc>
              <a:buFont typeface="Arial" charset="0"/>
              <a:buNone/>
              <a:defRPr sz="20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7800" y="-177800"/>
            <a:ext cx="2068513" cy="5386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0675" y="-177800"/>
            <a:ext cx="6054725" cy="5386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038" y="-145291"/>
            <a:ext cx="8145463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Ø"/>
              <a:defRPr/>
            </a:lvl2pPr>
            <a:lvl3pPr>
              <a:buFont typeface="Wingdings" pitchFamily="2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636713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636713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77th IETF, </a:t>
            </a:r>
            <a:r>
              <a:rPr lang="en-US" dirty="0" err="1" smtClean="0"/>
              <a:t>CCAMP</a:t>
            </a:r>
            <a:r>
              <a:rPr lang="en-US" dirty="0" smtClean="0"/>
              <a:t> </a:t>
            </a:r>
            <a:r>
              <a:rPr lang="en-US" dirty="0" err="1" smtClean="0"/>
              <a:t>WG</a:t>
            </a:r>
            <a:r>
              <a:rPr lang="en-US" dirty="0" smtClean="0"/>
              <a:t>, Anaheim, CA, USA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dirty="0" smtClean="0"/>
              <a:t>March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-177800"/>
            <a:ext cx="81454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614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636713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    Second Level</a:t>
            </a:r>
          </a:p>
          <a:p>
            <a:pPr lvl="2"/>
            <a:r>
              <a:rPr lang="en-US" smtClean="0"/>
              <a:t>  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646" name="Rectangle 6150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20A7E4AB-027D-4A9C-9F30-EF0C678F6C0F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650" name="Rectangle 6154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ECA56568-452D-4549-805E-960B456C56F5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653" name="Rectangle 6157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25F86F7C-944D-42A7-A113-9469BD1820E7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739" name="Freeform 6243"/>
          <p:cNvSpPr>
            <a:spLocks/>
          </p:cNvSpPr>
          <p:nvPr userDrawn="1"/>
        </p:nvSpPr>
        <p:spPr bwMode="auto">
          <a:xfrm>
            <a:off x="-3175" y="681038"/>
            <a:ext cx="9147175" cy="242887"/>
          </a:xfrm>
          <a:custGeom>
            <a:avLst/>
            <a:gdLst/>
            <a:ahLst/>
            <a:cxnLst>
              <a:cxn ang="0">
                <a:pos x="0" y="153"/>
              </a:cxn>
              <a:cxn ang="0">
                <a:pos x="0" y="72"/>
              </a:cxn>
              <a:cxn ang="0">
                <a:pos x="3846" y="71"/>
              </a:cxn>
              <a:cxn ang="0">
                <a:pos x="3913" y="0"/>
              </a:cxn>
              <a:cxn ang="0">
                <a:pos x="5762" y="0"/>
              </a:cxn>
              <a:cxn ang="0">
                <a:pos x="5761" y="153"/>
              </a:cxn>
              <a:cxn ang="0">
                <a:pos x="0" y="153"/>
              </a:cxn>
            </a:cxnLst>
            <a:rect l="0" t="0" r="r" b="b"/>
            <a:pathLst>
              <a:path w="5762" h="153">
                <a:moveTo>
                  <a:pt x="0" y="153"/>
                </a:moveTo>
                <a:lnTo>
                  <a:pt x="0" y="72"/>
                </a:lnTo>
                <a:lnTo>
                  <a:pt x="3846" y="71"/>
                </a:lnTo>
                <a:lnTo>
                  <a:pt x="3913" y="0"/>
                </a:lnTo>
                <a:lnTo>
                  <a:pt x="5762" y="0"/>
                </a:lnTo>
                <a:lnTo>
                  <a:pt x="5761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336666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73025" tIns="36512" rIns="73025" bIns="36512"/>
          <a:lstStyle/>
          <a:p>
            <a:pPr>
              <a:defRPr/>
            </a:pPr>
            <a:endParaRPr lang="en-US"/>
          </a:p>
        </p:txBody>
      </p:sp>
      <p:sp>
        <p:nvSpPr>
          <p:cNvPr id="368740" name="Rectangle 62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27200" y="6591300"/>
            <a:ext cx="568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defRPr sz="1400" b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77th IETF, </a:t>
            </a:r>
            <a:r>
              <a:rPr lang="en-US" dirty="0" err="1"/>
              <a:t>CCAMP</a:t>
            </a:r>
            <a:r>
              <a:rPr lang="en-US" dirty="0"/>
              <a:t> </a:t>
            </a:r>
            <a:r>
              <a:rPr lang="en-US" dirty="0" err="1"/>
              <a:t>WG</a:t>
            </a:r>
            <a:r>
              <a:rPr lang="en-US" dirty="0"/>
              <a:t>, Anaheim, CA, USA</a:t>
            </a:r>
            <a:r>
              <a:rPr lang="en-US" altLang="ja-JP" dirty="0">
                <a:ea typeface="ＭＳ Ｐゴシック" pitchFamily="34" charset="-128"/>
              </a:rPr>
              <a:t> </a:t>
            </a:r>
            <a:r>
              <a:rPr lang="en-US" dirty="0"/>
              <a:t>March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110000"/>
        </a:lnSpc>
        <a:spcBef>
          <a:spcPct val="3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spcBef>
          <a:spcPct val="50000"/>
        </a:spcBef>
        <a:spcAft>
          <a:spcPct val="0"/>
        </a:spcAft>
        <a:buClr>
          <a:srgbClr val="2A547E"/>
        </a:buClr>
        <a:buFont typeface="Wingdings" pitchFamily="2" charset="2"/>
        <a:buChar char="q"/>
        <a:defRPr sz="2000" b="1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2A547E"/>
        </a:buClr>
        <a:buFont typeface="Wingdings" pitchFamily="2" charset="2"/>
        <a:buChar char="Ø"/>
        <a:defRPr sz="2000" b="1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5pPr>
      <a:lvl6pPr marL="20621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gandhi@cisco.com" TargetMode="External"/><Relationship Id="rId4" Type="http://schemas.openxmlformats.org/officeDocument/2006/relationships/hyperlink" Target="mailto:hshah@ciena.com" TargetMode="External"/><Relationship Id="rId5" Type="http://schemas.openxmlformats.org/officeDocument/2006/relationships/hyperlink" Target="mailto:jeremy.whittaker@verizon.com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5251" y="2349500"/>
            <a:ext cx="8932332" cy="4394200"/>
          </a:xfrm>
        </p:spPr>
        <p:txBody>
          <a:bodyPr/>
          <a:lstStyle/>
          <a:p>
            <a:pPr algn="ctr"/>
            <a:r>
              <a:rPr lang="en-US" sz="2800" dirty="0">
                <a:latin typeface="Cambria"/>
                <a:cs typeface="Cambria"/>
              </a:rPr>
              <a:t>RSVP-TE Extensions for Associated </a:t>
            </a:r>
            <a:r>
              <a:rPr lang="en-US" sz="2800" dirty="0" smtClean="0">
                <a:latin typeface="Cambria"/>
                <a:cs typeface="Cambria"/>
              </a:rPr>
              <a:t>Co-routed Bidirectional Label Switched Paths (LSPs)</a:t>
            </a:r>
            <a:br>
              <a:rPr lang="en-US" sz="2800" dirty="0" smtClean="0">
                <a:latin typeface="Cambria"/>
                <a:cs typeface="Cambria"/>
              </a:rPr>
            </a:br>
            <a:r>
              <a:rPr lang="en-US" sz="1200" dirty="0" smtClean="0">
                <a:latin typeface="Cambria"/>
                <a:cs typeface="Cambria"/>
              </a:rPr>
              <a:t/>
            </a:r>
            <a:br>
              <a:rPr lang="en-US" sz="1200" dirty="0" smtClean="0">
                <a:latin typeface="Cambria"/>
                <a:cs typeface="Cambria"/>
              </a:rPr>
            </a:br>
            <a:r>
              <a:rPr lang="en-US" sz="2000" dirty="0" smtClean="0">
                <a:latin typeface="Cambria"/>
                <a:cs typeface="Cambria"/>
              </a:rPr>
              <a:t>draft-gandhishah-teas-assoc-corouted-bidir-01</a:t>
            </a:r>
            <a:endParaRPr lang="en-US" sz="2000" dirty="0">
              <a:latin typeface="Cambria"/>
              <a:cs typeface="Cambria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75006" y="3917318"/>
            <a:ext cx="7532521" cy="2309567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600" dirty="0" smtClean="0">
                <a:latin typeface="Cambria"/>
                <a:cs typeface="Cambria"/>
              </a:rPr>
              <a:t>Author list: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>
                <a:solidFill>
                  <a:srgbClr val="0000FF"/>
                </a:solidFill>
                <a:latin typeface="Cambria"/>
                <a:cs typeface="Cambria"/>
              </a:rPr>
              <a:t>Rakesh Gandhi, </a:t>
            </a:r>
            <a:r>
              <a:rPr lang="en-US" sz="1600" dirty="0">
                <a:solidFill>
                  <a:srgbClr val="0000FF"/>
                </a:solidFill>
                <a:latin typeface="Cambria"/>
                <a:cs typeface="Cambria"/>
              </a:rPr>
              <a:t>Cisco Systems </a:t>
            </a:r>
            <a:r>
              <a:rPr lang="en-US" sz="1600" dirty="0" smtClean="0">
                <a:solidFill>
                  <a:srgbClr val="0000FF"/>
                </a:solidFill>
                <a:latin typeface="Cambria"/>
                <a:cs typeface="Cambria"/>
              </a:rPr>
              <a:t>(</a:t>
            </a:r>
            <a:r>
              <a:rPr lang="en-US" sz="1600" dirty="0" smtClean="0">
                <a:solidFill>
                  <a:srgbClr val="0000FF"/>
                </a:solidFill>
                <a:latin typeface="Cambria"/>
                <a:cs typeface="Cambria"/>
                <a:hlinkClick r:id="rId3"/>
              </a:rPr>
              <a:t>rgandhi</a:t>
            </a:r>
            <a:r>
              <a:rPr lang="en-US" sz="1600" dirty="0">
                <a:solidFill>
                  <a:srgbClr val="0000FF"/>
                </a:solidFill>
                <a:latin typeface="Cambria"/>
                <a:cs typeface="Cambria"/>
                <a:hlinkClick r:id="rId3"/>
              </a:rPr>
              <a:t>@</a:t>
            </a:r>
            <a:r>
              <a:rPr lang="en-US" sz="1600" dirty="0" smtClean="0">
                <a:solidFill>
                  <a:srgbClr val="0000FF"/>
                </a:solidFill>
                <a:latin typeface="Cambria"/>
                <a:cs typeface="Cambria"/>
                <a:hlinkClick r:id="rId3"/>
              </a:rPr>
              <a:t>cisco.com</a:t>
            </a:r>
            <a:r>
              <a:rPr lang="en-US" sz="1600" dirty="0" smtClean="0">
                <a:solidFill>
                  <a:srgbClr val="0000FF"/>
                </a:solidFill>
                <a:latin typeface="Cambria"/>
                <a:cs typeface="Cambria"/>
              </a:rPr>
              <a:t>) - Presenter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err="1" smtClean="0">
                <a:latin typeface="Cambria"/>
                <a:cs typeface="Cambria"/>
              </a:rPr>
              <a:t>Himanshu</a:t>
            </a:r>
            <a:r>
              <a:rPr lang="en-US" sz="1600" dirty="0" smtClean="0">
                <a:latin typeface="Cambria"/>
                <a:cs typeface="Cambria"/>
              </a:rPr>
              <a:t> Shah, </a:t>
            </a:r>
            <a:r>
              <a:rPr lang="en-US" sz="1600" dirty="0" err="1" smtClean="0">
                <a:latin typeface="Cambria"/>
                <a:cs typeface="Cambria"/>
              </a:rPr>
              <a:t>Ciena</a:t>
            </a:r>
            <a:r>
              <a:rPr lang="en-US" sz="1600" dirty="0" smtClean="0">
                <a:latin typeface="Cambria"/>
                <a:cs typeface="Cambria"/>
              </a:rPr>
              <a:t> (</a:t>
            </a:r>
            <a:r>
              <a:rPr lang="en-US" sz="1600" dirty="0" smtClean="0">
                <a:latin typeface="Cambria"/>
                <a:cs typeface="Cambria"/>
                <a:hlinkClick r:id="rId4"/>
              </a:rPr>
              <a:t>hshah@ciena.com</a:t>
            </a:r>
            <a:r>
              <a:rPr lang="en-US" sz="1600" dirty="0" smtClean="0">
                <a:latin typeface="Cambria"/>
                <a:cs typeface="Cambria"/>
              </a:rPr>
              <a:t>)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latin typeface="Cambria"/>
                <a:cs typeface="Cambria"/>
              </a:rPr>
              <a:t>Jeremy </a:t>
            </a:r>
            <a:r>
              <a:rPr lang="en-US" sz="1600" dirty="0" smtClean="0">
                <a:latin typeface="Cambria"/>
                <a:cs typeface="Cambria"/>
              </a:rPr>
              <a:t>Whittaker</a:t>
            </a:r>
            <a:r>
              <a:rPr lang="en-US" sz="1600" dirty="0">
                <a:latin typeface="Cambria"/>
                <a:cs typeface="Cambria"/>
              </a:rPr>
              <a:t>, Verizon (</a:t>
            </a:r>
            <a:r>
              <a:rPr lang="en-US" sz="1600" dirty="0">
                <a:latin typeface="Cambria"/>
                <a:cs typeface="Cambria"/>
                <a:hlinkClick r:id="rId5"/>
              </a:rPr>
              <a:t>jeremy.whittaker@</a:t>
            </a:r>
            <a:r>
              <a:rPr lang="en-US" sz="1600" dirty="0" smtClean="0">
                <a:latin typeface="Cambria"/>
                <a:cs typeface="Cambria"/>
                <a:hlinkClick r:id="rId5"/>
              </a:rPr>
              <a:t>verizon.com</a:t>
            </a:r>
            <a:r>
              <a:rPr lang="en-US" sz="1600" dirty="0" smtClean="0">
                <a:latin typeface="Cambria"/>
                <a:cs typeface="Cambria"/>
              </a:rPr>
              <a:t>)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>
              <a:latin typeface="Cambria"/>
              <a:cs typeface="Cambri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62696" y="6292504"/>
            <a:ext cx="4845788" cy="289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chemeClr val="bg2"/>
                </a:solidFill>
              </a:rPr>
              <a:t>95th IETF, TEAS WG, </a:t>
            </a:r>
            <a:r>
              <a:rPr lang="en-US" sz="1400" dirty="0">
                <a:solidFill>
                  <a:schemeClr val="bg2"/>
                </a:solidFill>
              </a:rPr>
              <a:t>Buenos </a:t>
            </a:r>
            <a:r>
              <a:rPr lang="en-US" sz="1400" dirty="0" smtClean="0">
                <a:solidFill>
                  <a:schemeClr val="bg2"/>
                </a:solidFill>
              </a:rPr>
              <a:t>Aires (April-2016)</a:t>
            </a:r>
            <a:endParaRPr lang="en-US" sz="1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0200" y="0"/>
            <a:ext cx="8585200" cy="745067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Cambria"/>
                <a:cs typeface="Cambria"/>
              </a:rPr>
              <a:t>Outline</a:t>
            </a:r>
            <a:endParaRPr lang="en-US" sz="3200" dirty="0">
              <a:latin typeface="Cambria"/>
              <a:cs typeface="Cambria"/>
            </a:endParaRPr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40386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Cambria"/>
                <a:cs typeface="Cambria"/>
              </a:rPr>
              <a:t>Requirements</a:t>
            </a:r>
          </a:p>
          <a:p>
            <a:r>
              <a:rPr lang="en-US" sz="3600" dirty="0" smtClean="0">
                <a:latin typeface="Cambria"/>
                <a:cs typeface="Cambria"/>
              </a:rPr>
              <a:t>Problem Statement</a:t>
            </a:r>
          </a:p>
          <a:p>
            <a:r>
              <a:rPr lang="en-US" sz="3600" dirty="0" smtClean="0">
                <a:latin typeface="Cambria"/>
                <a:cs typeface="Cambria"/>
              </a:rPr>
              <a:t>Signaling Procedure</a:t>
            </a:r>
          </a:p>
          <a:p>
            <a:r>
              <a:rPr lang="en-US" sz="3600" dirty="0" smtClean="0">
                <a:latin typeface="Cambria"/>
                <a:cs typeface="Cambria"/>
              </a:rPr>
              <a:t>Next Steps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 smtClean="0">
              <a:latin typeface="Cambria"/>
              <a:cs typeface="Cambria"/>
            </a:endParaRPr>
          </a:p>
          <a:p>
            <a:pPr marL="457200" indent="-457200">
              <a:buFont typeface="+mj-lt"/>
              <a:buAutoNum type="arabicPeriod"/>
            </a:pPr>
            <a:endParaRPr lang="en-US" sz="2800" dirty="0" smtClean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627058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152400"/>
            <a:ext cx="8137525" cy="528298"/>
          </a:xfrm>
        </p:spPr>
        <p:txBody>
          <a:bodyPr/>
          <a:lstStyle/>
          <a:p>
            <a:r>
              <a:rPr lang="en-US" sz="3200" dirty="0" smtClean="0">
                <a:latin typeface="Cambria"/>
                <a:cs typeface="Cambria"/>
              </a:rPr>
              <a:t>Requirements</a:t>
            </a:r>
            <a:endParaRPr lang="en-US" sz="32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66" y="1160261"/>
            <a:ext cx="8860501" cy="4709979"/>
          </a:xfrm>
        </p:spPr>
        <p:txBody>
          <a:bodyPr/>
          <a:lstStyle/>
          <a:p>
            <a:r>
              <a:rPr lang="en-US" sz="2800" dirty="0" smtClean="0">
                <a:latin typeface="Cambria"/>
                <a:cs typeface="Cambria"/>
              </a:rPr>
              <a:t>This draft addresses following packet transport network requirements:</a:t>
            </a:r>
          </a:p>
          <a:p>
            <a:pPr lvl="1"/>
            <a:r>
              <a:rPr lang="en-US" dirty="0" smtClean="0">
                <a:latin typeface="Cambria"/>
                <a:cs typeface="Cambria"/>
              </a:rPr>
              <a:t> Co-routed Bidirectional LSP, where reverse LSP follows the same path as its forward LSP</a:t>
            </a:r>
          </a:p>
          <a:p>
            <a:pPr lvl="1"/>
            <a:r>
              <a:rPr lang="en-US" dirty="0">
                <a:latin typeface="Cambria"/>
                <a:cs typeface="Cambria"/>
              </a:rPr>
              <a:t> </a:t>
            </a:r>
            <a:r>
              <a:rPr lang="en-US" dirty="0" smtClean="0">
                <a:latin typeface="Cambria"/>
                <a:cs typeface="Cambria"/>
              </a:rPr>
              <a:t>Take advantage of the existing TE mechanisms deployed in the network</a:t>
            </a:r>
          </a:p>
          <a:p>
            <a:pPr lvl="1"/>
            <a:r>
              <a:rPr lang="en-US" dirty="0">
                <a:latin typeface="Cambria"/>
                <a:cs typeface="Cambria"/>
              </a:rPr>
              <a:t> </a:t>
            </a:r>
            <a:r>
              <a:rPr lang="en-US" dirty="0" smtClean="0">
                <a:latin typeface="Cambria"/>
                <a:cs typeface="Cambria"/>
              </a:rPr>
              <a:t>Without having to migrate to GMPLS signaling in the network</a:t>
            </a:r>
          </a:p>
        </p:txBody>
      </p:sp>
    </p:spTree>
    <p:extLst>
      <p:ext uri="{BB962C8B-B14F-4D97-AF65-F5344CB8AC3E}">
        <p14:creationId xmlns:p14="http://schemas.microsoft.com/office/powerpoint/2010/main" val="3694642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1" y="114300"/>
            <a:ext cx="8148638" cy="566398"/>
          </a:xfrm>
        </p:spPr>
        <p:txBody>
          <a:bodyPr/>
          <a:lstStyle/>
          <a:p>
            <a:r>
              <a:rPr lang="en-US" sz="3200" dirty="0" smtClean="0">
                <a:latin typeface="Cambria"/>
                <a:cs typeface="Cambria"/>
              </a:rPr>
              <a:t>Problem Statement</a:t>
            </a:r>
            <a:endParaRPr lang="en-US" sz="32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61" y="1140551"/>
            <a:ext cx="8619260" cy="472969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ambria"/>
                <a:cs typeface="Cambria"/>
              </a:rPr>
              <a:t>Associate two reverse co-routed unidirectional LSPs </a:t>
            </a:r>
            <a:r>
              <a:rPr lang="en-US" u="sng" dirty="0" smtClean="0">
                <a:latin typeface="Cambria"/>
                <a:cs typeface="Cambria"/>
              </a:rPr>
              <a:t>unambiguously</a:t>
            </a:r>
            <a:r>
              <a:rPr lang="en-US" dirty="0" smtClean="0">
                <a:latin typeface="Cambria"/>
                <a:cs typeface="Cambria"/>
              </a:rPr>
              <a:t> to form a co-routed bidirectional LSP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ambria"/>
                <a:cs typeface="Cambria"/>
              </a:rPr>
              <a:t>Ensure revere LSP traverses the same path as its forward LSP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Cambria"/>
                <a:cs typeface="Cambria"/>
              </a:rPr>
              <a:t>Fast Reroute mechanisms to ensure traffic flows on a co-routed path after a failure on the LSP</a:t>
            </a:r>
          </a:p>
        </p:txBody>
      </p:sp>
    </p:spTree>
    <p:extLst>
      <p:ext uri="{BB962C8B-B14F-4D97-AF65-F5344CB8AC3E}">
        <p14:creationId xmlns:p14="http://schemas.microsoft.com/office/powerpoint/2010/main" val="4186139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165100"/>
            <a:ext cx="8061325" cy="515598"/>
          </a:xfrm>
        </p:spPr>
        <p:txBody>
          <a:bodyPr/>
          <a:lstStyle/>
          <a:p>
            <a:r>
              <a:rPr lang="en-US" sz="3200" dirty="0" smtClean="0">
                <a:latin typeface="Cambria"/>
                <a:cs typeface="Cambria"/>
              </a:rPr>
              <a:t>Signaling Procedure - I</a:t>
            </a:r>
            <a:endParaRPr lang="en-US" sz="32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61" y="1079442"/>
            <a:ext cx="8689884" cy="548992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latin typeface="Cambria"/>
                <a:cs typeface="Cambria"/>
              </a:rPr>
              <a:t>Associate two reverse co-routed LSPs using following mechanisms:</a:t>
            </a:r>
          </a:p>
          <a:p>
            <a:pPr lvl="1"/>
            <a:r>
              <a:rPr lang="en-US" sz="1800" dirty="0" smtClean="0">
                <a:latin typeface="Cambria"/>
                <a:cs typeface="Cambria"/>
              </a:rPr>
              <a:t> Single-sided provisioning, as defined in RFC7551</a:t>
            </a:r>
          </a:p>
          <a:p>
            <a:pPr lvl="2"/>
            <a:r>
              <a:rPr lang="en-US" sz="1800" dirty="0" smtClean="0">
                <a:latin typeface="Cambria"/>
                <a:cs typeface="Cambria"/>
              </a:rPr>
              <a:t> Remote side triggers the reverse LSP using the Path message received in the forward LSP</a:t>
            </a:r>
          </a:p>
          <a:p>
            <a:pPr lvl="1"/>
            <a:r>
              <a:rPr lang="en-US" sz="1800" dirty="0" smtClean="0">
                <a:latin typeface="Cambria"/>
                <a:cs typeface="Cambria"/>
              </a:rPr>
              <a:t> Use of EXTENDED ASSOCIATION Object to associate two LSPs unambiguously at mid-points:</a:t>
            </a:r>
          </a:p>
          <a:p>
            <a:pPr lvl="2"/>
            <a:r>
              <a:rPr lang="en-US" sz="1800" dirty="0">
                <a:latin typeface="Cambria"/>
                <a:cs typeface="Cambria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ambria"/>
                <a:cs typeface="Cambria"/>
              </a:rPr>
              <a:t>Extended Association ID carries originating (forward) LSP source address and source-port (LSP-ID) for unique identification.</a:t>
            </a:r>
          </a:p>
          <a:p>
            <a:pPr lvl="3"/>
            <a:r>
              <a:rPr lang="en-US" sz="1800" dirty="0" smtClean="0">
                <a:solidFill>
                  <a:srgbClr val="0000FF"/>
                </a:solidFill>
                <a:latin typeface="Cambria"/>
                <a:cs typeface="Cambria"/>
              </a:rPr>
              <a:t>As EXTENDED_ASSOCIATION Object is copied in the reverse LSP,</a:t>
            </a:r>
            <a:r>
              <a:rPr lang="en-US" sz="1800" dirty="0">
                <a:solidFill>
                  <a:srgbClr val="0000FF"/>
                </a:solidFill>
                <a:latin typeface="Cambria"/>
                <a:cs typeface="Cambria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ambria"/>
                <a:cs typeface="Cambria"/>
              </a:rPr>
              <a:t>it has a pointer to the originating LSP.</a:t>
            </a:r>
          </a:p>
          <a:p>
            <a:pPr lvl="2"/>
            <a:r>
              <a:rPr lang="en-US" sz="1800" dirty="0">
                <a:solidFill>
                  <a:srgbClr val="0000FF"/>
                </a:solidFill>
                <a:latin typeface="Cambria"/>
                <a:cs typeface="Cambria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ambria"/>
                <a:cs typeface="Cambria"/>
              </a:rPr>
              <a:t>COROUTED-LSP flag to indicate LSPs are co-routed</a:t>
            </a:r>
            <a:r>
              <a:rPr lang="en-US" dirty="0" smtClean="0">
                <a:solidFill>
                  <a:srgbClr val="0000FF"/>
                </a:solidFill>
                <a:latin typeface="Cambria"/>
                <a:cs typeface="Cambri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2376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165100"/>
            <a:ext cx="8061325" cy="515598"/>
          </a:xfrm>
        </p:spPr>
        <p:txBody>
          <a:bodyPr/>
          <a:lstStyle/>
          <a:p>
            <a:r>
              <a:rPr lang="en-US" sz="3200" dirty="0" smtClean="0">
                <a:latin typeface="Cambria"/>
                <a:cs typeface="Cambria"/>
              </a:rPr>
              <a:t>Signaling Procedure - II</a:t>
            </a:r>
            <a:endParaRPr lang="en-US" sz="32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61" y="1079442"/>
            <a:ext cx="8689884" cy="5489921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>
                <a:latin typeface="Cambria"/>
                <a:cs typeface="Cambria"/>
              </a:rPr>
              <a:t>Ensure revere LSP traverses the same path as its forward </a:t>
            </a:r>
            <a:r>
              <a:rPr lang="en-US" sz="2000" dirty="0" smtClean="0">
                <a:latin typeface="Cambria"/>
                <a:cs typeface="Cambria"/>
              </a:rPr>
              <a:t>LSP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Cambria"/>
                <a:cs typeface="Cambria"/>
              </a:rPr>
              <a:t> Originating </a:t>
            </a:r>
            <a:r>
              <a:rPr lang="en-US" dirty="0">
                <a:latin typeface="Cambria"/>
                <a:cs typeface="Cambria"/>
              </a:rPr>
              <a:t>LSP carries </a:t>
            </a:r>
            <a:r>
              <a:rPr lang="en-US" dirty="0" smtClean="0">
                <a:latin typeface="Cambria"/>
                <a:cs typeface="Cambria"/>
              </a:rPr>
              <a:t>an EXPLICIT_ROUTE Object (ERO) </a:t>
            </a:r>
            <a:r>
              <a:rPr lang="en-US" dirty="0">
                <a:latin typeface="Cambria"/>
                <a:cs typeface="Cambria"/>
              </a:rPr>
              <a:t>for the </a:t>
            </a:r>
            <a:r>
              <a:rPr lang="en-US" dirty="0" smtClean="0">
                <a:latin typeface="Cambria"/>
                <a:cs typeface="Cambria"/>
              </a:rPr>
              <a:t>co-routed reverse </a:t>
            </a:r>
            <a:r>
              <a:rPr lang="en-US" dirty="0">
                <a:latin typeface="Cambria"/>
                <a:cs typeface="Cambria"/>
              </a:rPr>
              <a:t>LSP in the </a:t>
            </a:r>
            <a:r>
              <a:rPr lang="en-US" dirty="0" smtClean="0">
                <a:latin typeface="Cambria"/>
                <a:cs typeface="Cambria"/>
              </a:rPr>
              <a:t>REVERSE_LSP Object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0000FF"/>
                </a:solidFill>
                <a:latin typeface="Cambria"/>
                <a:cs typeface="Cambria"/>
              </a:rPr>
              <a:t> When </a:t>
            </a:r>
            <a:r>
              <a:rPr lang="en-US" dirty="0" smtClean="0">
                <a:solidFill>
                  <a:srgbClr val="0000FF"/>
                </a:solidFill>
                <a:latin typeface="Cambria"/>
                <a:cs typeface="Cambria"/>
              </a:rPr>
              <a:t>using loose next-hop(s), originating LSP carries RECORD_ROUTE Object (RRO) to record its path, which is then used by the reverse LSP to ensure it is co-routed</a:t>
            </a:r>
          </a:p>
        </p:txBody>
      </p:sp>
    </p:spTree>
    <p:extLst>
      <p:ext uri="{BB962C8B-B14F-4D97-AF65-F5344CB8AC3E}">
        <p14:creationId xmlns:p14="http://schemas.microsoft.com/office/powerpoint/2010/main" val="2571346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165100"/>
            <a:ext cx="8061325" cy="515598"/>
          </a:xfrm>
        </p:spPr>
        <p:txBody>
          <a:bodyPr/>
          <a:lstStyle/>
          <a:p>
            <a:r>
              <a:rPr lang="en-US" sz="3200" dirty="0" smtClean="0">
                <a:latin typeface="Cambria"/>
                <a:cs typeface="Cambria"/>
              </a:rPr>
              <a:t>Signaling Procedure - III</a:t>
            </a:r>
            <a:endParaRPr lang="en-US" sz="32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182" y="1160261"/>
            <a:ext cx="8705273" cy="4709979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sz="1800" dirty="0" smtClean="0">
                <a:latin typeface="Cambria"/>
                <a:cs typeface="Cambria"/>
              </a:rPr>
              <a:t>Fast reroute using mechanisms defined in </a:t>
            </a:r>
            <a:r>
              <a:rPr lang="en-US" sz="1800" i="1" dirty="0" smtClean="0">
                <a:latin typeface="Cambria"/>
                <a:cs typeface="Cambria"/>
              </a:rPr>
              <a:t>draft</a:t>
            </a:r>
            <a:r>
              <a:rPr lang="en-US" sz="1800" i="1" dirty="0">
                <a:latin typeface="Cambria"/>
                <a:cs typeface="Cambria"/>
              </a:rPr>
              <a:t>-</a:t>
            </a:r>
            <a:r>
              <a:rPr lang="en-US" sz="1800" i="1" dirty="0" err="1">
                <a:latin typeface="Cambria"/>
                <a:cs typeface="Cambria"/>
              </a:rPr>
              <a:t>ietf</a:t>
            </a:r>
            <a:r>
              <a:rPr lang="en-US" sz="1800" i="1" dirty="0">
                <a:latin typeface="Cambria"/>
                <a:cs typeface="Cambria"/>
              </a:rPr>
              <a:t>-teas-</a:t>
            </a:r>
            <a:r>
              <a:rPr lang="en-US" sz="1800" i="1" dirty="0" err="1">
                <a:latin typeface="Cambria"/>
                <a:cs typeface="Cambria"/>
              </a:rPr>
              <a:t>gmpls</a:t>
            </a:r>
            <a:r>
              <a:rPr lang="en-US" sz="1800" i="1" dirty="0">
                <a:latin typeface="Cambria"/>
                <a:cs typeface="Cambria"/>
              </a:rPr>
              <a:t>-</a:t>
            </a:r>
            <a:r>
              <a:rPr lang="en-US" sz="1800" i="1" dirty="0" err="1">
                <a:latin typeface="Cambria"/>
                <a:cs typeface="Cambria"/>
              </a:rPr>
              <a:t>lsp-fastreroute</a:t>
            </a:r>
            <a:r>
              <a:rPr lang="en-US" sz="1800" dirty="0">
                <a:latin typeface="Cambria"/>
                <a:cs typeface="Cambria"/>
              </a:rPr>
              <a:t>:</a:t>
            </a:r>
            <a:endParaRPr lang="en-US" sz="1800" dirty="0" smtClean="0">
              <a:latin typeface="Cambria"/>
              <a:cs typeface="Cambria"/>
            </a:endParaRPr>
          </a:p>
          <a:p>
            <a:pPr lvl="1"/>
            <a:r>
              <a:rPr lang="en-US" sz="1800" dirty="0" smtClean="0">
                <a:latin typeface="Cambria"/>
                <a:cs typeface="Cambria"/>
              </a:rPr>
              <a:t> BYPASS_ASSIGNMENT </a:t>
            </a:r>
            <a:r>
              <a:rPr lang="en-US" sz="1800" dirty="0" err="1">
                <a:latin typeface="Cambria"/>
                <a:cs typeface="Cambria"/>
              </a:rPr>
              <a:t>subobject</a:t>
            </a:r>
            <a:r>
              <a:rPr lang="en-US" sz="1800" dirty="0">
                <a:latin typeface="Cambria"/>
                <a:cs typeface="Cambria"/>
              </a:rPr>
              <a:t> in RRO is used to co-ordinate bypass tunnel assignment between </a:t>
            </a:r>
            <a:r>
              <a:rPr lang="en-US" sz="1800" dirty="0" smtClean="0">
                <a:latin typeface="Cambria"/>
                <a:cs typeface="Cambria"/>
              </a:rPr>
              <a:t>forward </a:t>
            </a:r>
            <a:r>
              <a:rPr lang="en-US" sz="1800" dirty="0">
                <a:latin typeface="Cambria"/>
                <a:cs typeface="Cambria"/>
              </a:rPr>
              <a:t>and reverse direction </a:t>
            </a:r>
            <a:r>
              <a:rPr lang="en-US" sz="1800" dirty="0" smtClean="0">
                <a:latin typeface="Cambria"/>
                <a:cs typeface="Cambria"/>
              </a:rPr>
              <a:t>Point of Local Repair (PLR) nodes.</a:t>
            </a:r>
            <a:endParaRPr lang="en-US" sz="1800" dirty="0">
              <a:latin typeface="Cambria"/>
              <a:cs typeface="Cambria"/>
            </a:endParaRPr>
          </a:p>
          <a:p>
            <a:pPr lvl="1"/>
            <a:r>
              <a:rPr lang="en-US" sz="1800" dirty="0" smtClean="0">
                <a:latin typeface="Cambria"/>
                <a:cs typeface="Cambria"/>
              </a:rPr>
              <a:t> After a failure, both sides independently follow the fast reroute procedures defined in RFC4090.</a:t>
            </a:r>
          </a:p>
          <a:p>
            <a:pPr lvl="1"/>
            <a:r>
              <a:rPr lang="en-US" sz="1800" dirty="0">
                <a:latin typeface="Cambria"/>
                <a:cs typeface="Cambria"/>
              </a:rPr>
              <a:t> </a:t>
            </a:r>
            <a:r>
              <a:rPr lang="en-US" sz="1800" dirty="0" smtClean="0">
                <a:latin typeface="Cambria"/>
                <a:cs typeface="Cambria"/>
              </a:rPr>
              <a:t>Re-</a:t>
            </a:r>
            <a:r>
              <a:rPr lang="en-US" sz="1800" dirty="0" err="1" smtClean="0">
                <a:latin typeface="Cambria"/>
                <a:cs typeface="Cambria"/>
              </a:rPr>
              <a:t>corouting</a:t>
            </a:r>
            <a:r>
              <a:rPr lang="en-US" sz="1800" dirty="0" smtClean="0">
                <a:latin typeface="Cambria"/>
                <a:cs typeface="Cambria"/>
              </a:rPr>
              <a:t> procedure is used to ensure traffic follows co-routed path after the failure.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  <a:latin typeface="Cambria"/>
                <a:cs typeface="Cambria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ambria"/>
                <a:cs typeface="Cambria"/>
              </a:rPr>
              <a:t>COROUTED</a:t>
            </a:r>
            <a:r>
              <a:rPr lang="en-US" sz="1800" dirty="0">
                <a:solidFill>
                  <a:srgbClr val="0000FF"/>
                </a:solidFill>
                <a:latin typeface="Cambria"/>
                <a:cs typeface="Cambria"/>
              </a:rPr>
              <a:t>-LSP flag is used by the PLR to assign co-routed </a:t>
            </a:r>
            <a:r>
              <a:rPr lang="en-US" sz="1800" dirty="0" smtClean="0">
                <a:solidFill>
                  <a:srgbClr val="0000FF"/>
                </a:solidFill>
                <a:latin typeface="Cambria"/>
                <a:cs typeface="Cambria"/>
              </a:rPr>
              <a:t>bypass.</a:t>
            </a:r>
            <a:endParaRPr lang="en-US" sz="1800" dirty="0">
              <a:solidFill>
                <a:srgbClr val="0000FF"/>
              </a:solidFill>
              <a:latin typeface="Cambria"/>
              <a:cs typeface="Cambria"/>
            </a:endParaRPr>
          </a:p>
          <a:p>
            <a:pPr lvl="1"/>
            <a:endParaRPr lang="en-US" sz="1800" dirty="0" smtClean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210642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520700" y="127000"/>
            <a:ext cx="8075613" cy="546100"/>
          </a:xfrm>
        </p:spPr>
        <p:txBody>
          <a:bodyPr/>
          <a:lstStyle/>
          <a:p>
            <a:r>
              <a:rPr lang="en-US" sz="3200" dirty="0" smtClean="0">
                <a:latin typeface="Cambria"/>
                <a:cs typeface="Cambria"/>
              </a:rPr>
              <a:t>Next Steps</a:t>
            </a:r>
          </a:p>
        </p:txBody>
      </p:sp>
      <p:sp>
        <p:nvSpPr>
          <p:cNvPr id="11267" name="Content Placeholder 3"/>
          <p:cNvSpPr>
            <a:spLocks noGrp="1"/>
          </p:cNvSpPr>
          <p:nvPr>
            <p:ph idx="1"/>
          </p:nvPr>
        </p:nvSpPr>
        <p:spPr>
          <a:xfrm>
            <a:off x="246937" y="1657913"/>
            <a:ext cx="8619259" cy="3515718"/>
          </a:xfrm>
        </p:spPr>
        <p:txBody>
          <a:bodyPr/>
          <a:lstStyle/>
          <a:p>
            <a:r>
              <a:rPr lang="en-US" sz="3000" dirty="0" smtClean="0">
                <a:latin typeface="Cambria"/>
                <a:cs typeface="Cambria"/>
              </a:rPr>
              <a:t>Small extensions </a:t>
            </a:r>
            <a:r>
              <a:rPr lang="en-US" sz="3000" dirty="0">
                <a:latin typeface="Cambria"/>
                <a:cs typeface="Cambria"/>
              </a:rPr>
              <a:t>for </a:t>
            </a:r>
            <a:r>
              <a:rPr lang="en-US" sz="3000" dirty="0" smtClean="0">
                <a:latin typeface="Cambria"/>
                <a:cs typeface="Cambria"/>
              </a:rPr>
              <a:t>RFC7551 and </a:t>
            </a:r>
            <a:r>
              <a:rPr lang="en-US" sz="3000" i="1" dirty="0">
                <a:latin typeface="Cambria"/>
                <a:cs typeface="Cambria"/>
              </a:rPr>
              <a:t>draft-</a:t>
            </a:r>
            <a:r>
              <a:rPr lang="en-US" sz="3000" i="1" dirty="0" err="1">
                <a:latin typeface="Cambria"/>
                <a:cs typeface="Cambria"/>
              </a:rPr>
              <a:t>ietf</a:t>
            </a:r>
            <a:r>
              <a:rPr lang="en-US" sz="3000" i="1" dirty="0">
                <a:latin typeface="Cambria"/>
                <a:cs typeface="Cambria"/>
              </a:rPr>
              <a:t>-teas-</a:t>
            </a:r>
            <a:r>
              <a:rPr lang="en-US" sz="3000" i="1" dirty="0" err="1">
                <a:latin typeface="Cambria"/>
                <a:cs typeface="Cambria"/>
              </a:rPr>
              <a:t>gmpls</a:t>
            </a:r>
            <a:r>
              <a:rPr lang="en-US" sz="3000" i="1" dirty="0">
                <a:latin typeface="Cambria"/>
                <a:cs typeface="Cambria"/>
              </a:rPr>
              <a:t>-</a:t>
            </a:r>
            <a:r>
              <a:rPr lang="en-US" sz="3000" i="1" dirty="0" err="1">
                <a:latin typeface="Cambria"/>
                <a:cs typeface="Cambria"/>
              </a:rPr>
              <a:t>lsp-fastreroute</a:t>
            </a:r>
            <a:endParaRPr lang="en-US" sz="3000" dirty="0" smtClean="0">
              <a:latin typeface="Cambria"/>
              <a:cs typeface="Cambria"/>
            </a:endParaRPr>
          </a:p>
          <a:p>
            <a:r>
              <a:rPr lang="en-US" sz="3000" dirty="0" smtClean="0">
                <a:latin typeface="Cambria"/>
                <a:cs typeface="Cambria"/>
              </a:rPr>
              <a:t>Welcome review comments and suggestions</a:t>
            </a:r>
          </a:p>
          <a:p>
            <a:r>
              <a:rPr lang="en-US" sz="3000" dirty="0" smtClean="0">
                <a:latin typeface="Cambria"/>
                <a:cs typeface="Cambria"/>
              </a:rPr>
              <a:t>Like to </a:t>
            </a:r>
            <a:r>
              <a:rPr lang="en-US" sz="3000" dirty="0">
                <a:latin typeface="Cambria"/>
                <a:cs typeface="Cambria"/>
              </a:rPr>
              <a:t>r</a:t>
            </a:r>
            <a:r>
              <a:rPr lang="en-US" sz="3000" dirty="0" smtClean="0">
                <a:latin typeface="Cambria"/>
                <a:cs typeface="Cambria"/>
              </a:rPr>
              <a:t>equest WG adoption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3"/>
          <p:cNvSpPr>
            <a:spLocks noGrp="1"/>
          </p:cNvSpPr>
          <p:nvPr>
            <p:ph idx="1"/>
          </p:nvPr>
        </p:nvSpPr>
        <p:spPr>
          <a:xfrm>
            <a:off x="1179513" y="2259013"/>
            <a:ext cx="6208712" cy="300513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4400" dirty="0" smtClean="0">
                <a:latin typeface="Cambria"/>
                <a:cs typeface="Cambria"/>
              </a:rPr>
              <a:t>Thank You.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isco2003_Print_LaserQ104_4">
  <a:themeElements>
    <a:clrScheme name="Cisco2003_Print_LaserQ104_4 1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339999"/>
      </a:accent1>
      <a:accent2>
        <a:srgbClr val="B92B38"/>
      </a:accent2>
      <a:accent3>
        <a:srgbClr val="FFFFFF"/>
      </a:accent3>
      <a:accent4>
        <a:srgbClr val="000000"/>
      </a:accent4>
      <a:accent5>
        <a:srgbClr val="ADCACA"/>
      </a:accent5>
      <a:accent6>
        <a:srgbClr val="A72632"/>
      </a:accent6>
      <a:hlink>
        <a:srgbClr val="9999CC"/>
      </a:hlink>
      <a:folHlink>
        <a:srgbClr val="EEB30E"/>
      </a:folHlink>
    </a:clrScheme>
    <a:fontScheme name="Cisco2003_Print_LaserQ104_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isco2003_Print_LaserQ104_4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co2003_Print_LaserQ104_4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8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FF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9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10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1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D:\Documents and Settings\dpsmith\Local Settings\Temp\Cisco2003_Print_LaserQ104_4.pot</Template>
  <TotalTime>16339</TotalTime>
  <Pages>28</Pages>
  <Words>497</Words>
  <Application>Microsoft Macintosh PowerPoint</Application>
  <PresentationFormat>On-screen Show (4:3)</PresentationFormat>
  <Paragraphs>47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Cisco2003_Print_LaserQ104_4</vt:lpstr>
      <vt:lpstr>RSVP-TE Extensions for Associated Co-routed Bidirectional Label Switched Paths (LSPs)  draft-gandhishah-teas-assoc-corouted-bidir-01</vt:lpstr>
      <vt:lpstr>Outline</vt:lpstr>
      <vt:lpstr>Requirements</vt:lpstr>
      <vt:lpstr>Problem Statement</vt:lpstr>
      <vt:lpstr>Signaling Procedure - I</vt:lpstr>
      <vt:lpstr>Signaling Procedure - II</vt:lpstr>
      <vt:lpstr>Signaling Procedure - III</vt:lpstr>
      <vt:lpstr>Next Steps</vt:lpstr>
      <vt:lpstr>PowerPoint Presentation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TITLE/SIZE 30</dc:title>
  <dc:subject>Guide for Creating Powerpoint Presentations</dc:subject>
  <dc:creator>Cisco User</dc:creator>
  <cp:lastModifiedBy>Rakesh Gandhi</cp:lastModifiedBy>
  <cp:revision>998</cp:revision>
  <cp:lastPrinted>1999-01-27T00:54:54Z</cp:lastPrinted>
  <dcterms:created xsi:type="dcterms:W3CDTF">2012-11-04T14:47:44Z</dcterms:created>
  <dcterms:modified xsi:type="dcterms:W3CDTF">2016-03-15T12:34:39Z</dcterms:modified>
</cp:coreProperties>
</file>