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4" r:id="rId2"/>
    <p:sldId id="324" r:id="rId3"/>
    <p:sldId id="331" r:id="rId4"/>
    <p:sldId id="333" r:id="rId5"/>
    <p:sldId id="332" r:id="rId6"/>
    <p:sldId id="322" r:id="rId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">
          <p15:clr>
            <a:srgbClr val="A4A3A4"/>
          </p15:clr>
        </p15:guide>
        <p15:guide id="2" pos="35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otti, Sergio (Nokia - IT)" initials="BS(-I" lastIdx="2" clrIdx="0">
    <p:extLst>
      <p:ext uri="{19B8F6BF-5375-455C-9EA6-DF929625EA0E}">
        <p15:presenceInfo xmlns:p15="http://schemas.microsoft.com/office/powerpoint/2012/main" userId="S-1-5-21-2053067395-845162621-1245804459-1354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66"/>
    <a:srgbClr val="CCFF66"/>
    <a:srgbClr val="66FFFF"/>
    <a:srgbClr val="66FFCC"/>
    <a:srgbClr val="66CCFF"/>
    <a:srgbClr val="008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中度样式 4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50" y="72"/>
      </p:cViewPr>
      <p:guideLst>
        <p:guide orient="horz" pos="673"/>
        <p:guide pos="3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4999" cy="44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0A7706-53EA-4726-8C8F-46A2D8490B7C}" type="datetimeFigureOut">
              <a:rPr lang="en-US"/>
              <a:pPr/>
              <a:t>11/10/2016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2E66783-0C7D-4A64-AFA9-5F498B8B948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F14C2A-B414-4210-A4D9-61EF8ADFA5F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8ED234-CD23-4A25-980D-D4B857744063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CC3A04-5130-458A-BB04-D8AD597BC1F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7D737B-638B-44CA-91D6-166DF2D8FF9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088050-B90F-4CB3-8DEE-804A00269EB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D97418-A75C-4C6C-9795-10391289E465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5924C-2B0F-47F5-9C22-8271D66C564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CA3A9-7D9B-461C-B9A6-A73EDBD10F7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2E33DB-E399-4F1F-9209-93D402BE6C7C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467F2E-38A0-47CE-90C1-FEA31E72022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32E86-8C77-4EAA-9441-3858A1DAB81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fld id="{6610144A-AB10-4CB6-A20D-4D05277F0136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宋体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  <a:cs typeface="宋体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  <a:cs typeface="宋体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  <a:cs typeface="宋体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  <a:cs typeface="宋体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宋体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宋体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宋体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宋体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宋体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TransportModels/IETF-Transport-Modeli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3375" y="556789"/>
            <a:ext cx="8723313" cy="1524000"/>
          </a:xfrm>
        </p:spPr>
        <p:txBody>
          <a:bodyPr/>
          <a:lstStyle/>
          <a:p>
            <a:pPr eaLnBrk="1" hangingPunct="1"/>
            <a:r>
              <a:rPr lang="en-US" altLang="zh-CN" sz="3200" dirty="0"/>
              <a:t>YANG Models for the Northbound Interface of a Transport Network Controller: Requirements and Gap Analysis</a:t>
            </a: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49300" y="2405063"/>
            <a:ext cx="8051800" cy="44069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zh-CN" sz="2800" dirty="0">
                <a:solidFill>
                  <a:schemeClr val="accent2"/>
                </a:solidFill>
                <a:latin typeface="Times New Roman" pitchFamily="18" charset="0"/>
              </a:rPr>
              <a:t>CCAMP </a:t>
            </a:r>
            <a:r>
              <a:rPr lang="zh-CN" altLang="en-US" sz="2800" dirty="0">
                <a:solidFill>
                  <a:schemeClr val="accent2"/>
                </a:solidFill>
                <a:latin typeface="Times New Roman" pitchFamily="18" charset="0"/>
              </a:rPr>
              <a:t>WG, IET</a:t>
            </a:r>
            <a:r>
              <a:rPr lang="en-US" altLang="zh-CN" sz="2800" dirty="0">
                <a:solidFill>
                  <a:schemeClr val="accent2"/>
                </a:solidFill>
                <a:latin typeface="Times New Roman" pitchFamily="18" charset="0"/>
              </a:rPr>
              <a:t>97, Seoul</a:t>
            </a:r>
          </a:p>
          <a:p>
            <a:pPr eaLnBrk="1" hangingPunct="1">
              <a:spcBef>
                <a:spcPct val="0"/>
              </a:spcBef>
            </a:pPr>
            <a:r>
              <a:rPr lang="en-US" altLang="zh-CN" sz="28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GB" altLang="zh-CN" sz="2400" dirty="0"/>
              <a:t>draft-zhang-ccamp-transport-yang-gap-analysis-01</a:t>
            </a:r>
            <a:r>
              <a:rPr lang="zh-CN" altLang="en-US" sz="2400" dirty="0"/>
              <a:t>.txt</a:t>
            </a:r>
          </a:p>
          <a:p>
            <a:pPr eaLnBrk="1" hangingPunct="1">
              <a:spcBef>
                <a:spcPct val="0"/>
              </a:spcBef>
            </a:pPr>
            <a:endParaRPr lang="en-GB" dirty="0">
              <a:latin typeface="Times New Roman" pitchFamily="18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fr-FR" sz="2800" dirty="0">
                <a:latin typeface="Times New Roman" pitchFamily="18" charset="0"/>
              </a:rPr>
              <a:t>               Xian ZHANG (zhang.xian@huawei.com)</a:t>
            </a:r>
          </a:p>
          <a:p>
            <a:pPr algn="l" eaLnBrk="1" hangingPunct="1">
              <a:spcBef>
                <a:spcPct val="0"/>
              </a:spcBef>
            </a:pPr>
            <a:r>
              <a:rPr lang="fr-FR" sz="2800" dirty="0">
                <a:solidFill>
                  <a:srgbClr val="0000FF"/>
                </a:solidFill>
                <a:latin typeface="Times New Roman" pitchFamily="18" charset="0"/>
              </a:rPr>
              <a:t>	    </a:t>
            </a:r>
            <a:r>
              <a:rPr lang="fr-FR" sz="2800" dirty="0">
                <a:latin typeface="Times New Roman" pitchFamily="18" charset="0"/>
              </a:rPr>
              <a:t>Anurag Sharma (ansharma@infinera.com)</a:t>
            </a:r>
          </a:p>
          <a:p>
            <a:pPr algn="l" eaLnBrk="1" hangingPunct="1">
              <a:spcBef>
                <a:spcPct val="0"/>
              </a:spcBef>
            </a:pPr>
            <a:r>
              <a:rPr lang="fr-FR" sz="2800" dirty="0">
                <a:latin typeface="Times New Roman" pitchFamily="18" charset="0"/>
              </a:rPr>
              <a:t>	    </a:t>
            </a:r>
            <a:r>
              <a:rPr lang="fr-FR" sz="2800" dirty="0">
                <a:solidFill>
                  <a:srgbClr val="0000FF"/>
                </a:solidFill>
                <a:latin typeface="Times New Roman" pitchFamily="18" charset="0"/>
              </a:rPr>
              <a:t>Sergio Belotti (sergio.belotti.nokia.com)</a:t>
            </a:r>
          </a:p>
          <a:p>
            <a:pPr algn="l" eaLnBrk="1" hangingPunct="1">
              <a:spcBef>
                <a:spcPct val="0"/>
              </a:spcBef>
            </a:pPr>
            <a:r>
              <a:rPr lang="fr-FR" sz="2800" dirty="0">
                <a:latin typeface="Times New Roman" pitchFamily="18" charset="0"/>
              </a:rPr>
              <a:t>	Tara Cummings (tara.cummings@ericsson.com)</a:t>
            </a:r>
          </a:p>
          <a:p>
            <a:pPr algn="l" eaLnBrk="1" hangingPunct="1">
              <a:spcBef>
                <a:spcPct val="0"/>
              </a:spcBef>
            </a:pPr>
            <a:endParaRPr lang="fr-FR" sz="1800" dirty="0">
              <a:latin typeface="Times New Roman" pitchFamily="18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fr-FR" sz="1800" dirty="0">
                <a:latin typeface="Times New Roman" pitchFamily="18" charset="0"/>
              </a:rPr>
              <a:t>And Ruiquan JING </a:t>
            </a:r>
            <a:r>
              <a:rPr lang="fr-FR" sz="1800" dirty="0" err="1">
                <a:latin typeface="Times New Roman" pitchFamily="18" charset="0"/>
              </a:rPr>
              <a:t>from</a:t>
            </a:r>
            <a:r>
              <a:rPr lang="fr-FR" sz="1800" dirty="0">
                <a:latin typeface="Times New Roman" pitchFamily="18" charset="0"/>
              </a:rPr>
              <a:t> China Telecom, Yan SHI </a:t>
            </a:r>
            <a:r>
              <a:rPr lang="fr-FR" sz="1800" dirty="0" err="1">
                <a:latin typeface="Times New Roman" pitchFamily="18" charset="0"/>
              </a:rPr>
              <a:t>from</a:t>
            </a:r>
            <a:r>
              <a:rPr lang="fr-FR" sz="1800" dirty="0">
                <a:latin typeface="Times New Roman" pitchFamily="18" charset="0"/>
              </a:rPr>
              <a:t> China Unicom, Jeong-dong Ryoo </a:t>
            </a:r>
            <a:r>
              <a:rPr lang="fr-FR" sz="1800" dirty="0" err="1">
                <a:latin typeface="Times New Roman" pitchFamily="18" charset="0"/>
              </a:rPr>
              <a:t>from</a:t>
            </a:r>
            <a:r>
              <a:rPr lang="fr-FR" sz="1800" dirty="0">
                <a:latin typeface="Times New Roman" pitchFamily="18" charset="0"/>
              </a:rPr>
              <a:t> ETRI, Daniel King </a:t>
            </a:r>
            <a:r>
              <a:rPr lang="fr-FR" sz="1800" dirty="0" err="1">
                <a:latin typeface="Times New Roman" pitchFamily="18" charset="0"/>
              </a:rPr>
              <a:t>from</a:t>
            </a:r>
            <a:r>
              <a:rPr lang="fr-FR" sz="1800" dirty="0">
                <a:latin typeface="Times New Roman" pitchFamily="18" charset="0"/>
              </a:rPr>
              <a:t> Lancaster </a:t>
            </a:r>
            <a:r>
              <a:rPr lang="fr-FR" sz="1800" dirty="0" err="1">
                <a:latin typeface="Times New Roman" pitchFamily="18" charset="0"/>
              </a:rPr>
              <a:t>Univ</a:t>
            </a:r>
            <a:r>
              <a:rPr lang="fr-FR" sz="1800" dirty="0">
                <a:latin typeface="Times New Roman" pitchFamily="18" charset="0"/>
              </a:rPr>
              <a:t>.</a:t>
            </a:r>
            <a:r>
              <a:rPr lang="fr-FR" sz="1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1800" dirty="0" err="1">
                <a:latin typeface="Times New Roman" pitchFamily="18" charset="0"/>
              </a:rPr>
              <a:t>Yubin</a:t>
            </a:r>
            <a:r>
              <a:rPr lang="en-US" sz="1800" dirty="0">
                <a:latin typeface="Times New Roman" pitchFamily="18" charset="0"/>
              </a:rPr>
              <a:t> Xu from CAICT</a:t>
            </a:r>
            <a:endParaRPr lang="fr-FR" sz="2800" dirty="0">
              <a:latin typeface="Times New Roman" pitchFamily="18" charset="0"/>
            </a:endParaRPr>
          </a:p>
        </p:txBody>
      </p:sp>
      <p:sp>
        <p:nvSpPr>
          <p:cNvPr id="13315" name="DtsShapeName" descr="74B42E09C7E05E1@98993D11B7311431096D;f96I?cM26022!!!!!!BIHO@]m26022!!!!@575E28111B67D140@C111B67D140@C!!!!!!!!!!!!!!!!!!!!!!!!!!!!!!!!!!!!!!!!!!!!!!!!!!!!9:2:89:=?W[50073@!!!!!BIHO@]{50073!!!!@575BC711004C4G903B11004C4G903B!!!!!!!!!!!!!!!!!!!!!!!!!!!!!!!!!!!!!!!!!!!!!!!!!!!!824?B8;NAQ[50073C!!!!!BIHO@]{50073!!!1@575B6111004C4G903BNRQG!ho!Rtqqnsu!ng!SV@!ho!VRNO/qqu!!!!!!!!!!!!!!!!!!!!!!!!!!!!!!86A9F86@8eI23997@!!!!!BIHO@]i23997!!!1@575B591130865D538B1130865D538B!!!!!!!!!!!!!!!!!!!!!!!!!!!!!!!!!!!!!!!!!!!!!!!!!!!!86ECd86H3LKXR,20181714BIHO@]{50073!!!B1@910511135D9@9@58B1135D9@9@58B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1!1" hidden="1"/>
          <p:cNvSpPr>
            <a:spLocks noChangeArrowheads="1"/>
          </p:cNvSpPr>
          <p:nvPr/>
        </p:nvSpPr>
        <p:spPr bwMode="auto">
          <a:xfrm>
            <a:off x="0" y="0"/>
            <a:ext cx="1588" cy="1588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3 w 21600"/>
              <a:gd name="T13" fmla="*/ 2272 h 21600"/>
              <a:gd name="T14" fmla="*/ 16554 w 21600"/>
              <a:gd name="T15" fmla="*/ 1368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Objective and Scope</a:t>
            </a:r>
            <a:endParaRPr lang="zh-CN" alt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346480"/>
            <a:ext cx="8229600" cy="5160684"/>
          </a:xfrm>
        </p:spPr>
        <p:txBody>
          <a:bodyPr/>
          <a:lstStyle/>
          <a:p>
            <a:r>
              <a:rPr lang="en-GB" altLang="zh-CN" sz="2800" b="1" dirty="0">
                <a:cs typeface="Times New Roman" pitchFamily="18" charset="0"/>
              </a:rPr>
              <a:t>Goal: </a:t>
            </a:r>
          </a:p>
          <a:p>
            <a:pPr lvl="1"/>
            <a:r>
              <a:rPr lang="en-US" altLang="zh-CN" sz="2400" dirty="0">
                <a:ea typeface="MS PGothic" pitchFamily="34" charset="-128"/>
                <a:cs typeface="Times New Roman" pitchFamily="18" charset="0"/>
              </a:rPr>
              <a:t>focuses on analyzing existing models that can be used by the domain controller and the orchestrator for various use cases identified in transport/TE networks;  </a:t>
            </a:r>
          </a:p>
          <a:p>
            <a:pPr lvl="1"/>
            <a:r>
              <a:rPr lang="en-US" altLang="zh-CN" sz="2400" dirty="0">
                <a:ea typeface="MS PGothic" pitchFamily="34" charset="-128"/>
                <a:cs typeface="Times New Roman" pitchFamily="18" charset="0"/>
              </a:rPr>
              <a:t>use cases: </a:t>
            </a:r>
            <a:r>
              <a:rPr lang="en-US" altLang="zh-CN" sz="2400" dirty="0">
                <a:solidFill>
                  <a:srgbClr val="0000FF"/>
                </a:solidFill>
                <a:ea typeface="MS PGothic" pitchFamily="34" charset="-128"/>
                <a:cs typeface="Times New Roman" pitchFamily="18" charset="0"/>
              </a:rPr>
              <a:t>single-domain network, multi-domain network, multi-layer network, </a:t>
            </a:r>
            <a:r>
              <a:rPr lang="en-US" altLang="zh-CN" sz="2400" dirty="0">
                <a:ea typeface="MS PGothic" pitchFamily="34" charset="-128"/>
                <a:cs typeface="Times New Roman" pitchFamily="18" charset="0"/>
              </a:rPr>
              <a:t>etc. to identify any modeling gaps (any model missing, any attributes missing in existing models) and providing a sort of guideline both for possible augmentation of existing models or new Yang models;</a:t>
            </a:r>
          </a:p>
          <a:p>
            <a:r>
              <a:rPr lang="en-US" altLang="zh-CN" sz="2800" b="1" dirty="0">
                <a:cs typeface="Times New Roman" pitchFamily="18" charset="0"/>
              </a:rPr>
              <a:t>Non-Goal:</a:t>
            </a:r>
          </a:p>
          <a:p>
            <a:pPr lvl="1"/>
            <a:r>
              <a:rPr lang="en-US" altLang="zh-CN" sz="2400" dirty="0">
                <a:cs typeface="Times New Roman" pitchFamily="18" charset="0"/>
              </a:rPr>
              <a:t>Controller-device interface protocol(s) (PCEP, NETCONF etc.); </a:t>
            </a:r>
            <a:endParaRPr lang="en-GB" altLang="zh-CN" sz="2400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Related Activities and Status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40793"/>
          </a:xfrm>
        </p:spPr>
        <p:txBody>
          <a:bodyPr/>
          <a:lstStyle/>
          <a:p>
            <a:r>
              <a:rPr lang="en-US" altLang="zh-CN" sz="2400" dirty="0"/>
              <a:t>Finished single-domain before IETF96; </a:t>
            </a:r>
          </a:p>
          <a:p>
            <a:pPr lvl="1"/>
            <a:r>
              <a:rPr lang="en-US" altLang="zh-CN" sz="2000" dirty="0"/>
              <a:t>Provided first bunch of comments to TE tunnel model; </a:t>
            </a:r>
          </a:p>
          <a:p>
            <a:pPr lvl="1"/>
            <a:r>
              <a:rPr lang="en-US" altLang="zh-CN" sz="2000" dirty="0"/>
              <a:t>Submitted </a:t>
            </a:r>
            <a:r>
              <a:rPr lang="en-US" altLang="zh-CN" sz="2000" dirty="0" err="1"/>
              <a:t>otn</a:t>
            </a:r>
            <a:r>
              <a:rPr lang="en-US" altLang="zh-CN" sz="2000" dirty="0"/>
              <a:t> tunnel model; </a:t>
            </a:r>
          </a:p>
          <a:p>
            <a:r>
              <a:rPr lang="en-US" altLang="zh-CN" sz="2400" dirty="0"/>
              <a:t>Finished multi-domain, multi-layer cases before IETF97; </a:t>
            </a:r>
          </a:p>
          <a:p>
            <a:pPr lvl="1"/>
            <a:r>
              <a:rPr lang="en-US" altLang="zh-CN" sz="2000" dirty="0"/>
              <a:t>Provided second set of comments to TE tunnel model; </a:t>
            </a:r>
          </a:p>
          <a:p>
            <a:pPr lvl="1"/>
            <a:r>
              <a:rPr lang="en-US" altLang="zh-CN" sz="2000" dirty="0"/>
              <a:t>Held joint discussion with TE Topology authors on multi-layer case; </a:t>
            </a:r>
          </a:p>
          <a:p>
            <a:r>
              <a:rPr lang="en-US" altLang="zh-CN" sz="2400" dirty="0"/>
              <a:t>Information and materials available at: </a:t>
            </a:r>
          </a:p>
          <a:p>
            <a:pPr lvl="1"/>
            <a:r>
              <a:rPr lang="en-US" altLang="zh-CN" sz="2000" dirty="0">
                <a:hlinkClick r:id="rId2"/>
              </a:rPr>
              <a:t>https://github.com/TransportModels/IETF-Transport-Modeling</a:t>
            </a:r>
            <a:endParaRPr lang="en-US" altLang="zh-CN" sz="2000" dirty="0"/>
          </a:p>
          <a:p>
            <a:r>
              <a:rPr lang="en-US" altLang="zh-CN" sz="2400" dirty="0"/>
              <a:t>This draft captures some key information;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Updates in Version 01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dirty="0"/>
              <a:t>Added references to the </a:t>
            </a:r>
            <a:r>
              <a:rPr lang="en-US" altLang="zh-CN" sz="2800" dirty="0" err="1"/>
              <a:t>github</a:t>
            </a:r>
            <a:r>
              <a:rPr lang="en-US" altLang="zh-CN" sz="2800" dirty="0"/>
              <a:t> for more detailed materials; </a:t>
            </a:r>
          </a:p>
          <a:p>
            <a:r>
              <a:rPr lang="en-US" altLang="zh-CN" sz="2800" dirty="0"/>
              <a:t>Updated the section for multi-layer descriptions; </a:t>
            </a:r>
          </a:p>
          <a:p>
            <a:r>
              <a:rPr lang="en-US" altLang="zh-CN" sz="2800" dirty="0"/>
              <a:t>Updated the summary table to point to specific YANG models; </a:t>
            </a:r>
          </a:p>
          <a:p>
            <a:r>
              <a:rPr lang="en-US" altLang="zh-CN" sz="2800" dirty="0"/>
              <a:t>Updated to include the discussions related to transitional links for multi-layer description and ongoing path computation discussions.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Transport NBI: Overall View</a:t>
            </a:r>
            <a:endParaRPr lang="zh-CN" altLang="en-US" dirty="0"/>
          </a:p>
        </p:txBody>
      </p:sp>
      <p:sp>
        <p:nvSpPr>
          <p:cNvPr id="4" name="Rounded Rectangle 37"/>
          <p:cNvSpPr/>
          <p:nvPr/>
        </p:nvSpPr>
        <p:spPr>
          <a:xfrm>
            <a:off x="235281" y="2441548"/>
            <a:ext cx="3962400" cy="367666"/>
          </a:xfrm>
          <a:prstGeom prst="roundRect">
            <a:avLst/>
          </a:prstGeom>
          <a:solidFill>
            <a:srgbClr val="00B050"/>
          </a:solidFill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none" lIns="0" r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Topology Model: </a:t>
            </a:r>
            <a:r>
              <a:rPr kumimoji="0" lang="en-GB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/>
              </a:rPr>
              <a:t>draft-ietf-i2rs-yang-network-topo</a:t>
            </a:r>
          </a:p>
        </p:txBody>
      </p:sp>
      <p:sp>
        <p:nvSpPr>
          <p:cNvPr id="5" name="Rounded Rectangle 38"/>
          <p:cNvSpPr/>
          <p:nvPr/>
        </p:nvSpPr>
        <p:spPr>
          <a:xfrm>
            <a:off x="282804" y="3327661"/>
            <a:ext cx="3864989" cy="398797"/>
          </a:xfrm>
          <a:prstGeom prst="roundRect">
            <a:avLst/>
          </a:prstGeom>
          <a:solidFill>
            <a:srgbClr val="00B050"/>
          </a:solidFill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r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TE</a:t>
            </a:r>
            <a:r>
              <a:rPr kumimoji="0" lang="zh-CN" alt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 </a:t>
            </a:r>
            <a:r>
              <a:rPr kumimoji="0" lang="en-US" altLang="zh-CN" sz="13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Topo</a:t>
            </a:r>
            <a:r>
              <a:rPr kumimoji="0" lang="en-US" altLang="zh-CN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 model</a:t>
            </a:r>
            <a:r>
              <a:rPr kumimoji="0" lang="en-US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:</a:t>
            </a:r>
            <a:r>
              <a:rPr kumimoji="0" lang="en-GB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draft-</a:t>
            </a:r>
            <a:r>
              <a:rPr kumimoji="0" lang="en-GB" altLang="zh-CN" sz="13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ietf</a:t>
            </a:r>
            <a:r>
              <a:rPr kumimoji="0" lang="en-GB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-teas-yang-</a:t>
            </a:r>
            <a:r>
              <a:rPr kumimoji="0" lang="en-GB" altLang="zh-CN" sz="13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te</a:t>
            </a:r>
            <a:r>
              <a:rPr kumimoji="0" lang="en-GB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-</a:t>
            </a:r>
            <a:r>
              <a:rPr kumimoji="0" lang="en-GB" altLang="zh-CN" sz="13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topo</a:t>
            </a:r>
            <a:endParaRPr kumimoji="0" lang="en-GB" altLang="zh-CN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宋体" panose="02010600030101010101" pitchFamily="2" charset="-122"/>
              <a:cs typeface="Calibri" pitchFamily="34" charset="0"/>
            </a:endParaRPr>
          </a:p>
        </p:txBody>
      </p:sp>
      <p:sp>
        <p:nvSpPr>
          <p:cNvPr id="6" name="Rounded Rectangle 41"/>
          <p:cNvSpPr/>
          <p:nvPr/>
        </p:nvSpPr>
        <p:spPr>
          <a:xfrm>
            <a:off x="169682" y="5305406"/>
            <a:ext cx="2057122" cy="381985"/>
          </a:xfrm>
          <a:prstGeom prst="roundRect">
            <a:avLst/>
          </a:prstGeom>
          <a:solidFill>
            <a:srgbClr val="00B050"/>
          </a:solidFill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r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L0</a:t>
            </a:r>
            <a:r>
              <a:rPr kumimoji="0" lang="zh-CN" alt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 </a:t>
            </a:r>
            <a:r>
              <a:rPr kumimoji="0" lang="en-US" altLang="zh-CN" sz="13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Topo</a:t>
            </a:r>
            <a:r>
              <a:rPr kumimoji="0" lang="en-US" altLang="zh-CN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 Model</a:t>
            </a:r>
            <a:r>
              <a: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：</a:t>
            </a:r>
            <a:r>
              <a:rPr kumimoji="0" lang="en-GB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 draft-</a:t>
            </a:r>
            <a:r>
              <a:rPr kumimoji="0" lang="en-GB" altLang="zh-CN" sz="13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ietf</a:t>
            </a:r>
            <a:r>
              <a:rPr kumimoji="0" lang="en-GB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-</a:t>
            </a:r>
            <a:r>
              <a:rPr kumimoji="0" lang="en-GB" altLang="zh-CN" sz="13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ccamp</a:t>
            </a:r>
            <a:r>
              <a:rPr kumimoji="0" lang="en-GB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-</a:t>
            </a:r>
            <a:r>
              <a:rPr kumimoji="0" lang="en-GB" altLang="zh-CN" sz="13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wson</a:t>
            </a:r>
            <a:r>
              <a:rPr kumimoji="0" lang="en-GB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-yang</a:t>
            </a:r>
          </a:p>
        </p:txBody>
      </p:sp>
      <p:sp>
        <p:nvSpPr>
          <p:cNvPr id="7" name="Rounded Rectangle 42"/>
          <p:cNvSpPr/>
          <p:nvPr/>
        </p:nvSpPr>
        <p:spPr>
          <a:xfrm>
            <a:off x="1676150" y="5880441"/>
            <a:ext cx="2085146" cy="381985"/>
          </a:xfrm>
          <a:prstGeom prst="roundRect">
            <a:avLst/>
          </a:prstGeom>
          <a:solidFill>
            <a:srgbClr val="C0504D">
              <a:lumMod val="20000"/>
              <a:lumOff val="80000"/>
            </a:srgbClr>
          </a:solidFill>
          <a:ln w="9525" cap="flat" cmpd="sng" algn="ctr">
            <a:solidFill>
              <a:srgbClr val="C0504D">
                <a:lumMod val="20000"/>
                <a:lumOff val="80000"/>
              </a:srgbClr>
            </a:solidFill>
            <a:prstDash val="solid"/>
          </a:ln>
          <a:effectLst/>
        </p:spPr>
        <p:txBody>
          <a:bodyPr lIns="0" r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Flexi-grid</a:t>
            </a:r>
            <a:r>
              <a:rPr kumimoji="0" lang="zh-CN" alt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 </a:t>
            </a:r>
            <a:r>
              <a:rPr kumimoji="0" lang="en-US" altLang="zh-CN" sz="13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topo</a:t>
            </a:r>
            <a:r>
              <a:rPr kumimoji="0" lang="en-US" altLang="zh-CN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 model</a:t>
            </a:r>
            <a:r>
              <a: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：</a:t>
            </a:r>
            <a:r>
              <a:rPr kumimoji="0" lang="en-GB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/>
              </a:rPr>
              <a:t>draft-</a:t>
            </a:r>
            <a:r>
              <a:rPr kumimoji="0" lang="en-GB" altLang="zh-CN" sz="13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/>
              </a:rPr>
              <a:t>vergara</a:t>
            </a:r>
            <a:r>
              <a:rPr kumimoji="0" lang="en-GB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/>
              </a:rPr>
              <a:t>-</a:t>
            </a:r>
            <a:r>
              <a:rPr kumimoji="0" lang="en-GB" altLang="zh-CN" sz="13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/>
              </a:rPr>
              <a:t>ccamp</a:t>
            </a:r>
            <a:r>
              <a:rPr kumimoji="0" lang="en-GB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/>
              </a:rPr>
              <a:t>-</a:t>
            </a:r>
            <a:r>
              <a:rPr kumimoji="0" lang="en-GB" altLang="zh-CN" sz="13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/>
              </a:rPr>
              <a:t>flexigrid</a:t>
            </a:r>
            <a:r>
              <a:rPr kumimoji="0" lang="en-GB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/>
              </a:rPr>
              <a:t>-yang</a:t>
            </a:r>
            <a:endParaRPr kumimoji="0" lang="zh-CN" alt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宋体" panose="02010600030101010101" pitchFamily="2" charset="-122"/>
              <a:cs typeface="Calibri" pitchFamily="34" charset="0"/>
            </a:endParaRPr>
          </a:p>
        </p:txBody>
      </p:sp>
      <p:cxnSp>
        <p:nvCxnSpPr>
          <p:cNvPr id="8" name="Elbow Connector 16"/>
          <p:cNvCxnSpPr>
            <a:stCxn id="4" idx="2"/>
            <a:endCxn id="5" idx="0"/>
          </p:cNvCxnSpPr>
          <p:nvPr/>
        </p:nvCxnSpPr>
        <p:spPr>
          <a:xfrm rot="5400000">
            <a:off x="1956667" y="3067846"/>
            <a:ext cx="518447" cy="1182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9" name="Elbow Connector 47"/>
          <p:cNvCxnSpPr>
            <a:stCxn id="5" idx="2"/>
            <a:endCxn id="6" idx="0"/>
          </p:cNvCxnSpPr>
          <p:nvPr/>
        </p:nvCxnSpPr>
        <p:spPr>
          <a:xfrm rot="5400000">
            <a:off x="917297" y="4007404"/>
            <a:ext cx="1578948" cy="1017056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10" name="Elbow Connector 48"/>
          <p:cNvCxnSpPr>
            <a:stCxn id="5" idx="2"/>
            <a:endCxn id="7" idx="0"/>
          </p:cNvCxnSpPr>
          <p:nvPr/>
        </p:nvCxnSpPr>
        <p:spPr>
          <a:xfrm rot="16200000" flipH="1">
            <a:off x="1390020" y="4551737"/>
            <a:ext cx="2153983" cy="503424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11" name="Rounded Rectangle 13"/>
          <p:cNvSpPr/>
          <p:nvPr/>
        </p:nvSpPr>
        <p:spPr>
          <a:xfrm>
            <a:off x="5118755" y="2337846"/>
            <a:ext cx="3348080" cy="326553"/>
          </a:xfrm>
          <a:prstGeom prst="roundRect">
            <a:avLst/>
          </a:prstGeom>
          <a:solidFill>
            <a:srgbClr val="00B050"/>
          </a:solidFill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r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TE Tunnel Model</a:t>
            </a:r>
            <a:r>
              <a: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：</a:t>
            </a:r>
            <a:r>
              <a:rPr kumimoji="0" lang="en-GB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draft-</a:t>
            </a:r>
            <a:r>
              <a:rPr kumimoji="0" lang="en-GB" altLang="zh-CN" sz="13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ietf</a:t>
            </a:r>
            <a:r>
              <a:rPr kumimoji="0" lang="en-GB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-teas-yang-</a:t>
            </a:r>
            <a:r>
              <a:rPr kumimoji="0" lang="en-GB" altLang="zh-CN" sz="13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te</a:t>
            </a:r>
            <a:endParaRPr kumimoji="0" lang="en-US" altLang="zh-CN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宋体" panose="02010600030101010101" pitchFamily="2" charset="-122"/>
              <a:cs typeface="Calibri" pitchFamily="34" charset="0"/>
            </a:endParaRPr>
          </a:p>
        </p:txBody>
      </p:sp>
      <p:sp>
        <p:nvSpPr>
          <p:cNvPr id="12" name="Rounded Rectangle 74"/>
          <p:cNvSpPr/>
          <p:nvPr/>
        </p:nvSpPr>
        <p:spPr>
          <a:xfrm>
            <a:off x="4798244" y="5804793"/>
            <a:ext cx="3685880" cy="461391"/>
          </a:xfrm>
          <a:prstGeom prst="roundRect">
            <a:avLst/>
          </a:prstGeom>
          <a:solidFill>
            <a:srgbClr val="C0504D">
              <a:lumMod val="20000"/>
              <a:lumOff val="80000"/>
            </a:srgbClr>
          </a:solidFill>
          <a:ln w="9525" cap="flat" cmpd="sng" algn="ctr">
            <a:solidFill>
              <a:srgbClr val="C0504D">
                <a:lumMod val="20000"/>
                <a:lumOff val="80000"/>
              </a:srgbClr>
            </a:solidFill>
            <a:prstDash val="solid"/>
          </a:ln>
          <a:effectLst/>
        </p:spPr>
        <p:txBody>
          <a:bodyPr lIns="0" r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Schedule grouping</a:t>
            </a:r>
            <a:r>
              <a: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：</a:t>
            </a:r>
            <a:r>
              <a:rPr kumimoji="0" lang="en-GB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/>
              </a:rPr>
              <a:t> draft-</a:t>
            </a:r>
            <a:r>
              <a:rPr kumimoji="0" lang="en-GB" altLang="zh-CN" sz="13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/>
              </a:rPr>
              <a:t>liu</a:t>
            </a:r>
            <a:r>
              <a:rPr kumimoji="0" lang="en-GB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/>
              </a:rPr>
              <a:t>-</a:t>
            </a:r>
            <a:r>
              <a:rPr kumimoji="0" lang="en-GB" altLang="zh-CN" sz="13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/>
              </a:rPr>
              <a:t>netmod</a:t>
            </a:r>
            <a:r>
              <a:rPr kumimoji="0" lang="en-GB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/>
              </a:rPr>
              <a:t>-yang-schedule</a:t>
            </a:r>
            <a:endParaRPr kumimoji="0" lang="zh-CN" alt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宋体" panose="02010600030101010101" pitchFamily="2" charset="-122"/>
              <a:cs typeface="Calibri" pitchFamily="34" charset="0"/>
            </a:endParaRPr>
          </a:p>
        </p:txBody>
      </p:sp>
      <p:sp>
        <p:nvSpPr>
          <p:cNvPr id="13" name="文本框 18"/>
          <p:cNvSpPr txBox="1"/>
          <p:nvPr/>
        </p:nvSpPr>
        <p:spPr>
          <a:xfrm>
            <a:off x="603316" y="1406124"/>
            <a:ext cx="5665509" cy="323493"/>
          </a:xfrm>
          <a:prstGeom prst="roundRect">
            <a:avLst/>
          </a:prstGeom>
          <a:solidFill>
            <a:srgbClr val="C0504D">
              <a:lumMod val="20000"/>
              <a:lumOff val="80000"/>
            </a:srgbClr>
          </a:solidFill>
          <a:ln>
            <a:solidFill>
              <a:srgbClr val="C0504D">
                <a:lumMod val="20000"/>
                <a:lumOff val="80000"/>
              </a:srgbClr>
            </a:solidFill>
            <a:prstDash val="solid"/>
          </a:ln>
        </p:spPr>
        <p:txBody>
          <a:bodyPr wrap="square" rtlCol="0"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/>
              </a:rPr>
              <a:t>Transport NBI Requirements</a:t>
            </a:r>
            <a:r>
              <a:rPr kumimoji="0" lang="en-US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/>
              </a:rPr>
              <a:t>: </a:t>
            </a:r>
            <a:r>
              <a:rPr lang="en-US" altLang="zh-CN" sz="1300" kern="0" dirty="0">
                <a:solidFill>
                  <a:prstClr val="black"/>
                </a:solidFill>
                <a:latin typeface="Calibri"/>
                <a:ea typeface="宋体"/>
              </a:rPr>
              <a:t>draft-zhang-</a:t>
            </a:r>
            <a:r>
              <a:rPr lang="en-US" altLang="zh-CN" sz="1300" kern="0" dirty="0" err="1">
                <a:solidFill>
                  <a:prstClr val="black"/>
                </a:solidFill>
                <a:latin typeface="Calibri"/>
                <a:ea typeface="宋体"/>
              </a:rPr>
              <a:t>ccamp</a:t>
            </a:r>
            <a:r>
              <a:rPr lang="en-US" altLang="zh-CN" sz="1300" kern="0" dirty="0">
                <a:solidFill>
                  <a:prstClr val="black"/>
                </a:solidFill>
                <a:latin typeface="Calibri"/>
                <a:ea typeface="宋体"/>
              </a:rPr>
              <a:t>-transport-yang-gap-analysis</a:t>
            </a:r>
            <a:endParaRPr kumimoji="0" lang="zh-CN" alt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/>
            </a:endParaRPr>
          </a:p>
        </p:txBody>
      </p:sp>
      <p:sp>
        <p:nvSpPr>
          <p:cNvPr id="14" name="文本框 18"/>
          <p:cNvSpPr txBox="1"/>
          <p:nvPr/>
        </p:nvSpPr>
        <p:spPr>
          <a:xfrm>
            <a:off x="7744905" y="1595160"/>
            <a:ext cx="755848" cy="323493"/>
          </a:xfrm>
          <a:prstGeom prst="roundRect">
            <a:avLst/>
          </a:prstGeom>
          <a:solidFill>
            <a:srgbClr val="C0504D">
              <a:lumMod val="20000"/>
              <a:lumOff val="80000"/>
            </a:srgbClr>
          </a:solidFill>
          <a:ln>
            <a:solidFill>
              <a:srgbClr val="C0504D">
                <a:lumMod val="20000"/>
                <a:lumOff val="80000"/>
              </a:srgbClr>
            </a:solidFill>
            <a:prstDash val="solid"/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/>
              </a:rPr>
              <a:t>ID</a:t>
            </a:r>
            <a:endParaRPr kumimoji="0" lang="zh-CN" alt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/>
            </a:endParaRPr>
          </a:p>
        </p:txBody>
      </p:sp>
      <p:sp>
        <p:nvSpPr>
          <p:cNvPr id="15" name="Rounded Rectangle 13"/>
          <p:cNvSpPr/>
          <p:nvPr/>
        </p:nvSpPr>
        <p:spPr>
          <a:xfrm>
            <a:off x="7735478" y="1165457"/>
            <a:ext cx="755848" cy="305785"/>
          </a:xfrm>
          <a:prstGeom prst="roundRect">
            <a:avLst/>
          </a:prstGeom>
          <a:solidFill>
            <a:srgbClr val="00B050"/>
          </a:solidFill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r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WG</a:t>
            </a:r>
            <a:endParaRPr kumimoji="0" lang="zh-CN" alt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宋体" panose="02010600030101010101" pitchFamily="2" charset="-122"/>
              <a:cs typeface="Calibri" pitchFamily="34" charset="0"/>
            </a:endParaRPr>
          </a:p>
        </p:txBody>
      </p:sp>
      <p:sp>
        <p:nvSpPr>
          <p:cNvPr id="16" name="Rounded Rectangle 13"/>
          <p:cNvSpPr/>
          <p:nvPr/>
        </p:nvSpPr>
        <p:spPr>
          <a:xfrm>
            <a:off x="4835951" y="4110067"/>
            <a:ext cx="3733014" cy="518493"/>
          </a:xfrm>
          <a:prstGeom prst="roundRect">
            <a:avLst/>
          </a:prstGeom>
          <a:solidFill>
            <a:srgbClr val="C0504D">
              <a:lumMod val="20000"/>
              <a:lumOff val="80000"/>
            </a:srgbClr>
          </a:solidFill>
          <a:ln w="9525" cap="flat" cmpd="sng" algn="ctr">
            <a:solidFill>
              <a:srgbClr val="C0504D">
                <a:lumMod val="20000"/>
                <a:lumOff val="80000"/>
              </a:srgbClr>
            </a:solidFill>
            <a:prstDash val="solid"/>
          </a:ln>
          <a:effectLst/>
        </p:spPr>
        <p:txBody>
          <a:bodyPr lIns="0" rIns="0" rtlCol="0" anchor="ctr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Service Model</a:t>
            </a:r>
            <a:r>
              <a: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：</a:t>
            </a:r>
            <a:r>
              <a:rPr lang="en-US" altLang="zh-CN" sz="1300" kern="0" dirty="0">
                <a:solidFill>
                  <a:prstClr val="black"/>
                </a:solidFill>
                <a:latin typeface="Calibri"/>
                <a:ea typeface="宋体"/>
              </a:rPr>
              <a:t>draft-zhang-teas-transport-service-model</a:t>
            </a:r>
            <a:endParaRPr kumimoji="0" lang="zh-CN" alt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宋体" panose="02010600030101010101" pitchFamily="2" charset="-122"/>
              <a:cs typeface="Calibri" pitchFamily="34" charset="0"/>
            </a:endParaRPr>
          </a:p>
        </p:txBody>
      </p:sp>
      <p:cxnSp>
        <p:nvCxnSpPr>
          <p:cNvPr id="17" name="Elbow Connector 16"/>
          <p:cNvCxnSpPr>
            <a:stCxn id="11" idx="2"/>
            <a:endCxn id="18" idx="0"/>
          </p:cNvCxnSpPr>
          <p:nvPr/>
        </p:nvCxnSpPr>
        <p:spPr>
          <a:xfrm rot="5400000">
            <a:off x="6602700" y="2853712"/>
            <a:ext cx="379409" cy="782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18" name="Rounded Rectangle 13"/>
          <p:cNvSpPr/>
          <p:nvPr/>
        </p:nvSpPr>
        <p:spPr>
          <a:xfrm>
            <a:off x="5109328" y="3043808"/>
            <a:ext cx="3365369" cy="457200"/>
          </a:xfrm>
          <a:prstGeom prst="roundRect">
            <a:avLst/>
          </a:prstGeom>
          <a:solidFill>
            <a:srgbClr val="C0504D">
              <a:lumMod val="20000"/>
              <a:lumOff val="80000"/>
            </a:srgbClr>
          </a:solidFill>
          <a:ln w="9525" cap="flat" cmpd="sng" algn="ctr">
            <a:solidFill>
              <a:srgbClr val="C0504D">
                <a:lumMod val="20000"/>
                <a:lumOff val="80000"/>
              </a:srgbClr>
            </a:solidFill>
            <a:prstDash val="solid"/>
          </a:ln>
          <a:effectLst/>
        </p:spPr>
        <p:txBody>
          <a:bodyPr lIns="0" rIns="0" rtlCol="0"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ODU Tunnel</a:t>
            </a:r>
            <a:r>
              <a: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：</a:t>
            </a:r>
            <a:r>
              <a:rPr lang="en-US" altLang="zh-CN" sz="1400" dirty="0"/>
              <a:t>draft-</a:t>
            </a:r>
            <a:r>
              <a:rPr lang="en-US" altLang="zh-CN" sz="1400" dirty="0" err="1"/>
              <a:t>sharma</a:t>
            </a:r>
            <a:r>
              <a:rPr lang="en-US" altLang="zh-CN" sz="1400" dirty="0"/>
              <a:t>-</a:t>
            </a:r>
            <a:r>
              <a:rPr lang="en-US" altLang="zh-CN" sz="1400" dirty="0" err="1"/>
              <a:t>ccamp</a:t>
            </a:r>
            <a:r>
              <a:rPr lang="en-US" altLang="zh-CN" sz="1400" dirty="0"/>
              <a:t>-</a:t>
            </a:r>
            <a:r>
              <a:rPr lang="en-US" altLang="zh-CN" sz="1400" dirty="0" err="1"/>
              <a:t>otn</a:t>
            </a:r>
            <a:r>
              <a:rPr lang="en-US" altLang="zh-CN" sz="1400" dirty="0"/>
              <a:t>-tunnel-model </a:t>
            </a:r>
            <a:endParaRPr kumimoji="0" lang="zh-CN" alt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宋体" panose="02010600030101010101" pitchFamily="2" charset="-122"/>
              <a:cs typeface="Calibri" pitchFamily="34" charset="0"/>
            </a:endParaRPr>
          </a:p>
        </p:txBody>
      </p:sp>
      <p:cxnSp>
        <p:nvCxnSpPr>
          <p:cNvPr id="19" name="Elbow Connector 47"/>
          <p:cNvCxnSpPr>
            <a:stCxn id="5" idx="2"/>
            <a:endCxn id="20" idx="0"/>
          </p:cNvCxnSpPr>
          <p:nvPr/>
        </p:nvCxnSpPr>
        <p:spPr>
          <a:xfrm rot="16200000" flipH="1">
            <a:off x="2087117" y="3854640"/>
            <a:ext cx="1052930" cy="796566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20" name="Rounded Rectangle 40"/>
          <p:cNvSpPr/>
          <p:nvPr/>
        </p:nvSpPr>
        <p:spPr>
          <a:xfrm>
            <a:off x="2017337" y="4779388"/>
            <a:ext cx="1989056" cy="367645"/>
          </a:xfrm>
          <a:prstGeom prst="roundRect">
            <a:avLst/>
          </a:prstGeom>
          <a:solidFill>
            <a:srgbClr val="C0504D">
              <a:lumMod val="20000"/>
              <a:lumOff val="80000"/>
            </a:srgbClr>
          </a:solidFill>
          <a:ln w="9525" cap="flat" cmpd="sng" algn="ctr">
            <a:solidFill>
              <a:srgbClr val="C0504D">
                <a:lumMod val="20000"/>
                <a:lumOff val="80000"/>
              </a:srgbClr>
            </a:solidFill>
            <a:prstDash val="solid"/>
          </a:ln>
          <a:effectLst/>
        </p:spPr>
        <p:txBody>
          <a:bodyPr lIns="0" r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OTN  </a:t>
            </a:r>
            <a:r>
              <a:rPr kumimoji="0" lang="en-US" altLang="zh-CN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Topo</a:t>
            </a:r>
            <a:r>
              <a:rPr kumimoji="0" lang="en-US" altLang="zh-CN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 Model</a:t>
            </a:r>
            <a:r>
              <a:rPr kumimoji="0" lang="zh-CN" alt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：</a:t>
            </a:r>
            <a:r>
              <a:rPr kumimoji="0" lang="en-GB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draft-zhang-ccamp-l1-topo-yang </a:t>
            </a:r>
          </a:p>
        </p:txBody>
      </p:sp>
      <p:sp>
        <p:nvSpPr>
          <p:cNvPr id="80" name="矩形 79"/>
          <p:cNvSpPr/>
          <p:nvPr/>
        </p:nvSpPr>
        <p:spPr>
          <a:xfrm>
            <a:off x="122549" y="2262433"/>
            <a:ext cx="4260916" cy="418550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81" name="矩形 80"/>
          <p:cNvSpPr/>
          <p:nvPr/>
        </p:nvSpPr>
        <p:spPr>
          <a:xfrm>
            <a:off x="4600280" y="2224726"/>
            <a:ext cx="4260916" cy="146115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2" name="矩形 81"/>
          <p:cNvSpPr/>
          <p:nvPr/>
        </p:nvSpPr>
        <p:spPr>
          <a:xfrm>
            <a:off x="4600280" y="3940403"/>
            <a:ext cx="4260916" cy="251695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3" name="Rounded Rectangle 13"/>
          <p:cNvSpPr/>
          <p:nvPr/>
        </p:nvSpPr>
        <p:spPr>
          <a:xfrm>
            <a:off x="4817098" y="4713401"/>
            <a:ext cx="3723586" cy="405353"/>
          </a:xfrm>
          <a:prstGeom prst="roundRect">
            <a:avLst/>
          </a:prstGeom>
          <a:solidFill>
            <a:srgbClr val="C0504D">
              <a:lumMod val="20000"/>
              <a:lumOff val="80000"/>
            </a:srgbClr>
          </a:solidFill>
          <a:ln w="9525" cap="flat" cmpd="sng" algn="ctr">
            <a:solidFill>
              <a:srgbClr val="C0504D">
                <a:lumMod val="20000"/>
                <a:lumOff val="80000"/>
              </a:srgbClr>
            </a:solidFill>
            <a:prstDash val="solid"/>
          </a:ln>
          <a:effectLst/>
        </p:spPr>
        <p:txBody>
          <a:bodyPr lIns="0" rIns="0" rtlCol="0"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VN Service Model</a:t>
            </a:r>
            <a:r>
              <a: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：</a:t>
            </a:r>
            <a:r>
              <a:rPr lang="en-US" altLang="zh-CN" sz="1300" kern="0" dirty="0">
                <a:solidFill>
                  <a:prstClr val="black"/>
                </a:solidFill>
                <a:latin typeface="Calibri"/>
                <a:ea typeface="宋体"/>
              </a:rPr>
              <a:t>draft-lee-teas-</a:t>
            </a:r>
            <a:r>
              <a:rPr lang="en-US" altLang="zh-CN" sz="1300" kern="0" dirty="0" err="1">
                <a:solidFill>
                  <a:prstClr val="black"/>
                </a:solidFill>
                <a:latin typeface="Calibri"/>
                <a:ea typeface="宋体"/>
              </a:rPr>
              <a:t>actn</a:t>
            </a:r>
            <a:r>
              <a:rPr lang="en-US" altLang="zh-CN" sz="1300" kern="0" dirty="0">
                <a:solidFill>
                  <a:prstClr val="black"/>
                </a:solidFill>
                <a:latin typeface="Calibri"/>
                <a:ea typeface="宋体"/>
              </a:rPr>
              <a:t>-</a:t>
            </a:r>
            <a:r>
              <a:rPr lang="en-US" altLang="zh-CN" sz="1300" kern="0" dirty="0" err="1">
                <a:solidFill>
                  <a:prstClr val="black"/>
                </a:solidFill>
                <a:latin typeface="Calibri"/>
                <a:ea typeface="宋体"/>
              </a:rPr>
              <a:t>vn</a:t>
            </a:r>
            <a:r>
              <a:rPr lang="en-US" altLang="zh-CN" sz="1300" kern="0" dirty="0">
                <a:solidFill>
                  <a:prstClr val="black"/>
                </a:solidFill>
                <a:latin typeface="Calibri"/>
                <a:ea typeface="宋体"/>
              </a:rPr>
              <a:t>-yang </a:t>
            </a:r>
            <a:endParaRPr kumimoji="0" lang="zh-CN" alt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宋体" panose="02010600030101010101" pitchFamily="2" charset="-122"/>
              <a:cs typeface="Calibri" pitchFamily="34" charset="0"/>
            </a:endParaRPr>
          </a:p>
        </p:txBody>
      </p:sp>
      <p:sp>
        <p:nvSpPr>
          <p:cNvPr id="84" name="Rounded Rectangle 13"/>
          <p:cNvSpPr/>
          <p:nvPr/>
        </p:nvSpPr>
        <p:spPr>
          <a:xfrm>
            <a:off x="4845377" y="5203577"/>
            <a:ext cx="3657599" cy="452506"/>
          </a:xfrm>
          <a:prstGeom prst="roundRect">
            <a:avLst/>
          </a:prstGeom>
          <a:solidFill>
            <a:srgbClr val="C0504D">
              <a:lumMod val="20000"/>
              <a:lumOff val="80000"/>
            </a:srgbClr>
          </a:solidFill>
          <a:ln w="9525" cap="flat" cmpd="sng" algn="ctr">
            <a:solidFill>
              <a:srgbClr val="C0504D">
                <a:lumMod val="20000"/>
                <a:lumOff val="80000"/>
              </a:srgbClr>
            </a:solidFill>
            <a:prstDash val="solid"/>
          </a:ln>
          <a:effectLst/>
        </p:spPr>
        <p:txBody>
          <a:bodyPr lIns="0" rIns="0" rtlCol="0"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Path Comp.</a:t>
            </a:r>
            <a:r>
              <a: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Calibri" pitchFamily="34" charset="0"/>
              </a:rPr>
              <a:t>：</a:t>
            </a:r>
            <a:r>
              <a:rPr lang="en-US" altLang="zh-CN" sz="1300" kern="0" dirty="0">
                <a:solidFill>
                  <a:prstClr val="black"/>
                </a:solidFill>
                <a:latin typeface="Calibri"/>
                <a:ea typeface="宋体"/>
              </a:rPr>
              <a:t>draft-</a:t>
            </a:r>
            <a:r>
              <a:rPr lang="en-US" altLang="zh-CN" sz="1300" kern="0" dirty="0" err="1">
                <a:solidFill>
                  <a:prstClr val="black"/>
                </a:solidFill>
                <a:latin typeface="Calibri"/>
                <a:ea typeface="宋体"/>
              </a:rPr>
              <a:t>busibel</a:t>
            </a:r>
            <a:r>
              <a:rPr lang="en-US" altLang="zh-CN" sz="1300" kern="0" dirty="0">
                <a:solidFill>
                  <a:prstClr val="black"/>
                </a:solidFill>
                <a:latin typeface="Calibri"/>
                <a:ea typeface="宋体"/>
              </a:rPr>
              <a:t>-teas-yang-path-computation </a:t>
            </a:r>
            <a:endParaRPr kumimoji="0" lang="zh-CN" alt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宋体" panose="02010600030101010101" pitchFamily="2" charset="-122"/>
              <a:cs typeface="Calibri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22548" y="1970202"/>
            <a:ext cx="15810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/>
              <a:t>Topology related</a:t>
            </a:r>
            <a:endParaRPr lang="zh-CN" altLang="en-US" sz="1600" dirty="0"/>
          </a:p>
        </p:txBody>
      </p:sp>
      <p:sp>
        <p:nvSpPr>
          <p:cNvPr id="88" name="TextBox 87"/>
          <p:cNvSpPr txBox="1"/>
          <p:nvPr/>
        </p:nvSpPr>
        <p:spPr>
          <a:xfrm>
            <a:off x="4543719" y="1979629"/>
            <a:ext cx="13716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/>
              <a:t>Tunnel related</a:t>
            </a:r>
            <a:endParaRPr lang="zh-CN" altLang="en-US" sz="1600" dirty="0"/>
          </a:p>
        </p:txBody>
      </p:sp>
      <p:sp>
        <p:nvSpPr>
          <p:cNvPr id="89" name="TextBox 88"/>
          <p:cNvSpPr txBox="1"/>
          <p:nvPr/>
        </p:nvSpPr>
        <p:spPr>
          <a:xfrm>
            <a:off x="4572000" y="3714161"/>
            <a:ext cx="7328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/>
              <a:t>Others</a:t>
            </a:r>
            <a:endParaRPr lang="zh-CN" alt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60338"/>
            <a:ext cx="8229600" cy="900112"/>
          </a:xfrm>
        </p:spPr>
        <p:txBody>
          <a:bodyPr/>
          <a:lstStyle/>
          <a:p>
            <a:pPr eaLnBrk="1" hangingPunct="1"/>
            <a:r>
              <a:rPr lang="en-US" altLang="zh-CN" sz="4800" dirty="0">
                <a:sym typeface="Arial" pitchFamily="34" charset="0"/>
              </a:rPr>
              <a:t>Next Step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8475" y="1322388"/>
            <a:ext cx="8392307" cy="4825194"/>
          </a:xfrm>
        </p:spPr>
        <p:txBody>
          <a:bodyPr/>
          <a:lstStyle/>
          <a:p>
            <a:pPr marL="177800" indent="-177800" eaLnBrk="1" hangingPunct="1">
              <a:lnSpc>
                <a:spcPct val="150000"/>
              </a:lnSpc>
            </a:pPr>
            <a:r>
              <a:rPr lang="en-US" altLang="zh-CN" sz="3000" dirty="0">
                <a:sym typeface="Arial" pitchFamily="34" charset="0"/>
              </a:rPr>
              <a:t>Comments?</a:t>
            </a:r>
          </a:p>
          <a:p>
            <a:pPr marL="177800" indent="-177800" eaLnBrk="1" hangingPunct="1">
              <a:lnSpc>
                <a:spcPct val="80000"/>
              </a:lnSpc>
            </a:pPr>
            <a:r>
              <a:rPr lang="en-US" altLang="zh-CN" sz="3000" dirty="0">
                <a:sym typeface="Arial" pitchFamily="34" charset="0"/>
              </a:rPr>
              <a:t> Next-step Plan: </a:t>
            </a:r>
          </a:p>
          <a:p>
            <a:pPr marL="577850" lvl="1" indent="-177800" eaLnBrk="1" hangingPunct="1">
              <a:lnSpc>
                <a:spcPct val="150000"/>
              </a:lnSpc>
            </a:pPr>
            <a:r>
              <a:rPr lang="en-US" altLang="zh-CN" sz="2600" dirty="0">
                <a:sym typeface="Arial" pitchFamily="34" charset="0"/>
              </a:rPr>
              <a:t> Serving as a starting point for CCAMP design team(?);</a:t>
            </a:r>
          </a:p>
          <a:p>
            <a:pPr marL="577850" lvl="1" indent="-177800" eaLnBrk="1" hangingPunct="1">
              <a:lnSpc>
                <a:spcPct val="150000"/>
              </a:lnSpc>
            </a:pPr>
            <a:r>
              <a:rPr lang="en-US" altLang="zh-CN" sz="2600" dirty="0">
                <a:sym typeface="Arial" pitchFamily="34" charset="0"/>
              </a:rPr>
              <a:t> Following different topic on discussion (</a:t>
            </a:r>
            <a:r>
              <a:rPr lang="en-US" altLang="zh-CN" sz="2600" dirty="0" err="1">
                <a:sym typeface="Arial" pitchFamily="34" charset="0"/>
              </a:rPr>
              <a:t>e.g.path</a:t>
            </a:r>
            <a:r>
              <a:rPr lang="en-US" altLang="zh-CN" sz="2600" dirty="0">
                <a:sym typeface="Arial" pitchFamily="34" charset="0"/>
              </a:rPr>
              <a:t> comp.) and help solving relative possible issues; </a:t>
            </a:r>
          </a:p>
          <a:p>
            <a:pPr marL="577850" lvl="1" indent="-177800" eaLnBrk="1" hangingPunct="1">
              <a:lnSpc>
                <a:spcPct val="150000"/>
              </a:lnSpc>
            </a:pPr>
            <a:r>
              <a:rPr lang="en-US" altLang="zh-CN" sz="2600" dirty="0">
                <a:sym typeface="Arial" pitchFamily="34" charset="0"/>
              </a:rPr>
              <a:t> keep on updating to include more information if necessary;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2130</TotalTime>
  <Pages>0</Pages>
  <Words>362</Words>
  <Characters>0</Characters>
  <Application>Microsoft Office PowerPoint</Application>
  <DocSecurity>0</DocSecurity>
  <PresentationFormat>On-screen Show (4:3)</PresentationFormat>
  <Lines>0</Lines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MS PGothic</vt:lpstr>
      <vt:lpstr>宋体</vt:lpstr>
      <vt:lpstr>Arial</vt:lpstr>
      <vt:lpstr>Calibri</vt:lpstr>
      <vt:lpstr>Times New Roman</vt:lpstr>
      <vt:lpstr>默认设计模板</vt:lpstr>
      <vt:lpstr>YANG Models for the Northbound Interface of a Transport Network Controller: Requirements and Gap Analysis</vt:lpstr>
      <vt:lpstr>Objective and Scope</vt:lpstr>
      <vt:lpstr>Related Activities and Status</vt:lpstr>
      <vt:lpstr>Updates in Version 01</vt:lpstr>
      <vt:lpstr>Transport NBI: Overall View</vt:lpstr>
      <vt:lpstr>Next Step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Zhangxian (Xian)</dc:creator>
  <cp:lastModifiedBy>Belotti, Sergio (Nokia - IT)</cp:lastModifiedBy>
  <cp:revision>1408</cp:revision>
  <cp:lastPrinted>1601-01-01T00:00:00Z</cp:lastPrinted>
  <dcterms:created xsi:type="dcterms:W3CDTF">1601-01-01T00:00:00Z</dcterms:created>
  <dcterms:modified xsi:type="dcterms:W3CDTF">2016-11-10T17:23:36Z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2052-6.6.0.2330</vt:lpwstr>
  </property>
  <property fmtid="{D5CDD505-2E9C-101B-9397-08002B2CF9AE}" pid="3" name="_ms_pID_725343">
    <vt:lpwstr>(3)+o7wa7lFU7iOY22YRshchBN14KoR8OXAZqF1XpeqcI+YhsPxN3FRs9AMCOmx0h5Nk8EuqIkk_x000d_
qLLHa12/OhlDKI72cvtDyhW6bvRKrQi4a15qFcd4HLB0eyAV0xdAWz+HLq3ThpSPzdt3kBW0_x000d_
yjkEX11TYgl3kqOvv80siNPbtA9K+LHIq7LlOtgx+4Lk5np+L38NKYCoVC+u7Ca6v5DriWXx_x000d_
aPgh63T7lJu0AAZx66</vt:lpwstr>
  </property>
  <property fmtid="{D5CDD505-2E9C-101B-9397-08002B2CF9AE}" pid="4" name="_ms_pID_7253431">
    <vt:lpwstr>eXb3eRWro18syKIkS4TschDtiM0tTCBGATnfd3tZKeV4MY1Xu9/P6U_x000d_
utAPN4WOzG6tn+cKAnAtLys5tfrywQrK5BGAvNsfBpMjIh5UYjO8eG9b3UaRfxsYY6dIjPdZ_x000d_
lH63Wa4jFIJpRVh+nLx6jlI9Vs7jATH00MI8pi5MMKOMcv9rrJhKhgEaa+51Kl5vJ6k/MVtU_x000d_
YGy2OcrKuPQyL530Ft8JGXgpCOy+DGaKNN4k</vt:lpwstr>
  </property>
  <property fmtid="{D5CDD505-2E9C-101B-9397-08002B2CF9AE}" pid="5" name="_ms_pID_7253432">
    <vt:lpwstr>JtCUDWteNj2qLtWksCCxoSjZAE9p8MkQIkWO_x000d_
aNoo8wAzKfiHX4kfVD+AdqcvjbHo+ZzozZcjEA4+cWB8Z3wxBvo=</vt:lpwstr>
  </property>
  <property fmtid="{D5CDD505-2E9C-101B-9397-08002B2CF9AE}" pid="6" name="_2015_ms_pID_725343">
    <vt:lpwstr>(2)9kTJ/Iu30fG/NlQwGfOhArHMM1vy39ks8xnfTfMO5Y+NyVrpTtPdfMFrVMEvzXaYuxGvrw2Y
4d/bRcO57BU1ZdnUZuaHZhxIQH1r2Xr5kYCkxUwVHbStM88E76TiK5pTwFzARYBH5EZXxo4G
J8/1tr+BPxNdgtI/KQBRZ1HwkP4l4RS+AOHvyBUSW6iqoDTlg2i+GPKU94OdxGMS3R3dhbUP
7bs0y/6uUR5Ch5tsX6</vt:lpwstr>
  </property>
  <property fmtid="{D5CDD505-2E9C-101B-9397-08002B2CF9AE}" pid="7" name="_2015_ms_pID_7253431">
    <vt:lpwstr>hTJIA37jVW0QU6oPXRPSjjVQRb5TixIk+EvYHunR4khJWMpHRdgh6c
ApHLYYVLVCMHnXnT8DVQ0rQj0tOn+u+3fOkEBSKmuXC2yjp5SYrlKTbTAKG+9eE+mf/Nv/bF
64qdaqNoOg6oGy/9Zcy5B5V93RWP/KjsiPCV+9aLe5iwSfA8NXn3rk+9vgo7PmK5mw0iZQnI
/09xUiQT9+vamXGR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1478501884</vt:lpwstr>
  </property>
  <property fmtid="{D5CDD505-2E9C-101B-9397-08002B2CF9AE}" pid="12" name="_AdHocReviewCycleID">
    <vt:i4>-623873258</vt:i4>
  </property>
  <property fmtid="{D5CDD505-2E9C-101B-9397-08002B2CF9AE}" pid="13" name="_NewReviewCycle">
    <vt:lpwstr/>
  </property>
  <property fmtid="{D5CDD505-2E9C-101B-9397-08002B2CF9AE}" pid="14" name="_EmailSubject">
    <vt:lpwstr>Slides for gap analysis and ODU topology YANG drafts (two drafts)</vt:lpwstr>
  </property>
  <property fmtid="{D5CDD505-2E9C-101B-9397-08002B2CF9AE}" pid="15" name="_AuthorEmail">
    <vt:lpwstr>sergio.belotti@nokia.com</vt:lpwstr>
  </property>
  <property fmtid="{D5CDD505-2E9C-101B-9397-08002B2CF9AE}" pid="16" name="_AuthorEmailDisplayName">
    <vt:lpwstr>Belotti, Sergio (Nokia - IT)</vt:lpwstr>
  </property>
</Properties>
</file>