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67" r:id="rId4"/>
    <p:sldId id="268" r:id="rId5"/>
    <p:sldId id="269" r:id="rId6"/>
    <p:sldId id="270" r:id="rId7"/>
    <p:sldId id="272" r:id="rId8"/>
    <p:sldId id="273" r:id="rId9"/>
    <p:sldId id="274" r:id="rId10"/>
    <p:sldId id="275" r:id="rId11"/>
    <p:sldId id="276" r:id="rId12"/>
    <p:sldId id="277" r:id="rId13"/>
    <p:sldId id="278" r:id="rId14"/>
    <p:sldId id="279" r:id="rId15"/>
    <p:sldId id="280" r:id="rId16"/>
    <p:sldId id="281" r:id="rId17"/>
    <p:sldId id="282" r:id="rId18"/>
    <p:sldId id="284" r:id="rId19"/>
    <p:sldId id="283" r:id="rId20"/>
    <p:sldId id="285" r:id="rId21"/>
    <p:sldId id="286" r:id="rId22"/>
    <p:sldId id="287" r:id="rId23"/>
    <p:sldId id="288" r:id="rId24"/>
    <p:sldId id="289" r:id="rId25"/>
    <p:sldId id="290" r:id="rId26"/>
    <p:sldId id="291" r:id="rId27"/>
    <p:sldId id="292" r:id="rId28"/>
    <p:sldId id="293" r:id="rId29"/>
    <p:sldId id="294"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5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14/11/2016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14/11/2016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14/11/2016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14/11/2016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14/11/2016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14/11/2016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14/11/2016</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14/11/2016</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14/11/2016</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14/11/2016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14/11/2016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14/11/2016</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476672"/>
            <a:ext cx="7772400" cy="1470025"/>
          </a:xfrm>
        </p:spPr>
        <p:txBody>
          <a:bodyPr>
            <a:noAutofit/>
          </a:bodyPr>
          <a:lstStyle/>
          <a:p>
            <a:r>
              <a:rPr lang="en-US" sz="2400" dirty="0"/>
              <a:t>Transmission of IP Packets </a:t>
            </a:r>
            <a:r>
              <a:rPr lang="en-US" sz="2400" dirty="0" smtClean="0"/>
              <a:t/>
            </a:r>
            <a:br>
              <a:rPr lang="en-US" sz="2400" dirty="0" smtClean="0"/>
            </a:br>
            <a:r>
              <a:rPr lang="en-US" sz="2400" dirty="0" smtClean="0"/>
              <a:t>over </a:t>
            </a:r>
            <a:r>
              <a:rPr lang="en-US" sz="2400" dirty="0"/>
              <a:t>IEEE 802.11 </a:t>
            </a:r>
            <a:r>
              <a:rPr lang="en-US" sz="2400" dirty="0" smtClean="0"/>
              <a:t/>
            </a:r>
            <a:br>
              <a:rPr lang="en-US" sz="2400" dirty="0" smtClean="0"/>
            </a:br>
            <a:r>
              <a:rPr lang="en-US" sz="2400" dirty="0" smtClean="0"/>
              <a:t>in </a:t>
            </a:r>
            <a:r>
              <a:rPr lang="en-US" sz="2400" dirty="0"/>
              <a:t>mode Outside the </a:t>
            </a:r>
            <a:r>
              <a:rPr lang="en-US" sz="2400" dirty="0" smtClean="0"/>
              <a:t>Context </a:t>
            </a:r>
            <a:br>
              <a:rPr lang="en-US" sz="2400" dirty="0" smtClean="0"/>
            </a:br>
            <a:r>
              <a:rPr lang="en-US" sz="2400" dirty="0" smtClean="0"/>
              <a:t>of </a:t>
            </a:r>
            <a:r>
              <a:rPr lang="en-US" sz="2400" dirty="0"/>
              <a:t>a Basic Service Set</a:t>
            </a:r>
          </a:p>
        </p:txBody>
      </p:sp>
      <p:sp>
        <p:nvSpPr>
          <p:cNvPr id="3" name="Sous-titre 2"/>
          <p:cNvSpPr>
            <a:spLocks noGrp="1"/>
          </p:cNvSpPr>
          <p:nvPr>
            <p:ph type="subTitle" idx="1"/>
          </p:nvPr>
        </p:nvSpPr>
        <p:spPr>
          <a:xfrm>
            <a:off x="1371600" y="2708920"/>
            <a:ext cx="6400800" cy="2929880"/>
          </a:xfrm>
        </p:spPr>
        <p:txBody>
          <a:bodyPr>
            <a:normAutofit fontScale="77500" lnSpcReduction="20000"/>
          </a:bodyPr>
          <a:lstStyle/>
          <a:p>
            <a:r>
              <a:rPr lang="en-US" sz="2800" b="1" dirty="0"/>
              <a:t>draft-petrescu-ipv6-over-80211p-05.txt</a:t>
            </a:r>
          </a:p>
          <a:p>
            <a:endParaRPr lang="en-US" sz="2800" dirty="0" smtClean="0"/>
          </a:p>
          <a:p>
            <a:r>
              <a:rPr lang="en-US" sz="2800" dirty="0" smtClean="0"/>
              <a:t>A. </a:t>
            </a:r>
            <a:r>
              <a:rPr lang="en-US" sz="2800" dirty="0" err="1" smtClean="0"/>
              <a:t>Petrescu</a:t>
            </a:r>
            <a:r>
              <a:rPr lang="en-US" sz="2800" dirty="0" smtClean="0"/>
              <a:t> (speaker), </a:t>
            </a:r>
          </a:p>
          <a:p>
            <a:r>
              <a:rPr lang="en-US" sz="2800" dirty="0" smtClean="0"/>
              <a:t>N. </a:t>
            </a:r>
            <a:r>
              <a:rPr lang="en-US" sz="2800" dirty="0" err="1" smtClean="0"/>
              <a:t>Benamar</a:t>
            </a:r>
            <a:r>
              <a:rPr lang="en-US" sz="2800" dirty="0" smtClean="0"/>
              <a:t>, J. </a:t>
            </a:r>
            <a:r>
              <a:rPr lang="en-US" sz="2800" dirty="0" err="1" smtClean="0"/>
              <a:t>Härri</a:t>
            </a:r>
            <a:r>
              <a:rPr lang="en-US" sz="2800" dirty="0" smtClean="0"/>
              <a:t>, C. </a:t>
            </a:r>
            <a:r>
              <a:rPr lang="en-US" sz="2800" dirty="0" err="1" smtClean="0"/>
              <a:t>Huitema</a:t>
            </a:r>
            <a:r>
              <a:rPr lang="en-US" sz="2800" dirty="0" smtClean="0"/>
              <a:t>, J-H. Lee, T. Ernst, T. Li</a:t>
            </a:r>
          </a:p>
          <a:p>
            <a:endParaRPr lang="en-US" sz="2800" dirty="0"/>
          </a:p>
          <a:p>
            <a:r>
              <a:rPr lang="en-US" sz="2300" dirty="0" smtClean="0"/>
              <a:t>Special thanks to François Simon</a:t>
            </a:r>
          </a:p>
          <a:p>
            <a:endParaRPr lang="en-US" sz="2800" dirty="0"/>
          </a:p>
          <a:p>
            <a:r>
              <a:rPr lang="en-US" sz="2800" dirty="0" smtClean="0"/>
              <a:t>IETF Seoul, November 15</a:t>
            </a:r>
            <a:r>
              <a:rPr lang="en-US" sz="2800" baseline="30000" dirty="0" smtClean="0"/>
              <a:t>th</a:t>
            </a:r>
            <a:r>
              <a:rPr lang="en-US" sz="2800" dirty="0" smtClean="0"/>
              <a:t>, 2016</a:t>
            </a:r>
            <a:endParaRPr lang="en-US" sz="2800" dirty="0"/>
          </a:p>
        </p:txBody>
      </p:sp>
    </p:spTree>
    <p:extLst>
      <p:ext uri="{BB962C8B-B14F-4D97-AF65-F5344CB8AC3E}">
        <p14:creationId xmlns:p14="http://schemas.microsoft.com/office/powerpoint/2010/main" val="21752557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(1)</a:t>
            </a:r>
            <a:endParaRPr lang="fr-FR" dirty="0"/>
          </a:p>
        </p:txBody>
      </p:sp>
      <p:sp>
        <p:nvSpPr>
          <p:cNvPr id="3" name="Espace réservé du contenu 2"/>
          <p:cNvSpPr>
            <a:spLocks noGrp="1"/>
          </p:cNvSpPr>
          <p:nvPr>
            <p:ph idx="1"/>
          </p:nvPr>
        </p:nvSpPr>
        <p:spPr/>
        <p:txBody>
          <a:bodyPr>
            <a:normAutofit fontScale="62500" lnSpcReduction="20000"/>
          </a:bodyPr>
          <a:lstStyle/>
          <a:p>
            <a:r>
              <a:rPr lang="en-US" dirty="0" smtClean="0"/>
              <a:t>Some editing needed</a:t>
            </a:r>
          </a:p>
          <a:p>
            <a:pPr lvl="1"/>
            <a:r>
              <a:rPr lang="en-US" dirty="0" smtClean="0"/>
              <a:t>re-arrange sections</a:t>
            </a:r>
          </a:p>
          <a:p>
            <a:pPr lvl="1"/>
            <a:r>
              <a:rPr lang="en-US" dirty="0" smtClean="0"/>
              <a:t>move down or simply out some </a:t>
            </a:r>
            <a:r>
              <a:rPr lang="en-US" dirty="0" smtClean="0"/>
              <a:t>sections</a:t>
            </a:r>
          </a:p>
          <a:p>
            <a:pPr lvl="1"/>
            <a:r>
              <a:rPr lang="en-US" dirty="0"/>
              <a:t>d</a:t>
            </a:r>
            <a:r>
              <a:rPr lang="en-US" dirty="0" smtClean="0"/>
              <a:t>ocument should be shortened</a:t>
            </a:r>
          </a:p>
          <a:p>
            <a:pPr lvl="1"/>
            <a:r>
              <a:rPr lang="en-US" dirty="0" smtClean="0"/>
              <a:t>some text is repeated</a:t>
            </a:r>
          </a:p>
          <a:p>
            <a:pPr lvl="1"/>
            <a:r>
              <a:rPr lang="en-US" dirty="0" smtClean="0"/>
              <a:t>typos and expression improvements</a:t>
            </a:r>
          </a:p>
          <a:p>
            <a:pPr lvl="1"/>
            <a:r>
              <a:rPr lang="en-US" dirty="0" smtClean="0"/>
              <a:t>mention </a:t>
            </a:r>
            <a:r>
              <a:rPr lang="en-US" dirty="0"/>
              <a:t>ND impacts</a:t>
            </a:r>
          </a:p>
          <a:p>
            <a:pPr lvl="1"/>
            <a:r>
              <a:rPr lang="en-US" dirty="0" smtClean="0"/>
              <a:t>move </a:t>
            </a:r>
            <a:r>
              <a:rPr lang="en-US" dirty="0"/>
              <a:t>packet capture to annex</a:t>
            </a:r>
          </a:p>
          <a:p>
            <a:pPr lvl="1"/>
            <a:r>
              <a:rPr lang="en-US" dirty="0"/>
              <a:t>MAC addresses </a:t>
            </a:r>
            <a:r>
              <a:rPr lang="en-US" dirty="0" smtClean="0"/>
              <a:t>pose </a:t>
            </a:r>
            <a:r>
              <a:rPr lang="en-US" dirty="0"/>
              <a:t>risks </a:t>
            </a:r>
            <a:r>
              <a:rPr lang="en-US" dirty="0" smtClean="0"/>
              <a:t>also in </a:t>
            </a:r>
            <a:r>
              <a:rPr lang="en-US" dirty="0"/>
              <a:t>non-vehicular </a:t>
            </a:r>
            <a:r>
              <a:rPr lang="en-US" dirty="0" smtClean="0"/>
              <a:t>environments (e.g. in 802.11)</a:t>
            </a:r>
            <a:endParaRPr lang="en-US" dirty="0"/>
          </a:p>
          <a:p>
            <a:pPr lvl="1"/>
            <a:r>
              <a:rPr lang="en-US" dirty="0" smtClean="0"/>
              <a:t>more terms definitions needed like OBU, WSMP, more.</a:t>
            </a:r>
            <a:endParaRPr lang="en-US" dirty="0"/>
          </a:p>
          <a:p>
            <a:pPr lvl="1"/>
            <a:r>
              <a:rPr lang="en-US" dirty="0"/>
              <a:t>“Design Considerations” title is too </a:t>
            </a:r>
            <a:r>
              <a:rPr lang="en-US" dirty="0" smtClean="0"/>
              <a:t>generic and </a:t>
            </a:r>
            <a:r>
              <a:rPr lang="en-US" dirty="0"/>
              <a:t>should be more </a:t>
            </a:r>
            <a:r>
              <a:rPr lang="en-US" dirty="0" smtClean="0"/>
              <a:t>specific</a:t>
            </a:r>
          </a:p>
          <a:p>
            <a:pPr lvl="1"/>
            <a:r>
              <a:rPr lang="en-US" dirty="0" smtClean="0"/>
              <a:t>need figure captions</a:t>
            </a:r>
          </a:p>
          <a:p>
            <a:pPr lvl="1"/>
            <a:r>
              <a:rPr lang="en-US" dirty="0" smtClean="0"/>
              <a:t>explain the frame type </a:t>
            </a:r>
            <a:r>
              <a:rPr lang="en-US" dirty="0" err="1" smtClean="0"/>
              <a:t>bitfield</a:t>
            </a:r>
            <a:r>
              <a:rPr lang="en-US" dirty="0" smtClean="0"/>
              <a:t> in the figure</a:t>
            </a:r>
          </a:p>
          <a:p>
            <a:pPr lvl="1"/>
            <a:r>
              <a:rPr lang="en-US" dirty="0" smtClean="0"/>
              <a:t>adaptation layer ignores the </a:t>
            </a:r>
            <a:r>
              <a:rPr lang="en-US" dirty="0" err="1" smtClean="0"/>
              <a:t>radiotap</a:t>
            </a:r>
            <a:r>
              <a:rPr lang="en-US" dirty="0" smtClean="0"/>
              <a:t> header, yes</a:t>
            </a:r>
          </a:p>
          <a:p>
            <a:pPr lvl="1"/>
            <a:r>
              <a:rPr lang="en-US" dirty="0" smtClean="0"/>
              <a:t>…</a:t>
            </a:r>
            <a:endParaRPr lang="en-US" dirty="0"/>
          </a:p>
        </p:txBody>
      </p:sp>
    </p:spTree>
    <p:extLst>
      <p:ext uri="{BB962C8B-B14F-4D97-AF65-F5344CB8AC3E}">
        <p14:creationId xmlns:p14="http://schemas.microsoft.com/office/powerpoint/2010/main" val="20375445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(2)</a:t>
            </a:r>
            <a:endParaRPr lang="fr-FR" dirty="0"/>
          </a:p>
        </p:txBody>
      </p:sp>
      <p:sp>
        <p:nvSpPr>
          <p:cNvPr id="3" name="Espace réservé du contenu 2"/>
          <p:cNvSpPr>
            <a:spLocks noGrp="1"/>
          </p:cNvSpPr>
          <p:nvPr>
            <p:ph idx="1"/>
          </p:nvPr>
        </p:nvSpPr>
        <p:spPr/>
        <p:txBody>
          <a:bodyPr>
            <a:normAutofit fontScale="92500" lnSpcReduction="20000"/>
          </a:bodyPr>
          <a:lstStyle/>
          <a:p>
            <a:r>
              <a:rPr lang="en-US" dirty="0" smtClean="0"/>
              <a:t>The inclusion or exclusion of IPv4 text.  Options:</a:t>
            </a:r>
          </a:p>
          <a:p>
            <a:pPr lvl="1"/>
            <a:r>
              <a:rPr lang="en-US" dirty="0" smtClean="0"/>
              <a:t>Not needed at all</a:t>
            </a:r>
          </a:p>
          <a:p>
            <a:pPr lvl="1"/>
            <a:r>
              <a:rPr lang="en-US" dirty="0" smtClean="0"/>
              <a:t>Needed inside this document</a:t>
            </a:r>
          </a:p>
          <a:p>
            <a:pPr lvl="1"/>
            <a:r>
              <a:rPr lang="en-US" dirty="0" smtClean="0"/>
              <a:t>Needed in a separate document</a:t>
            </a:r>
          </a:p>
          <a:p>
            <a:r>
              <a:rPr lang="en-US" dirty="0" smtClean="0"/>
              <a:t>Selected pro/con arguments</a:t>
            </a:r>
          </a:p>
          <a:p>
            <a:pPr lvl="1"/>
            <a:r>
              <a:rPr lang="en-US" dirty="0" smtClean="0"/>
              <a:t>Charter is IPv6</a:t>
            </a:r>
          </a:p>
          <a:p>
            <a:pPr lvl="1"/>
            <a:r>
              <a:rPr lang="en-US" dirty="0" smtClean="0"/>
              <a:t>Numerous IPv4 trials, some industry </a:t>
            </a:r>
            <a:r>
              <a:rPr lang="en-US" dirty="0" err="1" smtClean="0"/>
              <a:t>reqs</a:t>
            </a:r>
            <a:endParaRPr lang="en-US" dirty="0" smtClean="0"/>
          </a:p>
          <a:p>
            <a:pPr lvl="1"/>
            <a:r>
              <a:rPr lang="en-US" dirty="0" smtClean="0"/>
              <a:t>Doc mgmt. easiness</a:t>
            </a:r>
          </a:p>
          <a:p>
            <a:pPr lvl="1"/>
            <a:r>
              <a:rPr lang="en-US" dirty="0" smtClean="0"/>
              <a:t>Past example RFC5154 “_IP_ over 802.16” (v4 and v6)</a:t>
            </a:r>
          </a:p>
          <a:p>
            <a:pPr lvl="1"/>
            <a:r>
              <a:rPr lang="en-US" dirty="0" smtClean="0"/>
              <a:t>IEEE P1609.3 and ETSI ITS-G5 are _only_ IPv6</a:t>
            </a:r>
            <a:endParaRPr lang="en-US" dirty="0"/>
          </a:p>
          <a:p>
            <a:pPr lvl="1"/>
            <a:r>
              <a:rPr lang="en-US" dirty="0" smtClean="0"/>
              <a:t>IPv4 carried in IPv6 packets</a:t>
            </a:r>
          </a:p>
        </p:txBody>
      </p:sp>
    </p:spTree>
    <p:extLst>
      <p:ext uri="{BB962C8B-B14F-4D97-AF65-F5344CB8AC3E}">
        <p14:creationId xmlns:p14="http://schemas.microsoft.com/office/powerpoint/2010/main" val="30044419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(3)</a:t>
            </a:r>
            <a:endParaRPr lang="fr-FR" dirty="0"/>
          </a:p>
        </p:txBody>
      </p:sp>
      <p:sp>
        <p:nvSpPr>
          <p:cNvPr id="3" name="Espace réservé du contenu 2"/>
          <p:cNvSpPr>
            <a:spLocks noGrp="1"/>
          </p:cNvSpPr>
          <p:nvPr>
            <p:ph idx="1"/>
          </p:nvPr>
        </p:nvSpPr>
        <p:spPr/>
        <p:txBody>
          <a:bodyPr>
            <a:normAutofit/>
          </a:bodyPr>
          <a:lstStyle/>
          <a:p>
            <a:r>
              <a:rPr lang="en-US" dirty="0" smtClean="0"/>
              <a:t>Concern about repeating text from RFC2464</a:t>
            </a:r>
          </a:p>
        </p:txBody>
      </p:sp>
    </p:spTree>
    <p:extLst>
      <p:ext uri="{BB962C8B-B14F-4D97-AF65-F5344CB8AC3E}">
        <p14:creationId xmlns:p14="http://schemas.microsoft.com/office/powerpoint/2010/main" val="27250930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(4)</a:t>
            </a:r>
            <a:endParaRPr lang="fr-FR" dirty="0"/>
          </a:p>
        </p:txBody>
      </p:sp>
      <p:sp>
        <p:nvSpPr>
          <p:cNvPr id="3" name="Espace réservé du contenu 2"/>
          <p:cNvSpPr>
            <a:spLocks noGrp="1"/>
          </p:cNvSpPr>
          <p:nvPr>
            <p:ph idx="1"/>
          </p:nvPr>
        </p:nvSpPr>
        <p:spPr/>
        <p:txBody>
          <a:bodyPr>
            <a:normAutofit fontScale="92500" lnSpcReduction="10000"/>
          </a:bodyPr>
          <a:lstStyle/>
          <a:p>
            <a:endParaRPr lang="en-US" dirty="0"/>
          </a:p>
          <a:p>
            <a:pPr lvl="1"/>
            <a:r>
              <a:rPr lang="en-US" dirty="0" smtClean="0"/>
              <a:t>section </a:t>
            </a:r>
            <a:r>
              <a:rPr lang="en-US" dirty="0"/>
              <a:t>6.5 “Stateless </a:t>
            </a:r>
            <a:r>
              <a:rPr lang="en-US" dirty="0" err="1"/>
              <a:t>Autoconf</a:t>
            </a:r>
            <a:r>
              <a:rPr lang="en-US" dirty="0"/>
              <a:t>” :  “For example, the Interface Identifier for an 802.11p interface whose built-in address is, in hexadecimal:  30-14-4A-D9-F9-6C would be 32-14-4A-FF-FE-D9-F9-6C.”</a:t>
            </a:r>
          </a:p>
          <a:p>
            <a:pPr lvl="1"/>
            <a:r>
              <a:rPr lang="en-US" dirty="0"/>
              <a:t>Suggestion from commenter: get rid of </a:t>
            </a:r>
            <a:r>
              <a:rPr lang="en-US" dirty="0" smtClean="0"/>
              <a:t>text in 6.5</a:t>
            </a:r>
            <a:r>
              <a:rPr lang="en-US" dirty="0"/>
              <a:t>, and refer to RFC4862 and RFC7721 </a:t>
            </a:r>
            <a:r>
              <a:rPr lang="en-US" dirty="0" smtClean="0"/>
              <a:t>“Security </a:t>
            </a:r>
            <a:r>
              <a:rPr lang="en-US" dirty="0"/>
              <a:t>and Privacy Considerations for IPv6 Address Generation Mechanisms</a:t>
            </a:r>
            <a:r>
              <a:rPr lang="en-US" dirty="0" smtClean="0"/>
              <a:t>”.</a:t>
            </a:r>
            <a:endParaRPr lang="en-US" dirty="0"/>
          </a:p>
          <a:p>
            <a:pPr lvl="1"/>
            <a:r>
              <a:rPr lang="en-US" dirty="0"/>
              <a:t>Refer </a:t>
            </a:r>
            <a:r>
              <a:rPr lang="en-US" dirty="0" smtClean="0"/>
              <a:t>also to the ‘U/G’ bits RFC.</a:t>
            </a:r>
          </a:p>
          <a:p>
            <a:pPr lvl="1"/>
            <a:r>
              <a:rPr lang="en-US" dirty="0"/>
              <a:t>Align with  draft-ietf-6man-default-iids </a:t>
            </a:r>
            <a:endParaRPr lang="fr-FR" dirty="0"/>
          </a:p>
          <a:p>
            <a:endParaRPr lang="fr-FR" dirty="0"/>
          </a:p>
        </p:txBody>
      </p:sp>
    </p:spTree>
    <p:extLst>
      <p:ext uri="{BB962C8B-B14F-4D97-AF65-F5344CB8AC3E}">
        <p14:creationId xmlns:p14="http://schemas.microsoft.com/office/powerpoint/2010/main" val="27730424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(5)</a:t>
            </a:r>
            <a:endParaRPr lang="fr-FR" dirty="0"/>
          </a:p>
        </p:txBody>
      </p:sp>
      <p:sp>
        <p:nvSpPr>
          <p:cNvPr id="3" name="Espace réservé du contenu 2"/>
          <p:cNvSpPr>
            <a:spLocks noGrp="1"/>
          </p:cNvSpPr>
          <p:nvPr>
            <p:ph idx="1"/>
          </p:nvPr>
        </p:nvSpPr>
        <p:spPr/>
        <p:txBody>
          <a:bodyPr>
            <a:normAutofit/>
          </a:bodyPr>
          <a:lstStyle/>
          <a:p>
            <a:r>
              <a:rPr lang="en-US" dirty="0"/>
              <a:t>Also in section 4, there is an introduction of the OCB </a:t>
            </a:r>
            <a:r>
              <a:rPr lang="en-US" dirty="0" smtClean="0"/>
              <a:t>mode</a:t>
            </a:r>
            <a:r>
              <a:rPr lang="en-US" dirty="0"/>
              <a:t> </a:t>
            </a:r>
            <a:r>
              <a:rPr lang="en-US" dirty="0" smtClean="0"/>
              <a:t>in section 4:</a:t>
            </a:r>
          </a:p>
          <a:p>
            <a:pPr lvl="1"/>
            <a:r>
              <a:rPr lang="en-US" dirty="0" smtClean="0"/>
              <a:t>But vehicles </a:t>
            </a:r>
            <a:r>
              <a:rPr lang="en-US" dirty="0"/>
              <a:t>will alternate between OCB mode, in which there is no infrastructure support, and some form of connected mode, in which there </a:t>
            </a:r>
            <a:r>
              <a:rPr lang="en-US" dirty="0" smtClean="0"/>
              <a:t>is.</a:t>
            </a:r>
          </a:p>
          <a:p>
            <a:pPr lvl="2"/>
            <a:r>
              <a:rPr lang="en-US" dirty="0" smtClean="0"/>
              <a:t>Should be clarified.</a:t>
            </a:r>
            <a:endParaRPr lang="fr-FR" dirty="0"/>
          </a:p>
        </p:txBody>
      </p:sp>
    </p:spTree>
    <p:extLst>
      <p:ext uri="{BB962C8B-B14F-4D97-AF65-F5344CB8AC3E}">
        <p14:creationId xmlns:p14="http://schemas.microsoft.com/office/powerpoint/2010/main" val="22365622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(6)</a:t>
            </a:r>
            <a:endParaRPr lang="fr-FR" dirty="0"/>
          </a:p>
        </p:txBody>
      </p:sp>
      <p:sp>
        <p:nvSpPr>
          <p:cNvPr id="3" name="Espace réservé du contenu 2"/>
          <p:cNvSpPr>
            <a:spLocks noGrp="1"/>
          </p:cNvSpPr>
          <p:nvPr>
            <p:ph idx="1"/>
          </p:nvPr>
        </p:nvSpPr>
        <p:spPr/>
        <p:txBody>
          <a:bodyPr>
            <a:normAutofit fontScale="92500" lnSpcReduction="20000"/>
          </a:bodyPr>
          <a:lstStyle/>
          <a:p>
            <a:r>
              <a:rPr lang="en-US" dirty="0"/>
              <a:t>In section 5.5. Authentication requirements, there is a request that “IPv6 over 802.11-OCB packets must contain a certificate.” This seems strange. Vehicle communication may be using short certificates today, but we are headed towards post-quantum cryptography, in which certificates will not possibly fit in a single packet. There is an obvious security requirement, but it should apply to the design of OCB applications, rather than packet transmission itself. We should clarify the text and explain that this is a requirement to the layer above IPv6.</a:t>
            </a:r>
            <a:endParaRPr lang="fr-FR" dirty="0"/>
          </a:p>
        </p:txBody>
      </p:sp>
    </p:spTree>
    <p:extLst>
      <p:ext uri="{BB962C8B-B14F-4D97-AF65-F5344CB8AC3E}">
        <p14:creationId xmlns:p14="http://schemas.microsoft.com/office/powerpoint/2010/main" val="13239872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(7)</a:t>
            </a:r>
            <a:endParaRPr lang="fr-FR" dirty="0"/>
          </a:p>
        </p:txBody>
      </p:sp>
      <p:sp>
        <p:nvSpPr>
          <p:cNvPr id="3" name="Espace réservé du contenu 2"/>
          <p:cNvSpPr>
            <a:spLocks noGrp="1"/>
          </p:cNvSpPr>
          <p:nvPr>
            <p:ph idx="1"/>
          </p:nvPr>
        </p:nvSpPr>
        <p:spPr/>
        <p:txBody>
          <a:bodyPr/>
          <a:lstStyle/>
          <a:p>
            <a:r>
              <a:rPr lang="en-US" dirty="0"/>
              <a:t>Section 6.3. Link-Local Addresses states that “For IPv4, link-local addressing is described in [RFC3927].” That’s a true statement, but RFC3927 describes picking random numbers in 169.254/16, with a high probability of collision if more than 100 vehicles share the same OCB neighborhood. We may want to expand on that in the next revision.</a:t>
            </a:r>
            <a:endParaRPr lang="fr-FR" dirty="0"/>
          </a:p>
        </p:txBody>
      </p:sp>
    </p:spTree>
    <p:extLst>
      <p:ext uri="{BB962C8B-B14F-4D97-AF65-F5344CB8AC3E}">
        <p14:creationId xmlns:p14="http://schemas.microsoft.com/office/powerpoint/2010/main" val="568354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(8)</a:t>
            </a:r>
            <a:endParaRPr lang="fr-FR" dirty="0"/>
          </a:p>
        </p:txBody>
      </p:sp>
      <p:sp>
        <p:nvSpPr>
          <p:cNvPr id="3" name="Espace réservé du contenu 2"/>
          <p:cNvSpPr>
            <a:spLocks noGrp="1"/>
          </p:cNvSpPr>
          <p:nvPr>
            <p:ph idx="1"/>
          </p:nvPr>
        </p:nvSpPr>
        <p:spPr/>
        <p:txBody>
          <a:bodyPr>
            <a:normAutofit fontScale="92500" lnSpcReduction="10000"/>
          </a:bodyPr>
          <a:lstStyle/>
          <a:p>
            <a:r>
              <a:rPr lang="en-US" dirty="0"/>
              <a:t>Section 6.4.2. Address Mapping – Multicast is a restatement of RFC 2464 section 7. </a:t>
            </a:r>
            <a:endParaRPr lang="en-US" dirty="0" smtClean="0"/>
          </a:p>
          <a:p>
            <a:r>
              <a:rPr lang="en-US" dirty="0" smtClean="0"/>
              <a:t>Should not repeat text.</a:t>
            </a:r>
          </a:p>
          <a:p>
            <a:r>
              <a:rPr lang="en-US" dirty="0" smtClean="0"/>
              <a:t>Maybe “</a:t>
            </a:r>
            <a:r>
              <a:rPr lang="en-US" dirty="0"/>
              <a:t>additional multicast scopes</a:t>
            </a:r>
            <a:r>
              <a:rPr lang="en-US" dirty="0" smtClean="0"/>
              <a:t>”</a:t>
            </a:r>
          </a:p>
          <a:p>
            <a:r>
              <a:rPr lang="en-US" dirty="0" smtClean="0"/>
              <a:t>“</a:t>
            </a:r>
            <a:r>
              <a:rPr lang="en-US" dirty="0"/>
              <a:t>all-yellow-taxis-in-street” looks more like the definition of a multicast group than the definition of a multicast scope. Are we sure that we want to define an actual scope, parallel with “link local”, “site local” and “global”, versus just a specific global scope multicast group?</a:t>
            </a:r>
            <a:endParaRPr lang="fr-FR" dirty="0"/>
          </a:p>
        </p:txBody>
      </p:sp>
    </p:spTree>
    <p:extLst>
      <p:ext uri="{BB962C8B-B14F-4D97-AF65-F5344CB8AC3E}">
        <p14:creationId xmlns:p14="http://schemas.microsoft.com/office/powerpoint/2010/main" val="36225255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(9)</a:t>
            </a:r>
            <a:endParaRPr lang="fr-FR" dirty="0"/>
          </a:p>
        </p:txBody>
      </p:sp>
      <p:sp>
        <p:nvSpPr>
          <p:cNvPr id="3" name="Espace réservé du contenu 2"/>
          <p:cNvSpPr>
            <a:spLocks noGrp="1"/>
          </p:cNvSpPr>
          <p:nvPr>
            <p:ph idx="1"/>
          </p:nvPr>
        </p:nvSpPr>
        <p:spPr/>
        <p:txBody>
          <a:bodyPr>
            <a:normAutofit fontScale="92500"/>
          </a:bodyPr>
          <a:lstStyle/>
          <a:p>
            <a:r>
              <a:rPr lang="en-US" dirty="0"/>
              <a:t>1)      We must change our MAC address, and the embedded version in the IPv6 (and IPv4) address, and in general also any Application ID (or layer ID) that could breach privacy</a:t>
            </a:r>
          </a:p>
          <a:p>
            <a:endParaRPr lang="en-US" dirty="0"/>
          </a:p>
          <a:p>
            <a:r>
              <a:rPr lang="en-US" dirty="0"/>
              <a:t>2)      We are not in control on when changing our MAC address. If IEEE WAVE (BSM being sent) is running in parallel, then it should be IEEE WAVE triggering their pseudonym change AND ours.</a:t>
            </a:r>
            <a:endParaRPr lang="fr-FR" dirty="0"/>
          </a:p>
        </p:txBody>
      </p:sp>
    </p:spTree>
    <p:extLst>
      <p:ext uri="{BB962C8B-B14F-4D97-AF65-F5344CB8AC3E}">
        <p14:creationId xmlns:p14="http://schemas.microsoft.com/office/powerpoint/2010/main" val="13209104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(10)</a:t>
            </a:r>
            <a:endParaRPr lang="fr-FR" dirty="0"/>
          </a:p>
        </p:txBody>
      </p:sp>
      <p:sp>
        <p:nvSpPr>
          <p:cNvPr id="3" name="Espace réservé du contenu 2"/>
          <p:cNvSpPr>
            <a:spLocks noGrp="1"/>
          </p:cNvSpPr>
          <p:nvPr>
            <p:ph idx="1"/>
          </p:nvPr>
        </p:nvSpPr>
        <p:spPr/>
        <p:txBody>
          <a:bodyPr>
            <a:normAutofit/>
          </a:bodyPr>
          <a:lstStyle/>
          <a:p>
            <a:r>
              <a:rPr lang="en-US" dirty="0"/>
              <a:t>Section 6.6. Subnet </a:t>
            </a:r>
            <a:r>
              <a:rPr lang="en-US" dirty="0" smtClean="0"/>
              <a:t>Structure.</a:t>
            </a:r>
          </a:p>
          <a:p>
            <a:r>
              <a:rPr lang="en-US" dirty="0" smtClean="0"/>
              <a:t>replace </a:t>
            </a:r>
            <a:r>
              <a:rPr lang="en-US" dirty="0"/>
              <a:t>the text “The 802.11p networks, much like other 802.11 networks,” by a simpler “The 802.11p networks in OCB mode.” </a:t>
            </a:r>
            <a:endParaRPr lang="en-US" dirty="0" smtClean="0"/>
          </a:p>
          <a:p>
            <a:r>
              <a:rPr lang="en-US" dirty="0" smtClean="0"/>
              <a:t>(because risk of controversy with most 802.11 being infrastructure mode)</a:t>
            </a:r>
            <a:endParaRPr lang="fr-FR" dirty="0"/>
          </a:p>
        </p:txBody>
      </p:sp>
    </p:spTree>
    <p:extLst>
      <p:ext uri="{BB962C8B-B14F-4D97-AF65-F5344CB8AC3E}">
        <p14:creationId xmlns:p14="http://schemas.microsoft.com/office/powerpoint/2010/main" val="29924400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Contents</a:t>
            </a:r>
            <a:endParaRPr lang="fr-FR" dirty="0"/>
          </a:p>
        </p:txBody>
      </p:sp>
      <p:sp>
        <p:nvSpPr>
          <p:cNvPr id="3" name="Espace réservé du contenu 2"/>
          <p:cNvSpPr>
            <a:spLocks noGrp="1"/>
          </p:cNvSpPr>
          <p:nvPr>
            <p:ph idx="1"/>
          </p:nvPr>
        </p:nvSpPr>
        <p:spPr/>
        <p:txBody>
          <a:bodyPr/>
          <a:lstStyle/>
          <a:p>
            <a:r>
              <a:rPr lang="en-US" dirty="0" smtClean="0"/>
              <a:t>Progress since Berlin</a:t>
            </a:r>
          </a:p>
          <a:p>
            <a:r>
              <a:rPr lang="en-US" dirty="0" smtClean="0"/>
              <a:t>Current Issues</a:t>
            </a:r>
          </a:p>
          <a:p>
            <a:r>
              <a:rPr lang="en-US" dirty="0" smtClean="0"/>
              <a:t>Next steps</a:t>
            </a:r>
            <a:endParaRPr lang="fr-FR" dirty="0"/>
          </a:p>
        </p:txBody>
      </p:sp>
    </p:spTree>
    <p:extLst>
      <p:ext uri="{BB962C8B-B14F-4D97-AF65-F5344CB8AC3E}">
        <p14:creationId xmlns:p14="http://schemas.microsoft.com/office/powerpoint/2010/main" val="22020066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(11)</a:t>
            </a:r>
            <a:endParaRPr lang="fr-FR" dirty="0"/>
          </a:p>
        </p:txBody>
      </p:sp>
      <p:sp>
        <p:nvSpPr>
          <p:cNvPr id="3" name="Espace réservé du contenu 2"/>
          <p:cNvSpPr>
            <a:spLocks noGrp="1"/>
          </p:cNvSpPr>
          <p:nvPr>
            <p:ph idx="1"/>
          </p:nvPr>
        </p:nvSpPr>
        <p:spPr/>
        <p:txBody>
          <a:bodyPr>
            <a:normAutofit fontScale="62500" lnSpcReduction="20000"/>
          </a:bodyPr>
          <a:lstStyle/>
          <a:p>
            <a:r>
              <a:rPr lang="en-US" dirty="0" smtClean="0"/>
              <a:t>IEEE about to make a protocol change to “LLC”, and we talk in our draft extensively about “LLC Header” (stacks, adaptation layer, etc.)</a:t>
            </a:r>
          </a:p>
          <a:p>
            <a:r>
              <a:rPr lang="en-US" dirty="0" smtClean="0"/>
              <a:t>“There </a:t>
            </a:r>
            <a:r>
              <a:rPr lang="en-US" dirty="0"/>
              <a:t>are two LLC sublayer protocols used (see IEEE </a:t>
            </a:r>
            <a:r>
              <a:rPr lang="en-US" dirty="0" err="1"/>
              <a:t>Std</a:t>
            </a:r>
            <a:r>
              <a:rPr lang="en-US" dirty="0"/>
              <a:t> 802-2014 (Overview and Architecture</a:t>
            </a:r>
            <a:r>
              <a:rPr lang="en-US" dirty="0" smtClean="0"/>
              <a:t>)): </a:t>
            </a:r>
            <a:r>
              <a:rPr lang="en-US" dirty="0"/>
              <a:t>LLC Protocol Discrimination (LPD) (see ISO/IEC 8802-2:1998) and </a:t>
            </a:r>
            <a:r>
              <a:rPr lang="en-US" dirty="0" err="1"/>
              <a:t>EtherType</a:t>
            </a:r>
            <a:r>
              <a:rPr lang="en-US" dirty="0"/>
              <a:t> </a:t>
            </a:r>
            <a:r>
              <a:rPr lang="en-US" dirty="0" smtClean="0"/>
              <a:t>Protocol Discrimination </a:t>
            </a:r>
            <a:r>
              <a:rPr lang="en-US" dirty="0"/>
              <a:t>(EPD) (see IEEE </a:t>
            </a:r>
            <a:r>
              <a:rPr lang="en-US" dirty="0" err="1"/>
              <a:t>Std</a:t>
            </a:r>
            <a:r>
              <a:rPr lang="en-US" dirty="0"/>
              <a:t> 802.3-2012). LPD is used for transmission of all IEEE </a:t>
            </a:r>
            <a:r>
              <a:rPr lang="en-US" dirty="0" err="1"/>
              <a:t>Std</a:t>
            </a:r>
            <a:r>
              <a:rPr lang="en-US" dirty="0"/>
              <a:t> 802.11 MSDUs with the </a:t>
            </a:r>
            <a:r>
              <a:rPr lang="en-US" b="1" dirty="0"/>
              <a:t>exception</a:t>
            </a:r>
            <a:r>
              <a:rPr lang="en-US" dirty="0"/>
              <a:t> of the 5.9 GHz bands where EPD is used (see E.2.3 (5.9 GHz band in the </a:t>
            </a:r>
            <a:r>
              <a:rPr lang="en-US" dirty="0" smtClean="0"/>
              <a:t>United States </a:t>
            </a:r>
            <a:r>
              <a:rPr lang="en-US" dirty="0"/>
              <a:t>(5.850–5.925 GHz)) and E.2.4 (5.9 GHz band in Europe (5.855–5.925 GHz</a:t>
            </a:r>
            <a:r>
              <a:rPr lang="en-US" dirty="0" smtClean="0"/>
              <a:t>))). </a:t>
            </a:r>
            <a:r>
              <a:rPr lang="en-US" dirty="0"/>
              <a:t>When LPD is used, </a:t>
            </a:r>
            <a:r>
              <a:rPr lang="en-US" dirty="0" smtClean="0"/>
              <a:t>…”</a:t>
            </a:r>
          </a:p>
          <a:p>
            <a:r>
              <a:rPr lang="en-US" dirty="0" smtClean="0"/>
              <a:t>Suggestion: </a:t>
            </a:r>
            <a:endParaRPr lang="en-US" dirty="0" smtClean="0"/>
          </a:p>
          <a:p>
            <a:pPr lvl="1"/>
            <a:r>
              <a:rPr lang="en-US" dirty="0"/>
              <a:t>refer the </a:t>
            </a:r>
            <a:r>
              <a:rPr lang="en-US" i="1" dirty="0" smtClean="0"/>
              <a:t>origin</a:t>
            </a:r>
            <a:r>
              <a:rPr lang="en-US" dirty="0" smtClean="0"/>
              <a:t> </a:t>
            </a:r>
            <a:r>
              <a:rPr lang="en-US" dirty="0"/>
              <a:t>of 802.11 OCB (from 802.11p-2010) only once, and never mention "802.11p" again.</a:t>
            </a:r>
            <a:endParaRPr lang="en-US" dirty="0" smtClean="0"/>
          </a:p>
          <a:p>
            <a:pPr lvl="1"/>
            <a:r>
              <a:rPr lang="en-US" dirty="0" smtClean="0"/>
              <a:t>insert "in </a:t>
            </a:r>
            <a:r>
              <a:rPr lang="en-US" dirty="0"/>
              <a:t>the next release of 802.11 standard, the LLC is based on </a:t>
            </a:r>
            <a:r>
              <a:rPr lang="en-US" dirty="0" smtClean="0"/>
              <a:t>802-2014“</a:t>
            </a:r>
          </a:p>
          <a:p>
            <a:pPr lvl="2"/>
            <a:r>
              <a:rPr lang="en-US" dirty="0" smtClean="0"/>
              <a:t>Suggest the Wireshark implementer to talk about LPD and EPD as kinds of LLC.</a:t>
            </a:r>
            <a:endParaRPr lang="fr-FR" dirty="0"/>
          </a:p>
        </p:txBody>
      </p:sp>
    </p:spTree>
    <p:extLst>
      <p:ext uri="{BB962C8B-B14F-4D97-AF65-F5344CB8AC3E}">
        <p14:creationId xmlns:p14="http://schemas.microsoft.com/office/powerpoint/2010/main" val="27102564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(12)</a:t>
            </a:r>
            <a:endParaRPr lang="fr-FR" dirty="0"/>
          </a:p>
        </p:txBody>
      </p:sp>
      <p:sp>
        <p:nvSpPr>
          <p:cNvPr id="3" name="Espace réservé du contenu 2"/>
          <p:cNvSpPr>
            <a:spLocks noGrp="1"/>
          </p:cNvSpPr>
          <p:nvPr>
            <p:ph idx="1"/>
          </p:nvPr>
        </p:nvSpPr>
        <p:spPr/>
        <p:txBody>
          <a:bodyPr/>
          <a:lstStyle/>
          <a:p>
            <a:r>
              <a:rPr lang="en-US" dirty="0" smtClean="0"/>
              <a:t>This WG is named “IPWAVE”</a:t>
            </a:r>
          </a:p>
          <a:p>
            <a:r>
              <a:rPr lang="en-US" dirty="0" smtClean="0"/>
              <a:t>The WAVE part is </a:t>
            </a:r>
            <a:r>
              <a:rPr lang="en-US" dirty="0" smtClean="0"/>
              <a:t>confusing during IEEE conversation </a:t>
            </a:r>
            <a:r>
              <a:rPr lang="en-US" dirty="0" smtClean="0"/>
              <a:t>about LLC</a:t>
            </a:r>
            <a:endParaRPr lang="en-US" dirty="0" smtClean="0"/>
          </a:p>
          <a:p>
            <a:r>
              <a:rPr lang="en-US" dirty="0" smtClean="0"/>
              <a:t>Suggestion: </a:t>
            </a:r>
            <a:r>
              <a:rPr lang="en-US" dirty="0" smtClean="0"/>
              <a:t>write a lowercase “</a:t>
            </a:r>
            <a:r>
              <a:rPr lang="en-US" dirty="0" err="1" smtClean="0"/>
              <a:t>ipwave</a:t>
            </a:r>
            <a:r>
              <a:rPr lang="en-US" dirty="0" smtClean="0"/>
              <a:t>” </a:t>
            </a:r>
            <a:r>
              <a:rPr lang="en-US" dirty="0" smtClean="0"/>
              <a:t>instead.</a:t>
            </a:r>
          </a:p>
          <a:p>
            <a:pPr lvl="1"/>
            <a:r>
              <a:rPr lang="en-US" dirty="0" smtClean="0"/>
              <a:t>This is not an issue of the IPv6-over-802.11-OCB document</a:t>
            </a:r>
            <a:endParaRPr lang="fr-FR" dirty="0"/>
          </a:p>
        </p:txBody>
      </p:sp>
    </p:spTree>
    <p:extLst>
      <p:ext uri="{BB962C8B-B14F-4D97-AF65-F5344CB8AC3E}">
        <p14:creationId xmlns:p14="http://schemas.microsoft.com/office/powerpoint/2010/main" val="40883456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(13)</a:t>
            </a:r>
            <a:endParaRPr lang="fr-FR" dirty="0"/>
          </a:p>
        </p:txBody>
      </p:sp>
      <p:sp>
        <p:nvSpPr>
          <p:cNvPr id="3" name="Espace réservé du contenu 2"/>
          <p:cNvSpPr>
            <a:spLocks noGrp="1"/>
          </p:cNvSpPr>
          <p:nvPr>
            <p:ph idx="1"/>
          </p:nvPr>
        </p:nvSpPr>
        <p:spPr/>
        <p:txBody>
          <a:bodyPr/>
          <a:lstStyle/>
          <a:p>
            <a:pPr marL="0" indent="0">
              <a:buNone/>
            </a:pPr>
            <a:r>
              <a:rPr lang="en-US" dirty="0" smtClean="0"/>
              <a:t>&lt;empty&gt;</a:t>
            </a:r>
            <a:endParaRPr lang="en-US" dirty="0" smtClean="0"/>
          </a:p>
          <a:p>
            <a:pPr lvl="1"/>
            <a:endParaRPr lang="fr-FR" dirty="0"/>
          </a:p>
        </p:txBody>
      </p:sp>
    </p:spTree>
    <p:extLst>
      <p:ext uri="{BB962C8B-B14F-4D97-AF65-F5344CB8AC3E}">
        <p14:creationId xmlns:p14="http://schemas.microsoft.com/office/powerpoint/2010/main" val="33613248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(14)</a:t>
            </a:r>
            <a:endParaRPr lang="fr-FR" dirty="0"/>
          </a:p>
        </p:txBody>
      </p:sp>
      <p:sp>
        <p:nvSpPr>
          <p:cNvPr id="3" name="Espace réservé du contenu 2"/>
          <p:cNvSpPr>
            <a:spLocks noGrp="1"/>
          </p:cNvSpPr>
          <p:nvPr>
            <p:ph idx="1"/>
          </p:nvPr>
        </p:nvSpPr>
        <p:spPr/>
        <p:txBody>
          <a:bodyPr/>
          <a:lstStyle/>
          <a:p>
            <a:r>
              <a:rPr lang="en-US" dirty="0" smtClean="0"/>
              <a:t>How can an MTU be lower than 500? Compliance to RFC2460?</a:t>
            </a:r>
            <a:endParaRPr lang="fr-FR" dirty="0"/>
          </a:p>
        </p:txBody>
      </p:sp>
    </p:spTree>
    <p:extLst>
      <p:ext uri="{BB962C8B-B14F-4D97-AF65-F5344CB8AC3E}">
        <p14:creationId xmlns:p14="http://schemas.microsoft.com/office/powerpoint/2010/main" val="11128557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(15)</a:t>
            </a:r>
            <a:endParaRPr lang="fr-FR" dirty="0"/>
          </a:p>
        </p:txBody>
      </p:sp>
      <p:sp>
        <p:nvSpPr>
          <p:cNvPr id="3" name="Espace réservé du contenu 2"/>
          <p:cNvSpPr>
            <a:spLocks noGrp="1"/>
          </p:cNvSpPr>
          <p:nvPr>
            <p:ph idx="1"/>
          </p:nvPr>
        </p:nvSpPr>
        <p:spPr/>
        <p:txBody>
          <a:bodyPr/>
          <a:lstStyle/>
          <a:p>
            <a:r>
              <a:rPr lang="en-US" dirty="0" smtClean="0"/>
              <a:t>Irrelevance of text about MAC and app-layer fragmentation, as this is transparent to IP.</a:t>
            </a:r>
          </a:p>
          <a:p>
            <a:pPr lvl="1"/>
            <a:r>
              <a:rPr lang="en-US" dirty="0" smtClean="0"/>
              <a:t>Yes, but there is a field in the MAC header which is updated when IP performs fragmentation</a:t>
            </a:r>
          </a:p>
          <a:p>
            <a:pPr lvl="1"/>
            <a:r>
              <a:rPr lang="en-US" dirty="0" smtClean="0"/>
              <a:t>Yes, but there is an option to the ping application which triggers IP to make fragments.</a:t>
            </a:r>
            <a:endParaRPr lang="fr-FR" dirty="0"/>
          </a:p>
        </p:txBody>
      </p:sp>
    </p:spTree>
    <p:extLst>
      <p:ext uri="{BB962C8B-B14F-4D97-AF65-F5344CB8AC3E}">
        <p14:creationId xmlns:p14="http://schemas.microsoft.com/office/powerpoint/2010/main" val="18363160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(16)</a:t>
            </a:r>
            <a:endParaRPr lang="fr-FR" dirty="0"/>
          </a:p>
        </p:txBody>
      </p:sp>
      <p:sp>
        <p:nvSpPr>
          <p:cNvPr id="3" name="Espace réservé du contenu 2"/>
          <p:cNvSpPr>
            <a:spLocks noGrp="1"/>
          </p:cNvSpPr>
          <p:nvPr>
            <p:ph idx="1"/>
          </p:nvPr>
        </p:nvSpPr>
        <p:spPr/>
        <p:txBody>
          <a:bodyPr/>
          <a:lstStyle/>
          <a:p>
            <a:r>
              <a:rPr lang="en-US" dirty="0" smtClean="0"/>
              <a:t>IP handover performance: need analysis of OCB link crowding with too frequent RAs (needed to improve IP handover performance)</a:t>
            </a:r>
            <a:endParaRPr lang="fr-FR" dirty="0"/>
          </a:p>
        </p:txBody>
      </p:sp>
    </p:spTree>
    <p:extLst>
      <p:ext uri="{BB962C8B-B14F-4D97-AF65-F5344CB8AC3E}">
        <p14:creationId xmlns:p14="http://schemas.microsoft.com/office/powerpoint/2010/main" val="1519756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(17)</a:t>
            </a:r>
            <a:endParaRPr lang="fr-FR" dirty="0"/>
          </a:p>
        </p:txBody>
      </p:sp>
      <p:sp>
        <p:nvSpPr>
          <p:cNvPr id="3" name="Espace réservé du contenu 2"/>
          <p:cNvSpPr>
            <a:spLocks noGrp="1"/>
          </p:cNvSpPr>
          <p:nvPr>
            <p:ph idx="1"/>
          </p:nvPr>
        </p:nvSpPr>
        <p:spPr/>
        <p:txBody>
          <a:bodyPr/>
          <a:lstStyle/>
          <a:p>
            <a:r>
              <a:rPr lang="en-US" dirty="0" smtClean="0"/>
              <a:t>Avoid the text in the “Subnet Structure” section altogether</a:t>
            </a:r>
          </a:p>
          <a:p>
            <a:pPr lvl="1"/>
            <a:r>
              <a:rPr lang="en-US" dirty="0" smtClean="0"/>
              <a:t>? refer to RFC5889 “addressing model for </a:t>
            </a:r>
            <a:r>
              <a:rPr lang="en-US" dirty="0"/>
              <a:t>ad-hoc networks”, </a:t>
            </a:r>
            <a:r>
              <a:rPr lang="en-US" dirty="0" smtClean="0"/>
              <a:t>draft-baccelli-multi-hop-wireless-communication-06</a:t>
            </a:r>
            <a:endParaRPr lang="en-US" dirty="0"/>
          </a:p>
        </p:txBody>
      </p:sp>
    </p:spTree>
    <p:extLst>
      <p:ext uri="{BB962C8B-B14F-4D97-AF65-F5344CB8AC3E}">
        <p14:creationId xmlns:p14="http://schemas.microsoft.com/office/powerpoint/2010/main" val="23855894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a:t>
            </a:r>
            <a:r>
              <a:rPr lang="en-US" dirty="0" err="1" smtClean="0"/>
              <a:t>Isues</a:t>
            </a:r>
            <a:r>
              <a:rPr lang="en-US" dirty="0" smtClean="0"/>
              <a:t> (18)</a:t>
            </a:r>
            <a:endParaRPr lang="fr-FR" dirty="0"/>
          </a:p>
        </p:txBody>
      </p:sp>
      <p:sp>
        <p:nvSpPr>
          <p:cNvPr id="3" name="Espace réservé du contenu 2"/>
          <p:cNvSpPr>
            <a:spLocks noGrp="1"/>
          </p:cNvSpPr>
          <p:nvPr>
            <p:ph idx="1"/>
          </p:nvPr>
        </p:nvSpPr>
        <p:spPr/>
        <p:txBody>
          <a:bodyPr/>
          <a:lstStyle/>
          <a:p>
            <a:r>
              <a:rPr lang="en-US" dirty="0" smtClean="0"/>
              <a:t>Multicast issues in 802.11 are even more relevant in OCB mode.</a:t>
            </a:r>
          </a:p>
          <a:p>
            <a:pPr lvl="1"/>
            <a:r>
              <a:rPr lang="en-US" dirty="0" smtClean="0"/>
              <a:t>Maybe refer </a:t>
            </a:r>
            <a:r>
              <a:rPr lang="en-US" dirty="0"/>
              <a:t>to </a:t>
            </a:r>
            <a:r>
              <a:rPr lang="en-US" dirty="0" smtClean="0"/>
              <a:t>draft-perkins-intarea-multicast-ieee802-01?</a:t>
            </a:r>
            <a:endParaRPr lang="fr-FR" dirty="0"/>
          </a:p>
        </p:txBody>
      </p:sp>
    </p:spTree>
    <p:extLst>
      <p:ext uri="{BB962C8B-B14F-4D97-AF65-F5344CB8AC3E}">
        <p14:creationId xmlns:p14="http://schemas.microsoft.com/office/powerpoint/2010/main" val="29678517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(19)</a:t>
            </a:r>
            <a:endParaRPr lang="fr-FR" dirty="0"/>
          </a:p>
        </p:txBody>
      </p:sp>
      <p:sp>
        <p:nvSpPr>
          <p:cNvPr id="3" name="Espace réservé du contenu 2"/>
          <p:cNvSpPr>
            <a:spLocks noGrp="1"/>
          </p:cNvSpPr>
          <p:nvPr>
            <p:ph idx="1"/>
          </p:nvPr>
        </p:nvSpPr>
        <p:spPr/>
        <p:txBody>
          <a:bodyPr/>
          <a:lstStyle/>
          <a:p>
            <a:r>
              <a:rPr lang="en-US" dirty="0" smtClean="0"/>
              <a:t>What are the differences between "IEEE </a:t>
            </a:r>
            <a:r>
              <a:rPr lang="en-US" dirty="0"/>
              <a:t>802.11 Data" </a:t>
            </a:r>
            <a:r>
              <a:rPr lang="en-US" dirty="0" smtClean="0"/>
              <a:t>and "IEEE </a:t>
            </a:r>
            <a:r>
              <a:rPr lang="en-US" dirty="0"/>
              <a:t>802.11 </a:t>
            </a:r>
            <a:r>
              <a:rPr lang="en-US" dirty="0" err="1"/>
              <a:t>QoS</a:t>
            </a:r>
            <a:r>
              <a:rPr lang="en-US" dirty="0"/>
              <a:t> </a:t>
            </a:r>
            <a:r>
              <a:rPr lang="en-US" dirty="0" smtClean="0"/>
              <a:t>Data“:</a:t>
            </a:r>
          </a:p>
          <a:p>
            <a:pPr lvl="1"/>
            <a:r>
              <a:rPr lang="en-US" dirty="0" smtClean="0"/>
              <a:t>Explain the differences</a:t>
            </a:r>
            <a:endParaRPr lang="fr-FR" dirty="0"/>
          </a:p>
        </p:txBody>
      </p:sp>
    </p:spTree>
    <p:extLst>
      <p:ext uri="{BB962C8B-B14F-4D97-AF65-F5344CB8AC3E}">
        <p14:creationId xmlns:p14="http://schemas.microsoft.com/office/powerpoint/2010/main" val="22705159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Current Issues (20)</a:t>
            </a:r>
            <a:endParaRPr lang="fr-FR" dirty="0"/>
          </a:p>
        </p:txBody>
      </p:sp>
      <p:sp>
        <p:nvSpPr>
          <p:cNvPr id="3" name="Espace réservé du contenu 2"/>
          <p:cNvSpPr>
            <a:spLocks noGrp="1"/>
          </p:cNvSpPr>
          <p:nvPr>
            <p:ph idx="1"/>
          </p:nvPr>
        </p:nvSpPr>
        <p:spPr/>
        <p:txBody>
          <a:bodyPr/>
          <a:lstStyle/>
          <a:p>
            <a:r>
              <a:rPr lang="en-US" dirty="0" smtClean="0"/>
              <a:t>Appendix D “Use of IPv6-over-802.11-OCB for distribution of certificates” – is not in scope of this document</a:t>
            </a:r>
          </a:p>
          <a:p>
            <a:pPr lvl="1"/>
            <a:r>
              <a:rPr lang="en-US" dirty="0" smtClean="0"/>
              <a:t>Should be moved out, to what document?</a:t>
            </a:r>
            <a:endParaRPr lang="fr-FR" dirty="0"/>
          </a:p>
        </p:txBody>
      </p:sp>
    </p:spTree>
    <p:extLst>
      <p:ext uri="{BB962C8B-B14F-4D97-AF65-F5344CB8AC3E}">
        <p14:creationId xmlns:p14="http://schemas.microsoft.com/office/powerpoint/2010/main" val="5006885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sz="3600" dirty="0" smtClean="0"/>
              <a:t>Progress since Berlin</a:t>
            </a:r>
            <a:endParaRPr lang="en-US" sz="3600" dirty="0"/>
          </a:p>
        </p:txBody>
      </p:sp>
      <p:sp>
        <p:nvSpPr>
          <p:cNvPr id="3" name="Espace réservé du contenu 2"/>
          <p:cNvSpPr>
            <a:spLocks noGrp="1"/>
          </p:cNvSpPr>
          <p:nvPr>
            <p:ph idx="1"/>
          </p:nvPr>
        </p:nvSpPr>
        <p:spPr/>
        <p:txBody>
          <a:bodyPr>
            <a:normAutofit fontScale="77500" lnSpcReduction="20000"/>
          </a:bodyPr>
          <a:lstStyle/>
          <a:p>
            <a:r>
              <a:rPr lang="en-US" dirty="0" smtClean="0"/>
              <a:t>Joined four drafts:</a:t>
            </a:r>
          </a:p>
          <a:p>
            <a:pPr lvl="1"/>
            <a:r>
              <a:rPr lang="en-US" dirty="0" smtClean="0"/>
              <a:t>draft-petrescu-ipv6-over-80211p-04.txt</a:t>
            </a:r>
          </a:p>
          <a:p>
            <a:pPr lvl="1"/>
            <a:r>
              <a:rPr lang="en-US" dirty="0"/>
              <a:t>draft-ernst-its-ipv6-over-80211ocb-00.txt</a:t>
            </a:r>
          </a:p>
          <a:p>
            <a:pPr lvl="1"/>
            <a:r>
              <a:rPr lang="en-US" dirty="0"/>
              <a:t>draft-lee-its-ipv6-over-80211ocb-00.txt</a:t>
            </a:r>
          </a:p>
          <a:p>
            <a:pPr lvl="1"/>
            <a:r>
              <a:rPr lang="en-US" dirty="0" smtClean="0"/>
              <a:t>draft-haerri-ipv6-over-80211ocb-00.txt</a:t>
            </a:r>
          </a:p>
          <a:p>
            <a:r>
              <a:rPr lang="en-US" dirty="0" smtClean="0"/>
              <a:t>Addressed the comments from Berlin </a:t>
            </a:r>
            <a:r>
              <a:rPr lang="en-US" dirty="0" err="1" smtClean="0"/>
              <a:t>BoF</a:t>
            </a:r>
            <a:r>
              <a:rPr lang="en-US" dirty="0" smtClean="0"/>
              <a:t>:</a:t>
            </a:r>
          </a:p>
          <a:p>
            <a:pPr lvl="1"/>
            <a:r>
              <a:rPr lang="en-US" dirty="0" smtClean="0"/>
              <a:t>Changed title</a:t>
            </a:r>
          </a:p>
          <a:p>
            <a:pPr lvl="1"/>
            <a:r>
              <a:rPr lang="en-US" dirty="0" smtClean="0"/>
              <a:t>Improved MTU text</a:t>
            </a:r>
          </a:p>
          <a:p>
            <a:pPr lvl="1"/>
            <a:r>
              <a:rPr lang="en-US" dirty="0" smtClean="0"/>
              <a:t>Improved “</a:t>
            </a:r>
            <a:r>
              <a:rPr lang="en-US" dirty="0" err="1" smtClean="0"/>
              <a:t>Qos</a:t>
            </a:r>
            <a:r>
              <a:rPr lang="en-US" dirty="0" smtClean="0"/>
              <a:t> Data Header” vs “Data Header”</a:t>
            </a:r>
          </a:p>
          <a:p>
            <a:pPr lvl="1"/>
            <a:r>
              <a:rPr lang="en-US" dirty="0" smtClean="0"/>
              <a:t>Improved text of multicast address mapping</a:t>
            </a:r>
          </a:p>
          <a:p>
            <a:r>
              <a:rPr lang="en-US" dirty="0" smtClean="0"/>
              <a:t>Proposed IPv4 text</a:t>
            </a:r>
          </a:p>
          <a:p>
            <a:r>
              <a:rPr lang="en-US" dirty="0" smtClean="0"/>
              <a:t>Improved some text and some figures</a:t>
            </a:r>
          </a:p>
          <a:p>
            <a:endParaRPr lang="en-US" dirty="0" smtClean="0"/>
          </a:p>
          <a:p>
            <a:endParaRPr lang="en-US" dirty="0"/>
          </a:p>
        </p:txBody>
      </p:sp>
    </p:spTree>
    <p:extLst>
      <p:ext uri="{BB962C8B-B14F-4D97-AF65-F5344CB8AC3E}">
        <p14:creationId xmlns:p14="http://schemas.microsoft.com/office/powerpoint/2010/main" val="3390666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Title</a:t>
            </a:r>
            <a:endParaRPr lang="en-US" dirty="0"/>
          </a:p>
        </p:txBody>
      </p:sp>
      <p:sp>
        <p:nvSpPr>
          <p:cNvPr id="3" name="Espace réservé du contenu 2"/>
          <p:cNvSpPr>
            <a:spLocks noGrp="1"/>
          </p:cNvSpPr>
          <p:nvPr>
            <p:ph idx="1"/>
          </p:nvPr>
        </p:nvSpPr>
        <p:spPr/>
        <p:txBody>
          <a:bodyPr>
            <a:normAutofit/>
          </a:bodyPr>
          <a:lstStyle/>
          <a:p>
            <a:r>
              <a:rPr lang="en-US" dirty="0"/>
              <a:t>Transmission of IP Packets </a:t>
            </a:r>
            <a:r>
              <a:rPr lang="en-US" dirty="0" smtClean="0"/>
              <a:t>over </a:t>
            </a:r>
            <a:r>
              <a:rPr lang="en-US" dirty="0"/>
              <a:t>IEEE 802.11 </a:t>
            </a:r>
            <a:br>
              <a:rPr lang="en-US" dirty="0"/>
            </a:br>
            <a:r>
              <a:rPr lang="en-US" dirty="0"/>
              <a:t>in mode Outside the Context </a:t>
            </a:r>
            <a:r>
              <a:rPr lang="en-US" dirty="0" smtClean="0"/>
              <a:t>of </a:t>
            </a:r>
            <a:r>
              <a:rPr lang="en-US" dirty="0"/>
              <a:t>a Basic Service </a:t>
            </a:r>
            <a:r>
              <a:rPr lang="en-US" dirty="0" smtClean="0"/>
              <a:t>Set</a:t>
            </a:r>
          </a:p>
          <a:p>
            <a:pPr lvl="1"/>
            <a:r>
              <a:rPr lang="en-US" dirty="0" smtClean="0"/>
              <a:t>good but does not sound perfect</a:t>
            </a:r>
            <a:endParaRPr lang="en-US" dirty="0"/>
          </a:p>
          <a:p>
            <a:endParaRPr lang="en-US" dirty="0"/>
          </a:p>
        </p:txBody>
      </p:sp>
    </p:spTree>
    <p:extLst>
      <p:ext uri="{BB962C8B-B14F-4D97-AF65-F5344CB8AC3E}">
        <p14:creationId xmlns:p14="http://schemas.microsoft.com/office/powerpoint/2010/main" val="356336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MTU</a:t>
            </a: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smtClean="0"/>
              <a:t>Default MTU is 1500 bytes, as in IPv6-over-Ethernet (RFC2464)</a:t>
            </a:r>
          </a:p>
          <a:p>
            <a:r>
              <a:rPr lang="en-US" dirty="0" smtClean="0"/>
              <a:t>New from RFC2464:</a:t>
            </a:r>
          </a:p>
          <a:p>
            <a:pPr lvl="1"/>
            <a:r>
              <a:rPr lang="en-US" dirty="0" smtClean="0"/>
              <a:t>If packets larger than 1500 bytes then IP layer fragments into multiple IP fragments</a:t>
            </a:r>
          </a:p>
          <a:p>
            <a:pPr lvl="2"/>
            <a:r>
              <a:rPr lang="en-US" dirty="0" smtClean="0"/>
              <a:t>The “</a:t>
            </a:r>
            <a:r>
              <a:rPr lang="en-US" dirty="0" err="1" smtClean="0"/>
              <a:t>Seq</a:t>
            </a:r>
            <a:r>
              <a:rPr lang="en-US" dirty="0" smtClean="0"/>
              <a:t> No” of the “IEEE 802.11 Data” header of subsequent IP fragments is incremented</a:t>
            </a:r>
          </a:p>
          <a:p>
            <a:pPr lvl="1"/>
            <a:r>
              <a:rPr lang="en-US" dirty="0" smtClean="0"/>
              <a:t>It is possible to send packets bigger than MTU, without producing fragments </a:t>
            </a:r>
            <a:r>
              <a:rPr lang="en-US" dirty="0" smtClean="0"/>
              <a:t>(previously set </a:t>
            </a:r>
            <a:r>
              <a:rPr lang="en-US" dirty="0" smtClean="0"/>
              <a:t>a larger than 1500bytes MTU parameter on the interface), but there may be Packet Too Big replies from the Router (if it has not set it too).</a:t>
            </a:r>
          </a:p>
          <a:p>
            <a:pPr lvl="1"/>
            <a:r>
              <a:rPr lang="en-US" dirty="0" smtClean="0"/>
              <a:t>It is possible to set the MTU on an interface smaller than 1500bytes (the minimum is 255bytes).</a:t>
            </a:r>
            <a:endParaRPr lang="fr-FR" dirty="0"/>
          </a:p>
        </p:txBody>
      </p:sp>
    </p:spTree>
    <p:extLst>
      <p:ext uri="{BB962C8B-B14F-4D97-AF65-F5344CB8AC3E}">
        <p14:creationId xmlns:p14="http://schemas.microsoft.com/office/powerpoint/2010/main" val="6471340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MTU (continued)</a:t>
            </a:r>
            <a:endParaRPr lang="fr-FR" dirty="0"/>
          </a:p>
        </p:txBody>
      </p:sp>
      <p:sp>
        <p:nvSpPr>
          <p:cNvPr id="3" name="Espace réservé du contenu 2"/>
          <p:cNvSpPr>
            <a:spLocks noGrp="1"/>
          </p:cNvSpPr>
          <p:nvPr>
            <p:ph idx="1"/>
          </p:nvPr>
        </p:nvSpPr>
        <p:spPr/>
        <p:txBody>
          <a:bodyPr/>
          <a:lstStyle/>
          <a:p>
            <a:r>
              <a:rPr lang="en-US" dirty="0"/>
              <a:t>New from RFC2464:</a:t>
            </a:r>
          </a:p>
          <a:p>
            <a:pPr lvl="1"/>
            <a:r>
              <a:rPr lang="en-US" dirty="0" smtClean="0"/>
              <a:t>It is possible that the MAC layer fragments as well (L2 fields “Fragment Number” and “More </a:t>
            </a:r>
            <a:r>
              <a:rPr lang="en-US" dirty="0" smtClean="0"/>
              <a:t>Fragments”); </a:t>
            </a:r>
            <a:r>
              <a:rPr lang="en-US" dirty="0" smtClean="0"/>
              <a:t>but </a:t>
            </a:r>
            <a:r>
              <a:rPr lang="en-US" dirty="0" smtClean="0"/>
              <a:t>was never experimented</a:t>
            </a:r>
            <a:r>
              <a:rPr lang="en-US" dirty="0" smtClean="0"/>
              <a:t>.</a:t>
            </a:r>
          </a:p>
          <a:p>
            <a:pPr lvl="1"/>
            <a:r>
              <a:rPr lang="en-US" dirty="0" smtClean="0"/>
              <a:t>It is possible that the app-layer </a:t>
            </a:r>
            <a:r>
              <a:rPr lang="en-US" dirty="0" smtClean="0"/>
              <a:t>fragments.</a:t>
            </a:r>
            <a:endParaRPr lang="en-US" dirty="0" smtClean="0"/>
          </a:p>
          <a:p>
            <a:pPr lvl="1"/>
            <a:r>
              <a:rPr lang="en-US" dirty="0" smtClean="0"/>
              <a:t>Non-IP packets, such as </a:t>
            </a:r>
            <a:r>
              <a:rPr lang="en-US" dirty="0" err="1" smtClean="0"/>
              <a:t>geonet</a:t>
            </a:r>
            <a:r>
              <a:rPr lang="en-US" dirty="0" smtClean="0"/>
              <a:t> have an MTU of 1492bytes, and WSMP have no limits</a:t>
            </a:r>
          </a:p>
          <a:p>
            <a:pPr lvl="1"/>
            <a:r>
              <a:rPr lang="en-US" dirty="0" smtClean="0"/>
              <a:t>Equivalent Transmit Time on Channel concept</a:t>
            </a:r>
          </a:p>
        </p:txBody>
      </p:sp>
    </p:spTree>
    <p:extLst>
      <p:ext uri="{BB962C8B-B14F-4D97-AF65-F5344CB8AC3E}">
        <p14:creationId xmlns:p14="http://schemas.microsoft.com/office/powerpoint/2010/main" val="4115497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“802.11 Data” vs “802.11 </a:t>
            </a:r>
            <a:r>
              <a:rPr lang="en-US" dirty="0" err="1" smtClean="0"/>
              <a:t>QoS</a:t>
            </a:r>
            <a:r>
              <a:rPr lang="en-US" dirty="0" smtClean="0"/>
              <a:t> Data” headers</a:t>
            </a:r>
            <a:endParaRPr lang="fr-FR" dirty="0"/>
          </a:p>
        </p:txBody>
      </p:sp>
      <p:sp>
        <p:nvSpPr>
          <p:cNvPr id="3" name="Espace réservé du contenu 2"/>
          <p:cNvSpPr>
            <a:spLocks noGrp="1"/>
          </p:cNvSpPr>
          <p:nvPr>
            <p:ph idx="1"/>
          </p:nvPr>
        </p:nvSpPr>
        <p:spPr/>
        <p:txBody>
          <a:bodyPr>
            <a:normAutofit fontScale="62500" lnSpcReduction="20000"/>
          </a:bodyPr>
          <a:lstStyle/>
          <a:p>
            <a:pPr marL="0" indent="0">
              <a:buNone/>
            </a:pPr>
            <a:r>
              <a:rPr lang="en-US" dirty="0" smtClean="0">
                <a:latin typeface="Courier New" panose="02070309020205020404" pitchFamily="49" charset="0"/>
                <a:cs typeface="Courier New" panose="02070309020205020404" pitchFamily="49" charset="0"/>
              </a:rPr>
              <a:t>IPv6 </a:t>
            </a:r>
            <a:r>
              <a:rPr lang="en-US" dirty="0">
                <a:latin typeface="Courier New" panose="02070309020205020404" pitchFamily="49" charset="0"/>
                <a:cs typeface="Courier New" panose="02070309020205020404" pitchFamily="49" charset="0"/>
              </a:rPr>
              <a:t>packets can be transmitted as "IEEE 802.11 Data" </a:t>
            </a:r>
            <a:r>
              <a:rPr lang="en-US" dirty="0" smtClean="0">
                <a:latin typeface="Courier New" panose="02070309020205020404" pitchFamily="49" charset="0"/>
                <a:cs typeface="Courier New" panose="02070309020205020404" pitchFamily="49" charset="0"/>
              </a:rPr>
              <a:t>or alternatively </a:t>
            </a:r>
            <a:r>
              <a:rPr lang="en-US" dirty="0">
                <a:latin typeface="Courier New" panose="02070309020205020404" pitchFamily="49" charset="0"/>
                <a:cs typeface="Courier New" panose="02070309020205020404" pitchFamily="49" charset="0"/>
              </a:rPr>
              <a:t>as "IEEE 802.11 </a:t>
            </a:r>
            <a:r>
              <a:rPr lang="en-US" dirty="0" err="1">
                <a:latin typeface="Courier New" panose="02070309020205020404" pitchFamily="49" charset="0"/>
                <a:cs typeface="Courier New" panose="02070309020205020404" pitchFamily="49" charset="0"/>
              </a:rPr>
              <a:t>QoS</a:t>
            </a:r>
            <a:r>
              <a:rPr lang="en-US" dirty="0">
                <a:latin typeface="Courier New" panose="02070309020205020404" pitchFamily="49" charset="0"/>
                <a:cs typeface="Courier New" panose="02070309020205020404" pitchFamily="49" charset="0"/>
              </a:rPr>
              <a:t> Data".</a:t>
            </a:r>
          </a:p>
          <a:p>
            <a:endParaRPr lang="en-US" dirty="0">
              <a:latin typeface="Courier New" panose="02070309020205020404" pitchFamily="49" charset="0"/>
              <a:cs typeface="Courier New" panose="02070309020205020404" pitchFamily="49" charset="0"/>
            </a:endParaRPr>
          </a:p>
          <a:p>
            <a:endParaRPr lang="en-US" dirty="0">
              <a:latin typeface="Courier New" panose="02070309020205020404" pitchFamily="49" charset="0"/>
              <a:cs typeface="Courier New" panose="02070309020205020404" pitchFamily="49" charset="0"/>
            </a:endParaRPr>
          </a:p>
          <a:p>
            <a:pPr marL="0" indent="0">
              <a:buNone/>
            </a:pPr>
            <a:r>
              <a:rPr lang="en-US" dirty="0" smtClean="0">
                <a:latin typeface="Courier New" panose="02070309020205020404" pitchFamily="49" charset="0"/>
                <a:cs typeface="Courier New" panose="02070309020205020404" pitchFamily="49" charset="0"/>
              </a:rPr>
              <a:t>    </a:t>
            </a:r>
            <a:r>
              <a:rPr lang="en-US" dirty="0">
                <a:latin typeface="Courier New" panose="02070309020205020404" pitchFamily="49" charset="0"/>
                <a:cs typeface="Courier New" panose="02070309020205020404" pitchFamily="49" charset="0"/>
              </a:rPr>
              <a:t>IEEE 802.11 Data         </a:t>
            </a:r>
            <a:r>
              <a:rPr lang="en-US" dirty="0" smtClean="0">
                <a:latin typeface="Courier New" panose="02070309020205020404" pitchFamily="49" charset="0"/>
                <a:cs typeface="Courier New" panose="02070309020205020404" pitchFamily="49" charset="0"/>
              </a:rPr>
              <a:t>IEEE </a:t>
            </a:r>
            <a:r>
              <a:rPr lang="en-US" dirty="0">
                <a:latin typeface="Courier New" panose="02070309020205020404" pitchFamily="49" charset="0"/>
                <a:cs typeface="Courier New" panose="02070309020205020404" pitchFamily="49" charset="0"/>
              </a:rPr>
              <a:t>802.11 </a:t>
            </a:r>
            <a:r>
              <a:rPr lang="en-US" dirty="0" err="1">
                <a:latin typeface="Courier New" panose="02070309020205020404" pitchFamily="49" charset="0"/>
                <a:cs typeface="Courier New" panose="02070309020205020404" pitchFamily="49" charset="0"/>
              </a:rPr>
              <a:t>QoS</a:t>
            </a:r>
            <a:r>
              <a:rPr lang="en-US" dirty="0">
                <a:latin typeface="Courier New" panose="02070309020205020404" pitchFamily="49" charset="0"/>
                <a:cs typeface="Courier New" panose="02070309020205020404" pitchFamily="49" charset="0"/>
              </a:rPr>
              <a:t> Data</a:t>
            </a:r>
          </a:p>
          <a:p>
            <a:pPr marL="0" indent="0">
              <a:buNone/>
            </a:pPr>
            <a:r>
              <a:rPr lang="en-US" dirty="0">
                <a:latin typeface="Courier New" panose="02070309020205020404" pitchFamily="49" charset="0"/>
                <a:cs typeface="Courier New" panose="02070309020205020404" pitchFamily="49" charset="0"/>
              </a:rPr>
              <a:t> </a:t>
            </a:r>
            <a:r>
              <a:rPr lang="en-US" dirty="0" smtClean="0">
                <a:latin typeface="Courier New" panose="02070309020205020404" pitchFamily="49" charset="0"/>
                <a:cs typeface="Courier New" panose="02070309020205020404" pitchFamily="49" charset="0"/>
              </a:rPr>
              <a:t>   Logical-Link </a:t>
            </a:r>
            <a:r>
              <a:rPr lang="en-US" dirty="0">
                <a:latin typeface="Courier New" panose="02070309020205020404" pitchFamily="49" charset="0"/>
                <a:cs typeface="Courier New" panose="02070309020205020404" pitchFamily="49" charset="0"/>
              </a:rPr>
              <a:t>Control     </a:t>
            </a:r>
            <a:r>
              <a:rPr lang="en-US" dirty="0" smtClean="0">
                <a:latin typeface="Courier New" panose="02070309020205020404" pitchFamily="49" charset="0"/>
                <a:cs typeface="Courier New" panose="02070309020205020404" pitchFamily="49" charset="0"/>
              </a:rPr>
              <a:t>Logical-Link </a:t>
            </a:r>
            <a:r>
              <a:rPr lang="en-US" dirty="0">
                <a:latin typeface="Courier New" panose="02070309020205020404" pitchFamily="49" charset="0"/>
                <a:cs typeface="Courier New" panose="02070309020205020404" pitchFamily="49" charset="0"/>
              </a:rPr>
              <a:t>Control</a:t>
            </a:r>
          </a:p>
          <a:p>
            <a:pPr marL="0" indent="0">
              <a:buNone/>
            </a:pPr>
            <a:r>
              <a:rPr lang="en-US" dirty="0">
                <a:latin typeface="Courier New" panose="02070309020205020404" pitchFamily="49" charset="0"/>
                <a:cs typeface="Courier New" panose="02070309020205020404" pitchFamily="49" charset="0"/>
              </a:rPr>
              <a:t>    </a:t>
            </a:r>
            <a:r>
              <a:rPr lang="en-US" dirty="0" smtClean="0">
                <a:latin typeface="Courier New" panose="02070309020205020404" pitchFamily="49" charset="0"/>
                <a:cs typeface="Courier New" panose="02070309020205020404" pitchFamily="49" charset="0"/>
              </a:rPr>
              <a:t>IPv6 </a:t>
            </a:r>
            <a:r>
              <a:rPr lang="en-US" dirty="0">
                <a:latin typeface="Courier New" panose="02070309020205020404" pitchFamily="49" charset="0"/>
                <a:cs typeface="Courier New" panose="02070309020205020404" pitchFamily="49" charset="0"/>
              </a:rPr>
              <a:t>Header              </a:t>
            </a:r>
            <a:r>
              <a:rPr lang="en-US" dirty="0" smtClean="0">
                <a:latin typeface="Courier New" panose="02070309020205020404" pitchFamily="49" charset="0"/>
                <a:cs typeface="Courier New" panose="02070309020205020404" pitchFamily="49" charset="0"/>
              </a:rPr>
              <a:t>IPv6 </a:t>
            </a:r>
            <a:r>
              <a:rPr lang="en-US" dirty="0">
                <a:latin typeface="Courier New" panose="02070309020205020404" pitchFamily="49" charset="0"/>
                <a:cs typeface="Courier New" panose="02070309020205020404" pitchFamily="49" charset="0"/>
              </a:rPr>
              <a:t>Header</a:t>
            </a:r>
          </a:p>
          <a:p>
            <a:endParaRPr lang="en-US" dirty="0">
              <a:latin typeface="Courier New" panose="02070309020205020404" pitchFamily="49" charset="0"/>
              <a:cs typeface="Courier New" panose="02070309020205020404" pitchFamily="49" charset="0"/>
            </a:endParaRPr>
          </a:p>
          <a:p>
            <a:endParaRPr lang="en-US" dirty="0">
              <a:latin typeface="Courier New" panose="02070309020205020404" pitchFamily="49" charset="0"/>
              <a:cs typeface="Courier New" panose="02070309020205020404" pitchFamily="49" charset="0"/>
            </a:endParaRPr>
          </a:p>
          <a:p>
            <a:pPr marL="0" indent="0">
              <a:buNone/>
            </a:pPr>
            <a:r>
              <a:rPr lang="en-US" dirty="0" smtClean="0">
                <a:latin typeface="Courier New" panose="02070309020205020404" pitchFamily="49" charset="0"/>
                <a:cs typeface="Courier New" panose="02070309020205020404" pitchFamily="49" charset="0"/>
              </a:rPr>
              <a:t>The value of the field "</a:t>
            </a:r>
            <a:r>
              <a:rPr lang="en-US" dirty="0">
                <a:latin typeface="Courier New" panose="02070309020205020404" pitchFamily="49" charset="0"/>
                <a:cs typeface="Courier New" panose="02070309020205020404" pitchFamily="49" charset="0"/>
              </a:rPr>
              <a:t>Type/Subtype" in the </a:t>
            </a:r>
            <a:r>
              <a:rPr lang="en-US" dirty="0" smtClean="0">
                <a:latin typeface="Courier New" panose="02070309020205020404" pitchFamily="49" charset="0"/>
                <a:cs typeface="Courier New" panose="02070309020205020404" pitchFamily="49" charset="0"/>
              </a:rPr>
              <a:t>802.11 Data </a:t>
            </a:r>
            <a:r>
              <a:rPr lang="en-US" dirty="0">
                <a:latin typeface="Courier New" panose="02070309020205020404" pitchFamily="49" charset="0"/>
                <a:cs typeface="Courier New" panose="02070309020205020404" pitchFamily="49" charset="0"/>
              </a:rPr>
              <a:t>header </a:t>
            </a:r>
            <a:r>
              <a:rPr lang="en-US" dirty="0" smtClean="0">
                <a:latin typeface="Courier New" panose="02070309020205020404" pitchFamily="49" charset="0"/>
                <a:cs typeface="Courier New" panose="02070309020205020404" pitchFamily="49" charset="0"/>
              </a:rPr>
              <a:t>is 0x0020.  </a:t>
            </a:r>
          </a:p>
          <a:p>
            <a:pPr marL="0" indent="0">
              <a:buNone/>
            </a:pPr>
            <a:endParaRPr lang="en-US" dirty="0">
              <a:latin typeface="Courier New" panose="02070309020205020404" pitchFamily="49" charset="0"/>
              <a:cs typeface="Courier New" panose="02070309020205020404" pitchFamily="49" charset="0"/>
            </a:endParaRPr>
          </a:p>
          <a:p>
            <a:pPr marL="0" indent="0">
              <a:buNone/>
            </a:pPr>
            <a:r>
              <a:rPr lang="en-US" dirty="0" smtClean="0">
                <a:latin typeface="Courier New" panose="02070309020205020404" pitchFamily="49" charset="0"/>
                <a:cs typeface="Courier New" panose="02070309020205020404" pitchFamily="49" charset="0"/>
              </a:rPr>
              <a:t>The value of the field "Type/Subtype" in the 802.11 </a:t>
            </a:r>
            <a:r>
              <a:rPr lang="en-US" dirty="0" err="1" smtClean="0">
                <a:latin typeface="Courier New" panose="02070309020205020404" pitchFamily="49" charset="0"/>
                <a:cs typeface="Courier New" panose="02070309020205020404" pitchFamily="49" charset="0"/>
              </a:rPr>
              <a:t>QoS</a:t>
            </a:r>
            <a:r>
              <a:rPr lang="en-US" dirty="0" smtClean="0">
                <a:latin typeface="Courier New" panose="02070309020205020404" pitchFamily="49" charset="0"/>
                <a:cs typeface="Courier New" panose="02070309020205020404" pitchFamily="49" charset="0"/>
              </a:rPr>
              <a:t> header is 0x0028.</a:t>
            </a:r>
            <a:endParaRPr lang="fr-FR"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4757302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Address Mapping – Multicast</a:t>
            </a:r>
            <a:endParaRPr lang="fr-FR" dirty="0"/>
          </a:p>
        </p:txBody>
      </p:sp>
      <p:sp>
        <p:nvSpPr>
          <p:cNvPr id="3" name="Espace réservé du contenu 2"/>
          <p:cNvSpPr>
            <a:spLocks noGrp="1"/>
          </p:cNvSpPr>
          <p:nvPr>
            <p:ph idx="1"/>
          </p:nvPr>
        </p:nvSpPr>
        <p:spPr/>
        <p:txBody>
          <a:bodyPr/>
          <a:lstStyle/>
          <a:p>
            <a:r>
              <a:rPr lang="en-US" dirty="0" smtClean="0"/>
              <a:t>0x3333 </a:t>
            </a:r>
            <a:r>
              <a:rPr lang="en-US" dirty="0" smtClean="0"/>
              <a:t>is the value of the </a:t>
            </a:r>
            <a:r>
              <a:rPr lang="en-US" dirty="0" smtClean="0"/>
              <a:t>first two octets of the MAC </a:t>
            </a:r>
            <a:r>
              <a:rPr lang="en-US" dirty="0" smtClean="0"/>
              <a:t>address</a:t>
            </a:r>
          </a:p>
          <a:p>
            <a:pPr lvl="1"/>
            <a:r>
              <a:rPr lang="en-US" dirty="0" smtClean="0"/>
              <a:t>0x3333 is not listed at IEEE, yet it’s widely used</a:t>
            </a:r>
            <a:endParaRPr lang="en-US" dirty="0" smtClean="0"/>
          </a:p>
          <a:p>
            <a:r>
              <a:rPr lang="en-US" dirty="0" smtClean="0"/>
              <a:t>Alternatively, consider the </a:t>
            </a:r>
            <a:r>
              <a:rPr lang="en-US" dirty="0" smtClean="0"/>
              <a:t>other values </a:t>
            </a:r>
            <a:r>
              <a:rPr lang="en-US" dirty="0" smtClean="0"/>
              <a:t>listed </a:t>
            </a:r>
            <a:r>
              <a:rPr lang="en-US" dirty="0"/>
              <a:t>at IEEE  https://</a:t>
            </a:r>
            <a:r>
              <a:rPr lang="en-US" dirty="0" smtClean="0"/>
              <a:t>standards.ieee.org/develop/regauth/grpmac/public.html</a:t>
            </a:r>
            <a:endParaRPr lang="fr-FR" dirty="0"/>
          </a:p>
        </p:txBody>
      </p:sp>
    </p:spTree>
    <p:extLst>
      <p:ext uri="{BB962C8B-B14F-4D97-AF65-F5344CB8AC3E}">
        <p14:creationId xmlns:p14="http://schemas.microsoft.com/office/powerpoint/2010/main" val="5721211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IPv4 proposed text</a:t>
            </a:r>
            <a:endParaRPr lang="fr-FR" dirty="0"/>
          </a:p>
        </p:txBody>
      </p:sp>
      <p:sp>
        <p:nvSpPr>
          <p:cNvPr id="3" name="Espace réservé du contenu 2"/>
          <p:cNvSpPr>
            <a:spLocks noGrp="1"/>
          </p:cNvSpPr>
          <p:nvPr>
            <p:ph idx="1"/>
          </p:nvPr>
        </p:nvSpPr>
        <p:spPr/>
        <p:txBody>
          <a:bodyPr/>
          <a:lstStyle/>
          <a:p>
            <a:r>
              <a:rPr lang="en-US" dirty="0" smtClean="0"/>
              <a:t>Title says “IP” instead of “IPv6”, and other section </a:t>
            </a:r>
            <a:r>
              <a:rPr lang="en-US" dirty="0" smtClean="0"/>
              <a:t>titles modified accordingly.</a:t>
            </a:r>
            <a:endParaRPr lang="en-US" dirty="0" smtClean="0"/>
          </a:p>
          <a:p>
            <a:r>
              <a:rPr lang="en-US" dirty="0" smtClean="0"/>
              <a:t>RFC894 “IPv4 over Ethernet”</a:t>
            </a:r>
          </a:p>
          <a:p>
            <a:r>
              <a:rPr lang="en-US" dirty="0" smtClean="0"/>
              <a:t>RFC826 “ARP”</a:t>
            </a:r>
          </a:p>
          <a:p>
            <a:r>
              <a:rPr lang="en-US" dirty="0" err="1" smtClean="0"/>
              <a:t>EtherType</a:t>
            </a:r>
            <a:r>
              <a:rPr lang="en-US" dirty="0" smtClean="0"/>
              <a:t> 0x0800</a:t>
            </a:r>
          </a:p>
          <a:p>
            <a:r>
              <a:rPr lang="en-US" dirty="0" smtClean="0"/>
              <a:t>IPv4 Link-local </a:t>
            </a:r>
            <a:r>
              <a:rPr lang="en-US" dirty="0" smtClean="0"/>
              <a:t>addresses RFC</a:t>
            </a:r>
            <a:endParaRPr lang="fr-FR" dirty="0"/>
          </a:p>
        </p:txBody>
      </p:sp>
    </p:spTree>
    <p:extLst>
      <p:ext uri="{BB962C8B-B14F-4D97-AF65-F5344CB8AC3E}">
        <p14:creationId xmlns:p14="http://schemas.microsoft.com/office/powerpoint/2010/main" val="70709208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804</TotalTime>
  <Words>1595</Words>
  <Application>Microsoft Office PowerPoint</Application>
  <PresentationFormat>Affichage à l'écran (4:3)</PresentationFormat>
  <Paragraphs>155</Paragraphs>
  <Slides>29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29</vt:i4>
      </vt:variant>
    </vt:vector>
  </HeadingPairs>
  <TitlesOfParts>
    <vt:vector size="33" baseType="lpstr">
      <vt:lpstr>Arial</vt:lpstr>
      <vt:lpstr>Calibri</vt:lpstr>
      <vt:lpstr>Courier New</vt:lpstr>
      <vt:lpstr>Thème Office</vt:lpstr>
      <vt:lpstr>Transmission of IP Packets  over IEEE 802.11  in mode Outside the Context  of a Basic Service Set</vt:lpstr>
      <vt:lpstr>Contents</vt:lpstr>
      <vt:lpstr>Progress since Berlin</vt:lpstr>
      <vt:lpstr>Title</vt:lpstr>
      <vt:lpstr>MTU</vt:lpstr>
      <vt:lpstr>MTU (continued)</vt:lpstr>
      <vt:lpstr>“802.11 Data” vs “802.11 QoS Data” headers</vt:lpstr>
      <vt:lpstr>Address Mapping – Multicast</vt:lpstr>
      <vt:lpstr>IPv4 proposed text</vt:lpstr>
      <vt:lpstr>Current Issues (1)</vt:lpstr>
      <vt:lpstr>Current Issues (2)</vt:lpstr>
      <vt:lpstr>Current Issues (3)</vt:lpstr>
      <vt:lpstr>Current Issues (4)</vt:lpstr>
      <vt:lpstr>Current Issues (5)</vt:lpstr>
      <vt:lpstr>Current Issues (6)</vt:lpstr>
      <vt:lpstr>Current Issues (7)</vt:lpstr>
      <vt:lpstr>Current Issues (8)</vt:lpstr>
      <vt:lpstr>Current Issues (9)</vt:lpstr>
      <vt:lpstr>Current Issues (10)</vt:lpstr>
      <vt:lpstr>Current Issues (11)</vt:lpstr>
      <vt:lpstr>Current Issues (12)</vt:lpstr>
      <vt:lpstr>Current Issues (13)</vt:lpstr>
      <vt:lpstr>Current Issues (14)</vt:lpstr>
      <vt:lpstr>Current Issues (15)</vt:lpstr>
      <vt:lpstr>Current Issues (16)</vt:lpstr>
      <vt:lpstr>Current Issues (17)</vt:lpstr>
      <vt:lpstr>Current Isues (18)</vt:lpstr>
      <vt:lpstr>Current Issues (19)</vt:lpstr>
      <vt:lpstr>Current Issues (20)</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Transmission of IPv6 Packets over IEEE 802.11 OCB Networks</dc:title>
  <dc:creator>PETRESCU Alexandre</dc:creator>
  <cp:lastModifiedBy>PETRESCU Alexandre</cp:lastModifiedBy>
  <cp:revision>121</cp:revision>
  <dcterms:created xsi:type="dcterms:W3CDTF">2016-07-19T13:16:27Z</dcterms:created>
  <dcterms:modified xsi:type="dcterms:W3CDTF">2016-11-14T12:29:56Z</dcterms:modified>
</cp:coreProperties>
</file>