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67" r:id="rId4"/>
    <p:sldId id="268" r:id="rId5"/>
    <p:sldId id="274" r:id="rId6"/>
    <p:sldId id="276" r:id="rId7"/>
    <p:sldId id="281" r:id="rId8"/>
    <p:sldId id="295" r:id="rId9"/>
    <p:sldId id="290" r:id="rId10"/>
    <p:sldId id="296" r:id="rId11"/>
    <p:sldId id="269" r:id="rId12"/>
    <p:sldId id="270" r:id="rId13"/>
    <p:sldId id="273" r:id="rId14"/>
    <p:sldId id="285" r:id="rId15"/>
    <p:sldId id="278" r:id="rId16"/>
    <p:sldId id="280" r:id="rId17"/>
    <p:sldId id="283" r:id="rId18"/>
    <p:sldId id="294"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5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15/11/2016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15/11/2016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15/11/2016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15/11/2016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15/11/2016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15/11/2016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15/11/2016</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15/11/2016</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15/11/2016</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15/11/2016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15/11/2016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15/11/2016</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76672"/>
            <a:ext cx="7772400" cy="1470025"/>
          </a:xfrm>
        </p:spPr>
        <p:txBody>
          <a:bodyPr>
            <a:noAutofit/>
          </a:bodyPr>
          <a:lstStyle/>
          <a:p>
            <a:r>
              <a:rPr lang="en-US" sz="2400" dirty="0"/>
              <a:t>Transmission of IP Packets </a:t>
            </a:r>
            <a:r>
              <a:rPr lang="en-US" sz="2400" dirty="0" smtClean="0"/>
              <a:t/>
            </a:r>
            <a:br>
              <a:rPr lang="en-US" sz="2400" dirty="0" smtClean="0"/>
            </a:br>
            <a:r>
              <a:rPr lang="en-US" sz="2400" dirty="0" smtClean="0"/>
              <a:t>over </a:t>
            </a:r>
            <a:r>
              <a:rPr lang="en-US" sz="2400" dirty="0"/>
              <a:t>IEEE 802.11 </a:t>
            </a:r>
            <a:r>
              <a:rPr lang="en-US" sz="2400" dirty="0" smtClean="0"/>
              <a:t/>
            </a:r>
            <a:br>
              <a:rPr lang="en-US" sz="2400" dirty="0" smtClean="0"/>
            </a:br>
            <a:r>
              <a:rPr lang="en-US" sz="2400" dirty="0" smtClean="0"/>
              <a:t>in </a:t>
            </a:r>
            <a:r>
              <a:rPr lang="en-US" sz="2400" dirty="0"/>
              <a:t>mode Outside the </a:t>
            </a:r>
            <a:r>
              <a:rPr lang="en-US" sz="2400" dirty="0" smtClean="0"/>
              <a:t>Context </a:t>
            </a:r>
            <a:br>
              <a:rPr lang="en-US" sz="2400" dirty="0" smtClean="0"/>
            </a:br>
            <a:r>
              <a:rPr lang="en-US" sz="2400" dirty="0" smtClean="0"/>
              <a:t>of </a:t>
            </a:r>
            <a:r>
              <a:rPr lang="en-US" sz="2400" dirty="0"/>
              <a:t>a Basic Service Set</a:t>
            </a:r>
          </a:p>
        </p:txBody>
      </p:sp>
      <p:sp>
        <p:nvSpPr>
          <p:cNvPr id="3" name="Sous-titre 2"/>
          <p:cNvSpPr>
            <a:spLocks noGrp="1"/>
          </p:cNvSpPr>
          <p:nvPr>
            <p:ph type="subTitle" idx="1"/>
          </p:nvPr>
        </p:nvSpPr>
        <p:spPr>
          <a:xfrm>
            <a:off x="1371600" y="2708920"/>
            <a:ext cx="6400800" cy="2929880"/>
          </a:xfrm>
        </p:spPr>
        <p:txBody>
          <a:bodyPr>
            <a:normAutofit fontScale="77500" lnSpcReduction="20000"/>
          </a:bodyPr>
          <a:lstStyle/>
          <a:p>
            <a:r>
              <a:rPr lang="en-US" sz="2800" b="1" dirty="0"/>
              <a:t>draft-petrescu-ipv6-over-80211p-05.txt</a:t>
            </a:r>
          </a:p>
          <a:p>
            <a:endParaRPr lang="en-US" sz="2800" dirty="0" smtClean="0"/>
          </a:p>
          <a:p>
            <a:r>
              <a:rPr lang="en-US" sz="2800" dirty="0" smtClean="0"/>
              <a:t>A. </a:t>
            </a:r>
            <a:r>
              <a:rPr lang="en-US" sz="2800" dirty="0" err="1" smtClean="0"/>
              <a:t>Petrescu</a:t>
            </a:r>
            <a:r>
              <a:rPr lang="en-US" sz="2800" dirty="0" smtClean="0"/>
              <a:t> (speaker), </a:t>
            </a:r>
          </a:p>
          <a:p>
            <a:r>
              <a:rPr lang="en-US" sz="2800" dirty="0" smtClean="0"/>
              <a:t>N. </a:t>
            </a:r>
            <a:r>
              <a:rPr lang="en-US" sz="2800" dirty="0" err="1" smtClean="0"/>
              <a:t>Benamar</a:t>
            </a:r>
            <a:r>
              <a:rPr lang="en-US" sz="2800" dirty="0" smtClean="0"/>
              <a:t>, J. </a:t>
            </a:r>
            <a:r>
              <a:rPr lang="en-US" sz="2800" dirty="0" err="1" smtClean="0"/>
              <a:t>Härri</a:t>
            </a:r>
            <a:r>
              <a:rPr lang="en-US" sz="2800" dirty="0" smtClean="0"/>
              <a:t>, C. </a:t>
            </a:r>
            <a:r>
              <a:rPr lang="en-US" sz="2800" dirty="0" err="1" smtClean="0"/>
              <a:t>Huitema</a:t>
            </a:r>
            <a:r>
              <a:rPr lang="en-US" sz="2800" dirty="0" smtClean="0"/>
              <a:t>, J-H. Lee, T. Ernst, T. Li</a:t>
            </a:r>
          </a:p>
          <a:p>
            <a:endParaRPr lang="en-US" sz="2800" dirty="0"/>
          </a:p>
          <a:p>
            <a:r>
              <a:rPr lang="en-US" sz="2300" dirty="0" smtClean="0"/>
              <a:t>Special thanks to François Simon</a:t>
            </a:r>
          </a:p>
          <a:p>
            <a:endParaRPr lang="en-US" sz="2800" dirty="0"/>
          </a:p>
          <a:p>
            <a:r>
              <a:rPr lang="en-US" sz="2800" dirty="0" smtClean="0"/>
              <a:t>IETF Seoul, November 15</a:t>
            </a:r>
            <a:r>
              <a:rPr lang="en-US" sz="2800" baseline="30000" dirty="0" smtClean="0"/>
              <a:t>th</a:t>
            </a:r>
            <a:r>
              <a:rPr lang="en-US" sz="2800" dirty="0" smtClean="0"/>
              <a:t>, 2016</a:t>
            </a:r>
            <a:endParaRPr lang="en-US" sz="2800" dirty="0"/>
          </a:p>
        </p:txBody>
      </p:sp>
    </p:spTree>
    <p:extLst>
      <p:ext uri="{BB962C8B-B14F-4D97-AF65-F5344CB8AC3E}">
        <p14:creationId xmlns:p14="http://schemas.microsoft.com/office/powerpoint/2010/main" val="21752557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Issues (</a:t>
            </a:r>
            <a:r>
              <a:rPr lang="en-US" dirty="0"/>
              <a:t>5</a:t>
            </a:r>
            <a:r>
              <a:rPr lang="en-US" dirty="0" smtClean="0"/>
              <a:t>)</a:t>
            </a:r>
            <a:endParaRPr lang="fr-FR" dirty="0"/>
          </a:p>
        </p:txBody>
      </p:sp>
      <p:sp>
        <p:nvSpPr>
          <p:cNvPr id="3" name="Espace réservé du contenu 2"/>
          <p:cNvSpPr>
            <a:spLocks noGrp="1"/>
          </p:cNvSpPr>
          <p:nvPr>
            <p:ph idx="1"/>
          </p:nvPr>
        </p:nvSpPr>
        <p:spPr/>
        <p:txBody>
          <a:bodyPr/>
          <a:lstStyle/>
          <a:p>
            <a:r>
              <a:rPr lang="en-US" dirty="0" smtClean="0"/>
              <a:t>Multicast worries in 802.11 are even more relevant in OCB mode.</a:t>
            </a:r>
          </a:p>
          <a:p>
            <a:pPr lvl="1"/>
            <a:r>
              <a:rPr lang="en-US" dirty="0" smtClean="0"/>
              <a:t>Refer </a:t>
            </a:r>
            <a:r>
              <a:rPr lang="en-US" dirty="0"/>
              <a:t>to </a:t>
            </a:r>
            <a:r>
              <a:rPr lang="en-US" dirty="0" smtClean="0"/>
              <a:t>draft-perkins-intarea-multicast-ieee802-01?</a:t>
            </a:r>
            <a:endParaRPr lang="fr-FR" dirty="0"/>
          </a:p>
        </p:txBody>
      </p:sp>
    </p:spTree>
    <p:extLst>
      <p:ext uri="{BB962C8B-B14F-4D97-AF65-F5344CB8AC3E}">
        <p14:creationId xmlns:p14="http://schemas.microsoft.com/office/powerpoint/2010/main" val="21349743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Solved issues – </a:t>
            </a:r>
            <a:r>
              <a:rPr lang="en-US" dirty="0" smtClean="0"/>
              <a:t>MTU (6)</a:t>
            </a:r>
            <a:endParaRPr lang="fr-FR" dirty="0"/>
          </a:p>
        </p:txBody>
      </p:sp>
      <p:sp>
        <p:nvSpPr>
          <p:cNvPr id="3" name="Espace réservé du contenu 2"/>
          <p:cNvSpPr>
            <a:spLocks noGrp="1"/>
          </p:cNvSpPr>
          <p:nvPr>
            <p:ph idx="1"/>
          </p:nvPr>
        </p:nvSpPr>
        <p:spPr/>
        <p:txBody>
          <a:bodyPr>
            <a:normAutofit/>
          </a:bodyPr>
          <a:lstStyle/>
          <a:p>
            <a:r>
              <a:rPr lang="en-US" dirty="0" smtClean="0"/>
              <a:t>Default MTU is 1500 bytes, as in IPv6-over-Ethernet (RFC2464)</a:t>
            </a:r>
          </a:p>
          <a:p>
            <a:r>
              <a:rPr lang="en-US" dirty="0" smtClean="0"/>
              <a:t>Minimum MTU is 1280bytes (because 1024byte payload and 256byte headers)</a:t>
            </a:r>
          </a:p>
          <a:p>
            <a:r>
              <a:rPr lang="en-US" dirty="0" smtClean="0"/>
              <a:t>To do: remove redundant text</a:t>
            </a:r>
            <a:endParaRPr lang="fr-FR" dirty="0"/>
          </a:p>
        </p:txBody>
      </p:sp>
    </p:spTree>
    <p:extLst>
      <p:ext uri="{BB962C8B-B14F-4D97-AF65-F5344CB8AC3E}">
        <p14:creationId xmlns:p14="http://schemas.microsoft.com/office/powerpoint/2010/main" val="6471340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Solved Issues – MTU </a:t>
            </a:r>
            <a:r>
              <a:rPr lang="en-US" dirty="0" smtClean="0"/>
              <a:t>(6, continued</a:t>
            </a:r>
            <a:r>
              <a:rPr lang="en-US" dirty="0" smtClean="0"/>
              <a:t>)</a:t>
            </a:r>
            <a:endParaRPr lang="fr-FR" dirty="0"/>
          </a:p>
        </p:txBody>
      </p:sp>
      <p:sp>
        <p:nvSpPr>
          <p:cNvPr id="3" name="Espace réservé du contenu 2"/>
          <p:cNvSpPr>
            <a:spLocks noGrp="1"/>
          </p:cNvSpPr>
          <p:nvPr>
            <p:ph idx="1"/>
          </p:nvPr>
        </p:nvSpPr>
        <p:spPr/>
        <p:txBody>
          <a:bodyPr/>
          <a:lstStyle/>
          <a:p>
            <a:pPr lvl="1"/>
            <a:r>
              <a:rPr lang="en-US" dirty="0" smtClean="0"/>
              <a:t>Non-IP packets, such as </a:t>
            </a:r>
            <a:r>
              <a:rPr lang="en-US" dirty="0" err="1" smtClean="0"/>
              <a:t>geonet</a:t>
            </a:r>
            <a:r>
              <a:rPr lang="en-US" dirty="0" smtClean="0"/>
              <a:t> have an MTU of 1492bytes, and WSMP have containers (no limits)</a:t>
            </a:r>
          </a:p>
        </p:txBody>
      </p:sp>
    </p:spTree>
    <p:extLst>
      <p:ext uri="{BB962C8B-B14F-4D97-AF65-F5344CB8AC3E}">
        <p14:creationId xmlns:p14="http://schemas.microsoft.com/office/powerpoint/2010/main" val="41154979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Solved issues – Address Mapping – </a:t>
            </a:r>
            <a:r>
              <a:rPr lang="en-US" dirty="0" smtClean="0"/>
              <a:t>Multicast (7)</a:t>
            </a:r>
            <a:endParaRPr lang="fr-FR" dirty="0"/>
          </a:p>
        </p:txBody>
      </p:sp>
      <p:sp>
        <p:nvSpPr>
          <p:cNvPr id="3" name="Espace réservé du contenu 2"/>
          <p:cNvSpPr>
            <a:spLocks noGrp="1"/>
          </p:cNvSpPr>
          <p:nvPr>
            <p:ph idx="1"/>
          </p:nvPr>
        </p:nvSpPr>
        <p:spPr/>
        <p:txBody>
          <a:bodyPr>
            <a:normAutofit lnSpcReduction="10000"/>
          </a:bodyPr>
          <a:lstStyle/>
          <a:p>
            <a:r>
              <a:rPr lang="en-US" dirty="0" smtClean="0"/>
              <a:t>0x3333 is the value of the first two octets of the MAC address</a:t>
            </a:r>
          </a:p>
          <a:p>
            <a:pPr lvl="1"/>
            <a:r>
              <a:rPr lang="en-US" dirty="0" smtClean="0"/>
              <a:t>0x3333 is not listed at IEEE, yet it’s widely used</a:t>
            </a:r>
          </a:p>
          <a:p>
            <a:pPr lvl="1"/>
            <a:r>
              <a:rPr lang="en-US" dirty="0" smtClean="0"/>
              <a:t>Remove redundant </a:t>
            </a:r>
            <a:r>
              <a:rPr lang="en-US" dirty="0" smtClean="0"/>
              <a:t>text</a:t>
            </a:r>
          </a:p>
          <a:p>
            <a:r>
              <a:rPr lang="en-US" dirty="0"/>
              <a:t>Section 6.4.2. Address Mapping – Multicast is a restatement of RFC 2464 section 7</a:t>
            </a:r>
          </a:p>
          <a:p>
            <a:pPr lvl="1"/>
            <a:r>
              <a:rPr lang="en-US" dirty="0"/>
              <a:t>remove </a:t>
            </a:r>
            <a:r>
              <a:rPr lang="en-US" dirty="0" smtClean="0"/>
              <a:t>restatement text</a:t>
            </a:r>
            <a:r>
              <a:rPr lang="en-US" dirty="0"/>
              <a:t>. </a:t>
            </a:r>
          </a:p>
          <a:p>
            <a:r>
              <a:rPr lang="en-US" dirty="0"/>
              <a:t>Remove </a:t>
            </a:r>
            <a:r>
              <a:rPr lang="en-US" dirty="0" smtClean="0"/>
              <a:t>text</a:t>
            </a:r>
            <a:r>
              <a:rPr lang="en-US" dirty="0"/>
              <a:t> </a:t>
            </a:r>
            <a:r>
              <a:rPr lang="en-US" dirty="0" smtClean="0"/>
              <a:t>about “all-yellow-taxis-in-street</a:t>
            </a:r>
            <a:r>
              <a:rPr lang="en-US" dirty="0"/>
              <a:t>” </a:t>
            </a:r>
            <a:r>
              <a:rPr lang="en-US" dirty="0" smtClean="0"/>
              <a:t>– it is the </a:t>
            </a:r>
            <a:r>
              <a:rPr lang="en-US" dirty="0"/>
              <a:t>definition of a multicast </a:t>
            </a:r>
            <a:r>
              <a:rPr lang="en-US" dirty="0" smtClean="0"/>
              <a:t>group</a:t>
            </a:r>
            <a:endParaRPr lang="fr-FR" dirty="0"/>
          </a:p>
        </p:txBody>
      </p:sp>
    </p:spTree>
    <p:extLst>
      <p:ext uri="{BB962C8B-B14F-4D97-AF65-F5344CB8AC3E}">
        <p14:creationId xmlns:p14="http://schemas.microsoft.com/office/powerpoint/2010/main" val="5721211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Solved Issues </a:t>
            </a:r>
            <a:r>
              <a:rPr lang="en-US" dirty="0" smtClean="0"/>
              <a:t>(8)</a:t>
            </a:r>
            <a:endParaRPr lang="fr-FR" dirty="0"/>
          </a:p>
        </p:txBody>
      </p:sp>
      <p:sp>
        <p:nvSpPr>
          <p:cNvPr id="3" name="Espace réservé du contenu 2"/>
          <p:cNvSpPr>
            <a:spLocks noGrp="1"/>
          </p:cNvSpPr>
          <p:nvPr>
            <p:ph idx="1"/>
          </p:nvPr>
        </p:nvSpPr>
        <p:spPr/>
        <p:txBody>
          <a:bodyPr>
            <a:normAutofit fontScale="62500" lnSpcReduction="20000"/>
          </a:bodyPr>
          <a:lstStyle/>
          <a:p>
            <a:r>
              <a:rPr lang="en-US" dirty="0" smtClean="0"/>
              <a:t>IEEE about to make a protocol change to “LLC”, and we talk in our draft extensively about “LLC Header” (stacks, adaptation layer, etc.)</a:t>
            </a:r>
          </a:p>
          <a:p>
            <a:r>
              <a:rPr lang="en-US" dirty="0" smtClean="0"/>
              <a:t>“There </a:t>
            </a:r>
            <a:r>
              <a:rPr lang="en-US" dirty="0"/>
              <a:t>are two LLC sublayer protocols used (see IEEE </a:t>
            </a:r>
            <a:r>
              <a:rPr lang="en-US" dirty="0" err="1"/>
              <a:t>Std</a:t>
            </a:r>
            <a:r>
              <a:rPr lang="en-US" dirty="0"/>
              <a:t> 802-2014 (Overview and Architecture</a:t>
            </a:r>
            <a:r>
              <a:rPr lang="en-US" dirty="0" smtClean="0"/>
              <a:t>)): </a:t>
            </a:r>
            <a:r>
              <a:rPr lang="en-US" dirty="0"/>
              <a:t>LLC Protocol Discrimination (LPD) (see ISO/IEC 8802-2:1998) and </a:t>
            </a:r>
            <a:r>
              <a:rPr lang="en-US" dirty="0" err="1"/>
              <a:t>EtherType</a:t>
            </a:r>
            <a:r>
              <a:rPr lang="en-US" dirty="0"/>
              <a:t> </a:t>
            </a:r>
            <a:r>
              <a:rPr lang="en-US" dirty="0" smtClean="0"/>
              <a:t>Protocol Discrimination </a:t>
            </a:r>
            <a:r>
              <a:rPr lang="en-US" dirty="0"/>
              <a:t>(EPD) (see IEEE </a:t>
            </a:r>
            <a:r>
              <a:rPr lang="en-US" dirty="0" err="1"/>
              <a:t>Std</a:t>
            </a:r>
            <a:r>
              <a:rPr lang="en-US" dirty="0"/>
              <a:t> 802.3-2012). LPD is used for transmission of all IEEE </a:t>
            </a:r>
            <a:r>
              <a:rPr lang="en-US" dirty="0" err="1"/>
              <a:t>Std</a:t>
            </a:r>
            <a:r>
              <a:rPr lang="en-US" dirty="0"/>
              <a:t> 802.11 MSDUs with the </a:t>
            </a:r>
            <a:r>
              <a:rPr lang="en-US" b="1" dirty="0"/>
              <a:t>exception</a:t>
            </a:r>
            <a:r>
              <a:rPr lang="en-US" dirty="0"/>
              <a:t> of the 5.9 GHz bands where EPD is used (see E.2.3 (5.9 GHz band in the </a:t>
            </a:r>
            <a:r>
              <a:rPr lang="en-US" dirty="0" smtClean="0"/>
              <a:t>United States </a:t>
            </a:r>
            <a:r>
              <a:rPr lang="en-US" dirty="0"/>
              <a:t>(5.850–5.925 GHz)) and E.2.4 (5.9 GHz band in Europe (5.855–5.925 GHz</a:t>
            </a:r>
            <a:r>
              <a:rPr lang="en-US" dirty="0" smtClean="0"/>
              <a:t>))). </a:t>
            </a:r>
            <a:r>
              <a:rPr lang="en-US" dirty="0"/>
              <a:t>When LPD is used, </a:t>
            </a:r>
            <a:r>
              <a:rPr lang="en-US" dirty="0" smtClean="0"/>
              <a:t>…”</a:t>
            </a:r>
          </a:p>
          <a:p>
            <a:r>
              <a:rPr lang="en-US" dirty="0" smtClean="0"/>
              <a:t>Suggestion: </a:t>
            </a:r>
          </a:p>
          <a:p>
            <a:pPr lvl="1"/>
            <a:r>
              <a:rPr lang="en-US" dirty="0"/>
              <a:t>refer the </a:t>
            </a:r>
            <a:r>
              <a:rPr lang="en-US" i="1" dirty="0" smtClean="0"/>
              <a:t>origin</a:t>
            </a:r>
            <a:r>
              <a:rPr lang="en-US" dirty="0" smtClean="0"/>
              <a:t> </a:t>
            </a:r>
            <a:r>
              <a:rPr lang="en-US" dirty="0"/>
              <a:t>of 802.11 OCB (from 802.11p-2010) only once, and never mention "802.11p" again.</a:t>
            </a:r>
            <a:endParaRPr lang="en-US" dirty="0" smtClean="0"/>
          </a:p>
          <a:p>
            <a:pPr lvl="1"/>
            <a:r>
              <a:rPr lang="en-US" dirty="0" smtClean="0"/>
              <a:t>insert "in </a:t>
            </a:r>
            <a:r>
              <a:rPr lang="en-US" dirty="0"/>
              <a:t>the next release of 802.11 standard, the LLC is based on </a:t>
            </a:r>
            <a:r>
              <a:rPr lang="en-US" dirty="0" smtClean="0"/>
              <a:t>802-2014“</a:t>
            </a:r>
          </a:p>
          <a:p>
            <a:pPr lvl="2"/>
            <a:r>
              <a:rPr lang="en-US" dirty="0" smtClean="0"/>
              <a:t>Suggest the Wireshark implementer to talk about LPD and EPD as kinds of LLC.</a:t>
            </a:r>
            <a:endParaRPr lang="fr-FR" dirty="0"/>
          </a:p>
        </p:txBody>
      </p:sp>
    </p:spTree>
    <p:extLst>
      <p:ext uri="{BB962C8B-B14F-4D97-AF65-F5344CB8AC3E}">
        <p14:creationId xmlns:p14="http://schemas.microsoft.com/office/powerpoint/2010/main" val="27102564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Solved Issues – Interface </a:t>
            </a:r>
            <a:r>
              <a:rPr lang="en-US" dirty="0" smtClean="0"/>
              <a:t>ID (9)</a:t>
            </a:r>
            <a:endParaRPr lang="fr-FR" dirty="0"/>
          </a:p>
        </p:txBody>
      </p:sp>
      <p:sp>
        <p:nvSpPr>
          <p:cNvPr id="3" name="Espace réservé du contenu 2"/>
          <p:cNvSpPr>
            <a:spLocks noGrp="1"/>
          </p:cNvSpPr>
          <p:nvPr>
            <p:ph idx="1"/>
          </p:nvPr>
        </p:nvSpPr>
        <p:spPr/>
        <p:txBody>
          <a:bodyPr>
            <a:normAutofit/>
          </a:bodyPr>
          <a:lstStyle/>
          <a:p>
            <a:endParaRPr lang="en-US" dirty="0"/>
          </a:p>
          <a:p>
            <a:pPr lvl="1"/>
            <a:r>
              <a:rPr lang="en-US" dirty="0" smtClean="0"/>
              <a:t>Get </a:t>
            </a:r>
            <a:r>
              <a:rPr lang="en-US" dirty="0"/>
              <a:t>rid of </a:t>
            </a:r>
            <a:r>
              <a:rPr lang="en-US" dirty="0" smtClean="0"/>
              <a:t>text in 6.5</a:t>
            </a:r>
            <a:r>
              <a:rPr lang="en-US" dirty="0"/>
              <a:t>, and refer to RFC4862 and RFC7721 </a:t>
            </a:r>
            <a:r>
              <a:rPr lang="en-US" dirty="0" smtClean="0"/>
              <a:t>“Security </a:t>
            </a:r>
            <a:r>
              <a:rPr lang="en-US" dirty="0"/>
              <a:t>and Privacy Considerations for IPv6 Address Generation Mechanisms</a:t>
            </a:r>
            <a:r>
              <a:rPr lang="en-US" dirty="0" smtClean="0"/>
              <a:t>”.</a:t>
            </a:r>
            <a:endParaRPr lang="en-US" dirty="0"/>
          </a:p>
          <a:p>
            <a:pPr lvl="1"/>
            <a:r>
              <a:rPr lang="en-US" dirty="0"/>
              <a:t>Refer </a:t>
            </a:r>
            <a:r>
              <a:rPr lang="en-US" dirty="0" smtClean="0"/>
              <a:t>also to the ‘U/G’ bits RFC.</a:t>
            </a:r>
          </a:p>
          <a:p>
            <a:pPr lvl="1"/>
            <a:r>
              <a:rPr lang="en-US" dirty="0"/>
              <a:t>Align with  draft-ietf-6man-default-iids </a:t>
            </a:r>
            <a:endParaRPr lang="fr-FR" dirty="0"/>
          </a:p>
          <a:p>
            <a:endParaRPr lang="fr-FR" dirty="0"/>
          </a:p>
        </p:txBody>
      </p:sp>
    </p:spTree>
    <p:extLst>
      <p:ext uri="{BB962C8B-B14F-4D97-AF65-F5344CB8AC3E}">
        <p14:creationId xmlns:p14="http://schemas.microsoft.com/office/powerpoint/2010/main" val="27730424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Solved Issues </a:t>
            </a:r>
            <a:r>
              <a:rPr lang="en-US" dirty="0" smtClean="0"/>
              <a:t>(10)</a:t>
            </a: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a:t>In section 5.5. Authentication requirements, there is a request that “IPv6 over 802.11-OCB packets must contain a certificate.” </a:t>
            </a:r>
            <a:endParaRPr lang="en-US" dirty="0" smtClean="0"/>
          </a:p>
          <a:p>
            <a:pPr lvl="1"/>
            <a:r>
              <a:rPr lang="en-US" dirty="0" smtClean="0"/>
              <a:t>clarify </a:t>
            </a:r>
            <a:r>
              <a:rPr lang="en-US" dirty="0"/>
              <a:t>the text and explain that this is a requirement to the layer above IPv6</a:t>
            </a:r>
            <a:r>
              <a:rPr lang="en-US" dirty="0" smtClean="0"/>
              <a:t>.</a:t>
            </a:r>
          </a:p>
          <a:p>
            <a:r>
              <a:rPr lang="en-US" dirty="0"/>
              <a:t>MAC address change:</a:t>
            </a:r>
          </a:p>
          <a:p>
            <a:pPr lvl="1"/>
            <a:r>
              <a:rPr lang="en-US" dirty="0"/>
              <a:t>1)      We must change our MAC address, and the embedded version in the IPv6 (and IPv4) address, and in general also any Application ID (or layer ID) that could breach privacy</a:t>
            </a:r>
          </a:p>
          <a:p>
            <a:pPr lvl="1"/>
            <a:r>
              <a:rPr lang="en-US" dirty="0"/>
              <a:t>2)      We are not in control on when changing our MAC address. If IEEE WAVE (BSM being sent) is running in parallel, then it should be IEEE WAVE triggering their pseudonym change AND ours.</a:t>
            </a:r>
          </a:p>
          <a:p>
            <a:pPr lvl="1"/>
            <a:r>
              <a:rPr lang="en-US" dirty="0"/>
              <a:t>Sounds like an issue to be put outside the document</a:t>
            </a:r>
            <a:endParaRPr lang="fr-FR" dirty="0"/>
          </a:p>
          <a:p>
            <a:endParaRPr lang="fr-FR" dirty="0"/>
          </a:p>
        </p:txBody>
      </p:sp>
    </p:spTree>
    <p:extLst>
      <p:ext uri="{BB962C8B-B14F-4D97-AF65-F5344CB8AC3E}">
        <p14:creationId xmlns:p14="http://schemas.microsoft.com/office/powerpoint/2010/main" val="13239872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Solved Issues (</a:t>
            </a:r>
            <a:r>
              <a:rPr lang="en-US" dirty="0" smtClean="0"/>
              <a:t>11)</a:t>
            </a:r>
            <a:endParaRPr lang="fr-FR" dirty="0"/>
          </a:p>
        </p:txBody>
      </p:sp>
      <p:sp>
        <p:nvSpPr>
          <p:cNvPr id="3" name="Espace réservé du contenu 2"/>
          <p:cNvSpPr>
            <a:spLocks noGrp="1"/>
          </p:cNvSpPr>
          <p:nvPr>
            <p:ph idx="1"/>
          </p:nvPr>
        </p:nvSpPr>
        <p:spPr/>
        <p:txBody>
          <a:bodyPr>
            <a:normAutofit/>
          </a:bodyPr>
          <a:lstStyle/>
          <a:p>
            <a:r>
              <a:rPr lang="en-US" dirty="0"/>
              <a:t>Section 6.6. Subnet </a:t>
            </a:r>
            <a:r>
              <a:rPr lang="en-US" dirty="0" smtClean="0"/>
              <a:t>Structure:</a:t>
            </a:r>
          </a:p>
          <a:p>
            <a:pPr lvl="1"/>
            <a:r>
              <a:rPr lang="en-US" dirty="0" smtClean="0"/>
              <a:t>replace </a:t>
            </a:r>
            <a:r>
              <a:rPr lang="en-US" dirty="0"/>
              <a:t>the text “The 802.11p networks, much like other 802.11 networks,” by a simpler “The 802.11p networks in OCB mode.” </a:t>
            </a:r>
            <a:endParaRPr lang="en-US" dirty="0" smtClean="0"/>
          </a:p>
          <a:p>
            <a:pPr lvl="1"/>
            <a:r>
              <a:rPr lang="en-US" dirty="0" smtClean="0"/>
              <a:t>refer </a:t>
            </a:r>
            <a:r>
              <a:rPr lang="en-US" dirty="0"/>
              <a:t>to RFC5889 “addressing model for ad-hoc networks”, </a:t>
            </a:r>
            <a:r>
              <a:rPr lang="en-US" dirty="0" smtClean="0"/>
              <a:t>draft-baccelli-multi-hop-wireless-communication-06</a:t>
            </a:r>
            <a:endParaRPr lang="en-US" dirty="0"/>
          </a:p>
        </p:txBody>
      </p:sp>
    </p:spTree>
    <p:extLst>
      <p:ext uri="{BB962C8B-B14F-4D97-AF65-F5344CB8AC3E}">
        <p14:creationId xmlns:p14="http://schemas.microsoft.com/office/powerpoint/2010/main" val="29924400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Solved </a:t>
            </a:r>
            <a:r>
              <a:rPr lang="en-US" smtClean="0"/>
              <a:t>Issues </a:t>
            </a:r>
            <a:r>
              <a:rPr lang="en-US" smtClean="0"/>
              <a:t>(</a:t>
            </a:r>
            <a:r>
              <a:rPr lang="en-US" smtClean="0"/>
              <a:t>12</a:t>
            </a:r>
            <a:r>
              <a:rPr lang="en-US" smtClean="0"/>
              <a:t>)</a:t>
            </a:r>
            <a:endParaRPr lang="fr-FR" dirty="0"/>
          </a:p>
        </p:txBody>
      </p:sp>
      <p:sp>
        <p:nvSpPr>
          <p:cNvPr id="3" name="Espace réservé du contenu 2"/>
          <p:cNvSpPr>
            <a:spLocks noGrp="1"/>
          </p:cNvSpPr>
          <p:nvPr>
            <p:ph idx="1"/>
          </p:nvPr>
        </p:nvSpPr>
        <p:spPr/>
        <p:txBody>
          <a:bodyPr/>
          <a:lstStyle/>
          <a:p>
            <a:r>
              <a:rPr lang="en-US" dirty="0" smtClean="0"/>
              <a:t>Appendix D “Use of IPv6-over-802.11-OCB for distribution of certificates” – is not in scope of this document</a:t>
            </a:r>
          </a:p>
          <a:p>
            <a:pPr lvl="1"/>
            <a:r>
              <a:rPr lang="en-US" dirty="0" smtClean="0"/>
              <a:t>Remove text</a:t>
            </a:r>
            <a:endParaRPr lang="fr-FR" dirty="0"/>
          </a:p>
        </p:txBody>
      </p:sp>
    </p:spTree>
    <p:extLst>
      <p:ext uri="{BB962C8B-B14F-4D97-AF65-F5344CB8AC3E}">
        <p14:creationId xmlns:p14="http://schemas.microsoft.com/office/powerpoint/2010/main" val="500688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Contents</a:t>
            </a:r>
            <a:endParaRPr lang="fr-FR" dirty="0"/>
          </a:p>
        </p:txBody>
      </p:sp>
      <p:sp>
        <p:nvSpPr>
          <p:cNvPr id="3" name="Espace réservé du contenu 2"/>
          <p:cNvSpPr>
            <a:spLocks noGrp="1"/>
          </p:cNvSpPr>
          <p:nvPr>
            <p:ph idx="1"/>
          </p:nvPr>
        </p:nvSpPr>
        <p:spPr/>
        <p:txBody>
          <a:bodyPr/>
          <a:lstStyle/>
          <a:p>
            <a:r>
              <a:rPr lang="en-US" dirty="0" smtClean="0"/>
              <a:t>Progress since Berlin</a:t>
            </a:r>
          </a:p>
          <a:p>
            <a:r>
              <a:rPr lang="en-US" dirty="0"/>
              <a:t>Issues needing </a:t>
            </a:r>
            <a:r>
              <a:rPr lang="en-US" dirty="0" smtClean="0"/>
              <a:t>resolution</a:t>
            </a:r>
          </a:p>
          <a:p>
            <a:r>
              <a:rPr lang="en-US" dirty="0" smtClean="0"/>
              <a:t>Solved Issues</a:t>
            </a:r>
          </a:p>
        </p:txBody>
      </p:sp>
    </p:spTree>
    <p:extLst>
      <p:ext uri="{BB962C8B-B14F-4D97-AF65-F5344CB8AC3E}">
        <p14:creationId xmlns:p14="http://schemas.microsoft.com/office/powerpoint/2010/main" val="22020066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3600" dirty="0" smtClean="0"/>
              <a:t>Progress since Berlin</a:t>
            </a:r>
            <a:endParaRPr lang="en-US" sz="3600" dirty="0"/>
          </a:p>
        </p:txBody>
      </p:sp>
      <p:sp>
        <p:nvSpPr>
          <p:cNvPr id="3" name="Espace réservé du contenu 2"/>
          <p:cNvSpPr>
            <a:spLocks noGrp="1"/>
          </p:cNvSpPr>
          <p:nvPr>
            <p:ph idx="1"/>
          </p:nvPr>
        </p:nvSpPr>
        <p:spPr/>
        <p:txBody>
          <a:bodyPr>
            <a:normAutofit fontScale="77500" lnSpcReduction="20000"/>
          </a:bodyPr>
          <a:lstStyle/>
          <a:p>
            <a:r>
              <a:rPr lang="en-US" dirty="0" smtClean="0"/>
              <a:t>Merg</a:t>
            </a:r>
            <a:r>
              <a:rPr lang="en-US" dirty="0" smtClean="0"/>
              <a:t>ed </a:t>
            </a:r>
            <a:r>
              <a:rPr lang="en-US" dirty="0" smtClean="0"/>
              <a:t>four drafts:</a:t>
            </a:r>
          </a:p>
          <a:p>
            <a:pPr lvl="1"/>
            <a:r>
              <a:rPr lang="en-US" dirty="0" smtClean="0"/>
              <a:t>draft-petrescu-ipv6-over-80211p-04.txt</a:t>
            </a:r>
          </a:p>
          <a:p>
            <a:pPr lvl="1"/>
            <a:r>
              <a:rPr lang="en-US" dirty="0"/>
              <a:t>draft-ernst-its-ipv6-over-80211ocb-00.txt</a:t>
            </a:r>
          </a:p>
          <a:p>
            <a:pPr lvl="1"/>
            <a:r>
              <a:rPr lang="en-US" dirty="0"/>
              <a:t>draft-lee-its-ipv6-over-80211ocb-00.txt</a:t>
            </a:r>
          </a:p>
          <a:p>
            <a:pPr lvl="1"/>
            <a:r>
              <a:rPr lang="en-US" dirty="0" smtClean="0"/>
              <a:t>draft-haerri-ipv6-over-80211ocb-00.txt</a:t>
            </a:r>
          </a:p>
          <a:p>
            <a:r>
              <a:rPr lang="en-US" dirty="0" smtClean="0"/>
              <a:t>Addressed the comments from Berlin </a:t>
            </a:r>
            <a:r>
              <a:rPr lang="en-US" dirty="0" err="1" smtClean="0"/>
              <a:t>BoF</a:t>
            </a:r>
            <a:r>
              <a:rPr lang="en-US" dirty="0" smtClean="0"/>
              <a:t>:</a:t>
            </a:r>
          </a:p>
          <a:p>
            <a:pPr lvl="1"/>
            <a:r>
              <a:rPr lang="en-US" dirty="0" smtClean="0"/>
              <a:t>Changed title</a:t>
            </a:r>
          </a:p>
          <a:p>
            <a:pPr lvl="1"/>
            <a:r>
              <a:rPr lang="en-US" dirty="0" smtClean="0"/>
              <a:t>Improved MTU text</a:t>
            </a:r>
          </a:p>
          <a:p>
            <a:pPr lvl="1"/>
            <a:r>
              <a:rPr lang="en-US" dirty="0" smtClean="0"/>
              <a:t>Improved “</a:t>
            </a:r>
            <a:r>
              <a:rPr lang="en-US" dirty="0" err="1" smtClean="0"/>
              <a:t>Qos</a:t>
            </a:r>
            <a:r>
              <a:rPr lang="en-US" dirty="0" smtClean="0"/>
              <a:t> Data Header” vs “Data Header”</a:t>
            </a:r>
          </a:p>
          <a:p>
            <a:pPr lvl="1"/>
            <a:r>
              <a:rPr lang="en-US" dirty="0" smtClean="0"/>
              <a:t>Improved text of multicast address mapping</a:t>
            </a:r>
          </a:p>
          <a:p>
            <a:r>
              <a:rPr lang="en-US" dirty="0" smtClean="0"/>
              <a:t>Proposed IPv4 text</a:t>
            </a:r>
          </a:p>
          <a:p>
            <a:r>
              <a:rPr lang="en-US" dirty="0" smtClean="0"/>
              <a:t>Improved some text and some figures</a:t>
            </a:r>
          </a:p>
          <a:p>
            <a:endParaRPr lang="en-US" dirty="0" smtClean="0"/>
          </a:p>
          <a:p>
            <a:endParaRPr lang="en-US" dirty="0"/>
          </a:p>
        </p:txBody>
      </p:sp>
    </p:spTree>
    <p:extLst>
      <p:ext uri="{BB962C8B-B14F-4D97-AF65-F5344CB8AC3E}">
        <p14:creationId xmlns:p14="http://schemas.microsoft.com/office/powerpoint/2010/main" val="3390666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Title</a:t>
            </a:r>
            <a:endParaRPr lang="en-US" dirty="0"/>
          </a:p>
        </p:txBody>
      </p:sp>
      <p:sp>
        <p:nvSpPr>
          <p:cNvPr id="3" name="Espace réservé du contenu 2"/>
          <p:cNvSpPr>
            <a:spLocks noGrp="1"/>
          </p:cNvSpPr>
          <p:nvPr>
            <p:ph idx="1"/>
          </p:nvPr>
        </p:nvSpPr>
        <p:spPr/>
        <p:txBody>
          <a:bodyPr>
            <a:normAutofit/>
          </a:bodyPr>
          <a:lstStyle/>
          <a:p>
            <a:r>
              <a:rPr lang="en-US" dirty="0"/>
              <a:t>Transmission of IP Packets </a:t>
            </a:r>
            <a:r>
              <a:rPr lang="en-US" dirty="0" smtClean="0"/>
              <a:t>over </a:t>
            </a:r>
            <a:r>
              <a:rPr lang="en-US" dirty="0"/>
              <a:t>IEEE 802.11 </a:t>
            </a:r>
            <a:br>
              <a:rPr lang="en-US" dirty="0"/>
            </a:br>
            <a:r>
              <a:rPr lang="en-US" dirty="0"/>
              <a:t>in mode Outside the Context </a:t>
            </a:r>
            <a:r>
              <a:rPr lang="en-US" dirty="0" smtClean="0"/>
              <a:t>of </a:t>
            </a:r>
            <a:r>
              <a:rPr lang="en-US" dirty="0"/>
              <a:t>a Basic Service </a:t>
            </a:r>
            <a:r>
              <a:rPr lang="en-US" dirty="0" smtClean="0"/>
              <a:t>Set</a:t>
            </a:r>
          </a:p>
          <a:p>
            <a:pPr lvl="1"/>
            <a:r>
              <a:rPr lang="en-US" dirty="0" smtClean="0"/>
              <a:t>good but does not sound perfect</a:t>
            </a:r>
            <a:endParaRPr lang="en-US" dirty="0"/>
          </a:p>
          <a:p>
            <a:endParaRPr lang="en-US" dirty="0"/>
          </a:p>
        </p:txBody>
      </p:sp>
    </p:spTree>
    <p:extLst>
      <p:ext uri="{BB962C8B-B14F-4D97-AF65-F5344CB8AC3E}">
        <p14:creationId xmlns:p14="http://schemas.microsoft.com/office/powerpoint/2010/main" val="356336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IPv4 proposed text</a:t>
            </a:r>
            <a:endParaRPr lang="fr-FR" dirty="0"/>
          </a:p>
        </p:txBody>
      </p:sp>
      <p:sp>
        <p:nvSpPr>
          <p:cNvPr id="3" name="Espace réservé du contenu 2"/>
          <p:cNvSpPr>
            <a:spLocks noGrp="1"/>
          </p:cNvSpPr>
          <p:nvPr>
            <p:ph idx="1"/>
          </p:nvPr>
        </p:nvSpPr>
        <p:spPr/>
        <p:txBody>
          <a:bodyPr/>
          <a:lstStyle/>
          <a:p>
            <a:r>
              <a:rPr lang="en-US" dirty="0" smtClean="0"/>
              <a:t>Title says “IP” instead of “IPv6”, and other section titles modified accordingly.</a:t>
            </a:r>
          </a:p>
          <a:p>
            <a:r>
              <a:rPr lang="en-US" dirty="0" smtClean="0"/>
              <a:t>RFC894 “IPv4 over Ethernet”</a:t>
            </a:r>
          </a:p>
          <a:p>
            <a:r>
              <a:rPr lang="en-US" dirty="0" smtClean="0"/>
              <a:t>RFC826 “ARP”</a:t>
            </a:r>
          </a:p>
          <a:p>
            <a:r>
              <a:rPr lang="en-US" dirty="0" err="1" smtClean="0"/>
              <a:t>EtherType</a:t>
            </a:r>
            <a:r>
              <a:rPr lang="en-US" dirty="0" smtClean="0"/>
              <a:t> 0x0800</a:t>
            </a:r>
          </a:p>
          <a:p>
            <a:r>
              <a:rPr lang="en-US" dirty="0" smtClean="0"/>
              <a:t>IPv4 Link-local addresses RFC</a:t>
            </a:r>
            <a:endParaRPr lang="fr-FR" dirty="0"/>
          </a:p>
        </p:txBody>
      </p:sp>
    </p:spTree>
    <p:extLst>
      <p:ext uri="{BB962C8B-B14F-4D97-AF65-F5344CB8AC3E}">
        <p14:creationId xmlns:p14="http://schemas.microsoft.com/office/powerpoint/2010/main" val="7070920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Issues (1)</a:t>
            </a:r>
            <a:endParaRPr lang="fr-FR" dirty="0"/>
          </a:p>
        </p:txBody>
      </p:sp>
      <p:sp>
        <p:nvSpPr>
          <p:cNvPr id="3" name="Espace réservé du contenu 2"/>
          <p:cNvSpPr>
            <a:spLocks noGrp="1"/>
          </p:cNvSpPr>
          <p:nvPr>
            <p:ph idx="1"/>
          </p:nvPr>
        </p:nvSpPr>
        <p:spPr/>
        <p:txBody>
          <a:bodyPr>
            <a:normAutofit fontScale="92500" lnSpcReduction="20000"/>
          </a:bodyPr>
          <a:lstStyle/>
          <a:p>
            <a:r>
              <a:rPr lang="en-US" dirty="0" smtClean="0"/>
              <a:t>The inclusion or exclusion of IPv4 text.  Options:</a:t>
            </a:r>
          </a:p>
          <a:p>
            <a:pPr marL="971550" lvl="1" indent="-514350">
              <a:buFont typeface="+mj-lt"/>
              <a:buAutoNum type="arabicPeriod"/>
            </a:pPr>
            <a:r>
              <a:rPr lang="en-US" dirty="0" smtClean="0"/>
              <a:t>Not needed at all</a:t>
            </a:r>
          </a:p>
          <a:p>
            <a:pPr marL="971550" lvl="1" indent="-514350">
              <a:buFont typeface="+mj-lt"/>
              <a:buAutoNum type="arabicPeriod"/>
            </a:pPr>
            <a:r>
              <a:rPr lang="en-US" dirty="0" smtClean="0"/>
              <a:t>Needed inside this document</a:t>
            </a:r>
          </a:p>
          <a:p>
            <a:pPr marL="971550" lvl="1" indent="-514350">
              <a:buFont typeface="+mj-lt"/>
              <a:buAutoNum type="arabicPeriod"/>
            </a:pPr>
            <a:r>
              <a:rPr lang="en-US" dirty="0" smtClean="0"/>
              <a:t>Needed in a separate document</a:t>
            </a:r>
          </a:p>
          <a:p>
            <a:r>
              <a:rPr lang="en-US" dirty="0" smtClean="0"/>
              <a:t>Selected pro/con arguments</a:t>
            </a:r>
          </a:p>
          <a:p>
            <a:pPr lvl="1"/>
            <a:r>
              <a:rPr lang="en-US" dirty="0" smtClean="0"/>
              <a:t>Charter is IPv6</a:t>
            </a:r>
          </a:p>
          <a:p>
            <a:pPr lvl="1"/>
            <a:r>
              <a:rPr lang="en-US" dirty="0" smtClean="0"/>
              <a:t>Numerous IPv4 trials, some industry </a:t>
            </a:r>
            <a:r>
              <a:rPr lang="en-US" dirty="0" err="1" smtClean="0"/>
              <a:t>reqs</a:t>
            </a:r>
            <a:endParaRPr lang="en-US" dirty="0" smtClean="0"/>
          </a:p>
          <a:p>
            <a:pPr lvl="1"/>
            <a:r>
              <a:rPr lang="en-US" dirty="0" smtClean="0"/>
              <a:t>Doc mgmt. easiness</a:t>
            </a:r>
          </a:p>
          <a:p>
            <a:pPr lvl="1"/>
            <a:r>
              <a:rPr lang="en-US" dirty="0" smtClean="0"/>
              <a:t>Past example RFC5154 “_IP_ over 802.16” (v4 and v6)</a:t>
            </a:r>
          </a:p>
          <a:p>
            <a:pPr lvl="1"/>
            <a:r>
              <a:rPr lang="en-US" dirty="0" smtClean="0"/>
              <a:t>IEEE P1609.3 and ETSI ITS-G5 are _only_ IPv6</a:t>
            </a:r>
            <a:endParaRPr lang="en-US" dirty="0"/>
          </a:p>
          <a:p>
            <a:pPr lvl="1"/>
            <a:r>
              <a:rPr lang="en-US" dirty="0" smtClean="0"/>
              <a:t>IPv4 carried in IPv6 packets</a:t>
            </a:r>
          </a:p>
        </p:txBody>
      </p:sp>
    </p:spTree>
    <p:extLst>
      <p:ext uri="{BB962C8B-B14F-4D97-AF65-F5344CB8AC3E}">
        <p14:creationId xmlns:p14="http://schemas.microsoft.com/office/powerpoint/2010/main" val="30044419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Issues (2)</a:t>
            </a:r>
            <a:endParaRPr lang="fr-FR" dirty="0"/>
          </a:p>
        </p:txBody>
      </p:sp>
      <p:sp>
        <p:nvSpPr>
          <p:cNvPr id="3" name="Espace réservé du contenu 2"/>
          <p:cNvSpPr>
            <a:spLocks noGrp="1"/>
          </p:cNvSpPr>
          <p:nvPr>
            <p:ph idx="1"/>
          </p:nvPr>
        </p:nvSpPr>
        <p:spPr/>
        <p:txBody>
          <a:bodyPr/>
          <a:lstStyle/>
          <a:p>
            <a:r>
              <a:rPr lang="en-US" dirty="0"/>
              <a:t>Section 6.3. Link-Local Addresses states that “For IPv4, link-local addressing is described in [RFC3927].” That’s a true statement, but RFC3927 describes picking random numbers in 169.254/16, with a high probability of collision if more than 100 vehicles share the same OCB neighborhood. We may want to expand on that in the next revision</a:t>
            </a:r>
            <a:r>
              <a:rPr lang="en-US" dirty="0" smtClean="0"/>
              <a:t>.</a:t>
            </a:r>
          </a:p>
          <a:p>
            <a:pPr lvl="1"/>
            <a:r>
              <a:rPr lang="en-US" dirty="0" smtClean="0"/>
              <a:t>Depends on the IPv4 decision</a:t>
            </a:r>
            <a:endParaRPr lang="fr-FR" dirty="0"/>
          </a:p>
        </p:txBody>
      </p:sp>
    </p:spTree>
    <p:extLst>
      <p:ext uri="{BB962C8B-B14F-4D97-AF65-F5344CB8AC3E}">
        <p14:creationId xmlns:p14="http://schemas.microsoft.com/office/powerpoint/2010/main" val="5683542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“802.11 Data” vs “802.11 </a:t>
            </a:r>
            <a:r>
              <a:rPr lang="en-US" dirty="0" err="1" smtClean="0"/>
              <a:t>QoS</a:t>
            </a:r>
            <a:r>
              <a:rPr lang="en-US" dirty="0" smtClean="0"/>
              <a:t> Data” headers</a:t>
            </a: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en-US" sz="1400" dirty="0" smtClean="0">
                <a:latin typeface="Courier New" panose="02070309020205020404" pitchFamily="49" charset="0"/>
                <a:cs typeface="Courier New" panose="02070309020205020404" pitchFamily="49" charset="0"/>
              </a:rPr>
              <a:t>IPv6 </a:t>
            </a:r>
            <a:r>
              <a:rPr lang="en-US" sz="1400" dirty="0">
                <a:latin typeface="Courier New" panose="02070309020205020404" pitchFamily="49" charset="0"/>
                <a:cs typeface="Courier New" panose="02070309020205020404" pitchFamily="49" charset="0"/>
              </a:rPr>
              <a:t>packets can be transmitted as "IEEE 802.11 Data" </a:t>
            </a:r>
            <a:r>
              <a:rPr lang="en-US" sz="1400" dirty="0" smtClean="0">
                <a:latin typeface="Courier New" panose="02070309020205020404" pitchFamily="49" charset="0"/>
                <a:cs typeface="Courier New" panose="02070309020205020404" pitchFamily="49" charset="0"/>
              </a:rPr>
              <a:t>or alternatively </a:t>
            </a:r>
            <a:r>
              <a:rPr lang="en-US" sz="1400" dirty="0">
                <a:latin typeface="Courier New" panose="02070309020205020404" pitchFamily="49" charset="0"/>
                <a:cs typeface="Courier New" panose="02070309020205020404" pitchFamily="49" charset="0"/>
              </a:rPr>
              <a:t>as "IEEE 802.11 </a:t>
            </a:r>
            <a:r>
              <a:rPr lang="en-US" sz="1400" dirty="0" err="1">
                <a:latin typeface="Courier New" panose="02070309020205020404" pitchFamily="49" charset="0"/>
                <a:cs typeface="Courier New" panose="02070309020205020404" pitchFamily="49" charset="0"/>
              </a:rPr>
              <a:t>QoS</a:t>
            </a:r>
            <a:r>
              <a:rPr lang="en-US" sz="1400" dirty="0">
                <a:latin typeface="Courier New" panose="02070309020205020404" pitchFamily="49" charset="0"/>
                <a:cs typeface="Courier New" panose="02070309020205020404" pitchFamily="49" charset="0"/>
              </a:rPr>
              <a:t> Data".</a:t>
            </a:r>
          </a:p>
          <a:p>
            <a:endParaRPr lang="en-US" sz="1400" dirty="0">
              <a:latin typeface="Courier New" panose="02070309020205020404" pitchFamily="49" charset="0"/>
              <a:cs typeface="Courier New" panose="02070309020205020404" pitchFamily="49" charset="0"/>
            </a:endParaRPr>
          </a:p>
          <a:p>
            <a:endParaRPr lang="en-US" sz="1400" dirty="0">
              <a:latin typeface="Courier New" panose="02070309020205020404" pitchFamily="49" charset="0"/>
              <a:cs typeface="Courier New" panose="02070309020205020404" pitchFamily="49" charset="0"/>
            </a:endParaRPr>
          </a:p>
          <a:p>
            <a:pPr marL="0" indent="0">
              <a:buNone/>
            </a:pP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IEEE 802.11 Data         </a:t>
            </a:r>
            <a:r>
              <a:rPr lang="en-US" sz="1400" dirty="0" smtClean="0">
                <a:latin typeface="Courier New" panose="02070309020205020404" pitchFamily="49" charset="0"/>
                <a:cs typeface="Courier New" panose="02070309020205020404" pitchFamily="49" charset="0"/>
              </a:rPr>
              <a:t>IEEE </a:t>
            </a:r>
            <a:r>
              <a:rPr lang="en-US" sz="1400" dirty="0">
                <a:latin typeface="Courier New" panose="02070309020205020404" pitchFamily="49" charset="0"/>
                <a:cs typeface="Courier New" panose="02070309020205020404" pitchFamily="49" charset="0"/>
              </a:rPr>
              <a:t>802.11 </a:t>
            </a:r>
            <a:r>
              <a:rPr lang="en-US" sz="1400" dirty="0" err="1">
                <a:latin typeface="Courier New" panose="02070309020205020404" pitchFamily="49" charset="0"/>
                <a:cs typeface="Courier New" panose="02070309020205020404" pitchFamily="49" charset="0"/>
              </a:rPr>
              <a:t>QoS</a:t>
            </a:r>
            <a:r>
              <a:rPr lang="en-US" sz="1400" dirty="0">
                <a:latin typeface="Courier New" panose="02070309020205020404" pitchFamily="49" charset="0"/>
                <a:cs typeface="Courier New" panose="02070309020205020404" pitchFamily="49" charset="0"/>
              </a:rPr>
              <a:t> Data</a:t>
            </a:r>
          </a:p>
          <a:p>
            <a:pPr marL="0" indent="0">
              <a:buNone/>
            </a:pPr>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Logical-Link </a:t>
            </a:r>
            <a:r>
              <a:rPr lang="en-US" sz="1400" dirty="0">
                <a:latin typeface="Courier New" panose="02070309020205020404" pitchFamily="49" charset="0"/>
                <a:cs typeface="Courier New" panose="02070309020205020404" pitchFamily="49" charset="0"/>
              </a:rPr>
              <a:t>Control     </a:t>
            </a:r>
            <a:r>
              <a:rPr lang="en-US" sz="1400" dirty="0" smtClean="0">
                <a:latin typeface="Courier New" panose="02070309020205020404" pitchFamily="49" charset="0"/>
                <a:cs typeface="Courier New" panose="02070309020205020404" pitchFamily="49" charset="0"/>
              </a:rPr>
              <a:t>Logical-Link </a:t>
            </a:r>
            <a:r>
              <a:rPr lang="en-US" sz="1400" dirty="0">
                <a:latin typeface="Courier New" panose="02070309020205020404" pitchFamily="49" charset="0"/>
                <a:cs typeface="Courier New" panose="02070309020205020404" pitchFamily="49" charset="0"/>
              </a:rPr>
              <a:t>Control</a:t>
            </a:r>
          </a:p>
          <a:p>
            <a:pPr marL="0" indent="0">
              <a:buNone/>
            </a:pPr>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IPv6 </a:t>
            </a:r>
            <a:r>
              <a:rPr lang="en-US" sz="1400" dirty="0">
                <a:latin typeface="Courier New" panose="02070309020205020404" pitchFamily="49" charset="0"/>
                <a:cs typeface="Courier New" panose="02070309020205020404" pitchFamily="49" charset="0"/>
              </a:rPr>
              <a:t>Header              </a:t>
            </a:r>
            <a:r>
              <a:rPr lang="en-US" sz="1400" dirty="0" smtClean="0">
                <a:latin typeface="Courier New" panose="02070309020205020404" pitchFamily="49" charset="0"/>
                <a:cs typeface="Courier New" panose="02070309020205020404" pitchFamily="49" charset="0"/>
              </a:rPr>
              <a:t>IPv6 </a:t>
            </a:r>
            <a:r>
              <a:rPr lang="en-US" sz="1400" dirty="0">
                <a:latin typeface="Courier New" panose="02070309020205020404" pitchFamily="49" charset="0"/>
                <a:cs typeface="Courier New" panose="02070309020205020404" pitchFamily="49" charset="0"/>
              </a:rPr>
              <a:t>Header</a:t>
            </a:r>
          </a:p>
          <a:p>
            <a:endParaRPr lang="en-US" sz="1400" dirty="0">
              <a:latin typeface="Courier New" panose="02070309020205020404" pitchFamily="49" charset="0"/>
              <a:cs typeface="Courier New" panose="02070309020205020404" pitchFamily="49" charset="0"/>
            </a:endParaRPr>
          </a:p>
          <a:p>
            <a:endParaRPr lang="en-US" sz="1400" dirty="0">
              <a:latin typeface="Courier New" panose="02070309020205020404" pitchFamily="49" charset="0"/>
              <a:cs typeface="Courier New" panose="02070309020205020404" pitchFamily="49" charset="0"/>
            </a:endParaRPr>
          </a:p>
          <a:p>
            <a:pPr marL="0" indent="0">
              <a:buNone/>
            </a:pPr>
            <a:r>
              <a:rPr lang="en-US" sz="1400" dirty="0" smtClean="0">
                <a:latin typeface="Courier New" panose="02070309020205020404" pitchFamily="49" charset="0"/>
                <a:cs typeface="Courier New" panose="02070309020205020404" pitchFamily="49" charset="0"/>
              </a:rPr>
              <a:t>“802.11 Data” - The value of the field "</a:t>
            </a:r>
            <a:r>
              <a:rPr lang="en-US" sz="1400" dirty="0">
                <a:latin typeface="Courier New" panose="02070309020205020404" pitchFamily="49" charset="0"/>
                <a:cs typeface="Courier New" panose="02070309020205020404" pitchFamily="49" charset="0"/>
              </a:rPr>
              <a:t>Type/Subtype" in the </a:t>
            </a:r>
            <a:r>
              <a:rPr lang="en-US" sz="1400" dirty="0" smtClean="0">
                <a:latin typeface="Courier New" panose="02070309020205020404" pitchFamily="49" charset="0"/>
                <a:cs typeface="Courier New" panose="02070309020205020404" pitchFamily="49" charset="0"/>
              </a:rPr>
              <a:t>“802.11 Data” </a:t>
            </a:r>
            <a:r>
              <a:rPr lang="en-US" sz="1400" dirty="0">
                <a:latin typeface="Courier New" panose="02070309020205020404" pitchFamily="49" charset="0"/>
                <a:cs typeface="Courier New" panose="02070309020205020404" pitchFamily="49" charset="0"/>
              </a:rPr>
              <a:t>header </a:t>
            </a:r>
            <a:r>
              <a:rPr lang="en-US" sz="1400" dirty="0" smtClean="0">
                <a:latin typeface="Courier New" panose="02070309020205020404" pitchFamily="49" charset="0"/>
                <a:cs typeface="Courier New" panose="02070309020205020404" pitchFamily="49" charset="0"/>
              </a:rPr>
              <a:t>is 0x0020.</a:t>
            </a:r>
          </a:p>
          <a:p>
            <a:pPr marL="0" indent="0">
              <a:buNone/>
            </a:pPr>
            <a:endParaRPr lang="en-US" sz="1400" dirty="0" smtClean="0">
              <a:latin typeface="Courier New" panose="02070309020205020404" pitchFamily="49" charset="0"/>
              <a:cs typeface="Courier New" panose="02070309020205020404" pitchFamily="49" charset="0"/>
            </a:endParaRPr>
          </a:p>
          <a:p>
            <a:pPr marL="0" indent="0">
              <a:buNone/>
            </a:pPr>
            <a:r>
              <a:rPr lang="en-US" sz="1400" dirty="0" smtClean="0">
                <a:latin typeface="Courier New" panose="02070309020205020404" pitchFamily="49" charset="0"/>
                <a:cs typeface="Courier New" panose="02070309020205020404" pitchFamily="49" charset="0"/>
              </a:rPr>
              <a:t>“802.11 </a:t>
            </a:r>
            <a:r>
              <a:rPr lang="en-US" sz="1400" dirty="0" err="1" smtClean="0">
                <a:latin typeface="Courier New" panose="02070309020205020404" pitchFamily="49" charset="0"/>
                <a:cs typeface="Courier New" panose="02070309020205020404" pitchFamily="49" charset="0"/>
              </a:rPr>
              <a:t>QoS</a:t>
            </a:r>
            <a:r>
              <a:rPr lang="en-US" sz="1400" dirty="0" smtClean="0">
                <a:latin typeface="Courier New" panose="02070309020205020404" pitchFamily="49" charset="0"/>
                <a:cs typeface="Courier New" panose="02070309020205020404" pitchFamily="49" charset="0"/>
              </a:rPr>
              <a:t> Data” – The value of the field "Type/Subtype" in the “802.11 </a:t>
            </a:r>
            <a:r>
              <a:rPr lang="en-US" sz="1400" dirty="0" err="1" smtClean="0">
                <a:latin typeface="Courier New" panose="02070309020205020404" pitchFamily="49" charset="0"/>
                <a:cs typeface="Courier New" panose="02070309020205020404" pitchFamily="49" charset="0"/>
              </a:rPr>
              <a:t>QoS</a:t>
            </a:r>
            <a:r>
              <a:rPr lang="en-US" sz="1400" dirty="0" smtClean="0">
                <a:latin typeface="Courier New" panose="02070309020205020404" pitchFamily="49" charset="0"/>
                <a:cs typeface="Courier New" panose="02070309020205020404" pitchFamily="49" charset="0"/>
              </a:rPr>
              <a:t>” header is 0x0028.</a:t>
            </a:r>
          </a:p>
          <a:p>
            <a:pPr marL="0" indent="0">
              <a:buNone/>
            </a:pPr>
            <a:endParaRPr lang="en-US" sz="1400" dirty="0">
              <a:latin typeface="Courier New" panose="02070309020205020404" pitchFamily="49" charset="0"/>
              <a:cs typeface="Courier New" panose="02070309020205020404" pitchFamily="49" charset="0"/>
            </a:endParaRPr>
          </a:p>
          <a:p>
            <a:pPr marL="0" indent="0">
              <a:buNone/>
            </a:pPr>
            <a:r>
              <a:rPr lang="en-US" sz="1400" dirty="0" smtClean="0">
                <a:latin typeface="Courier New" panose="02070309020205020404" pitchFamily="49" charset="0"/>
                <a:cs typeface="Courier New" panose="02070309020205020404" pitchFamily="49" charset="0"/>
              </a:rPr>
              <a:t>Suggestions:</a:t>
            </a:r>
          </a:p>
          <a:p>
            <a:pPr>
              <a:buFont typeface="+mj-lt"/>
              <a:buAutoNum type="arabicPeriod"/>
            </a:pPr>
            <a:r>
              <a:rPr lang="en-US" sz="1400" dirty="0" smtClean="0">
                <a:latin typeface="Courier New" panose="02070309020205020404" pitchFamily="49" charset="0"/>
                <a:cs typeface="Courier New" panose="02070309020205020404" pitchFamily="49" charset="0"/>
              </a:rPr>
              <a:t>Keep only “802.11 Data” Headers?</a:t>
            </a:r>
          </a:p>
          <a:p>
            <a:pPr>
              <a:buFont typeface="+mj-lt"/>
              <a:buAutoNum type="arabicPeriod"/>
            </a:pPr>
            <a:r>
              <a:rPr lang="en-US" sz="1400" dirty="0" smtClean="0">
                <a:latin typeface="Courier New" panose="02070309020205020404" pitchFamily="49" charset="0"/>
                <a:cs typeface="Courier New" panose="02070309020205020404" pitchFamily="49" charset="0"/>
              </a:rPr>
              <a:t>Keep both “802.11 Data” and “802.11 </a:t>
            </a:r>
            <a:r>
              <a:rPr lang="en-US" sz="1400" dirty="0" err="1" smtClean="0">
                <a:latin typeface="Courier New" panose="02070309020205020404" pitchFamily="49" charset="0"/>
                <a:cs typeface="Courier New" panose="02070309020205020404" pitchFamily="49" charset="0"/>
              </a:rPr>
              <a:t>QoS</a:t>
            </a:r>
            <a:r>
              <a:rPr lang="en-US" sz="1400" dirty="0" smtClean="0">
                <a:latin typeface="Courier New" panose="02070309020205020404" pitchFamily="49" charset="0"/>
                <a:cs typeface="Courier New" panose="02070309020205020404" pitchFamily="49" charset="0"/>
              </a:rPr>
              <a:t> Data”?</a:t>
            </a:r>
            <a:endParaRPr lang="fr-FR"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(in this case the Traffic Class, Flow Label and other IPv6 fields in the </a:t>
            </a:r>
          </a:p>
          <a:p>
            <a:pPr marL="0" indent="0">
              <a:buNone/>
            </a:pPr>
            <a:r>
              <a:rPr lang="en-US" sz="1400" dirty="0" smtClean="0">
                <a:latin typeface="Courier New" panose="02070309020205020404" pitchFamily="49" charset="0"/>
                <a:cs typeface="Courier New" panose="02070309020205020404" pitchFamily="49" charset="0"/>
              </a:rPr>
              <a:t>    </a:t>
            </a:r>
            <a:r>
              <a:rPr lang="en-US" sz="1400" dirty="0" err="1" smtClean="0">
                <a:latin typeface="Courier New" panose="02070309020205020404" pitchFamily="49" charset="0"/>
                <a:cs typeface="Courier New" panose="02070309020205020404" pitchFamily="49" charset="0"/>
              </a:rPr>
              <a:t>diffserv</a:t>
            </a:r>
            <a:r>
              <a:rPr lang="en-US" sz="1400" dirty="0" smtClean="0">
                <a:latin typeface="Courier New" panose="02070309020205020404" pitchFamily="49" charset="0"/>
                <a:cs typeface="Courier New" panose="02070309020205020404" pitchFamily="49" charset="0"/>
              </a:rPr>
              <a:t> context apply here as well</a:t>
            </a:r>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draft-ietf-tsvwg-ieee-802-11-00   </a:t>
            </a:r>
          </a:p>
          <a:p>
            <a:pPr marL="0" indent="0">
              <a:buNone/>
            </a:pPr>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“guidelines for </a:t>
            </a:r>
            <a:r>
              <a:rPr lang="en-US" sz="1400" dirty="0" err="1" smtClean="0">
                <a:latin typeface="Courier New" panose="02070309020205020404" pitchFamily="49" charset="0"/>
                <a:cs typeface="Courier New" panose="02070309020205020404" pitchFamily="49" charset="0"/>
              </a:rPr>
              <a:t>DiffServ</a:t>
            </a:r>
            <a:r>
              <a:rPr lang="en-US" sz="1400" dirty="0" smtClean="0">
                <a:latin typeface="Courier New" panose="02070309020205020404" pitchFamily="49" charset="0"/>
                <a:cs typeface="Courier New" panose="02070309020205020404" pitchFamily="49" charset="0"/>
              </a:rPr>
              <a:t> to 802.11 mapping”)</a:t>
            </a:r>
          </a:p>
        </p:txBody>
      </p:sp>
      <p:sp>
        <p:nvSpPr>
          <p:cNvPr id="4" name="Rectangle 3"/>
          <p:cNvSpPr/>
          <p:nvPr/>
        </p:nvSpPr>
        <p:spPr>
          <a:xfrm>
            <a:off x="827584" y="2492896"/>
            <a:ext cx="2448272" cy="10081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3347864" y="2492896"/>
            <a:ext cx="2448272" cy="10081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9182700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Issues (4)</a:t>
            </a:r>
            <a:endParaRPr lang="fr-FR" dirty="0"/>
          </a:p>
        </p:txBody>
      </p:sp>
      <p:sp>
        <p:nvSpPr>
          <p:cNvPr id="3" name="Espace réservé du contenu 2"/>
          <p:cNvSpPr>
            <a:spLocks noGrp="1"/>
          </p:cNvSpPr>
          <p:nvPr>
            <p:ph idx="1"/>
          </p:nvPr>
        </p:nvSpPr>
        <p:spPr/>
        <p:txBody>
          <a:bodyPr/>
          <a:lstStyle/>
          <a:p>
            <a:r>
              <a:rPr lang="en-US" dirty="0" smtClean="0"/>
              <a:t>IP handover performance: need analysis of OCB link crowding with too frequent RAs (needed to improve IP handover performance)</a:t>
            </a:r>
            <a:endParaRPr lang="fr-FR" dirty="0"/>
          </a:p>
        </p:txBody>
      </p:sp>
    </p:spTree>
    <p:extLst>
      <p:ext uri="{BB962C8B-B14F-4D97-AF65-F5344CB8AC3E}">
        <p14:creationId xmlns:p14="http://schemas.microsoft.com/office/powerpoint/2010/main" val="151975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850</TotalTime>
  <Words>1070</Words>
  <Application>Microsoft Office PowerPoint</Application>
  <PresentationFormat>Affichage à l'écran (4:3)</PresentationFormat>
  <Paragraphs>113</Paragraphs>
  <Slides>18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18</vt:i4>
      </vt:variant>
    </vt:vector>
  </HeadingPairs>
  <TitlesOfParts>
    <vt:vector size="22" baseType="lpstr">
      <vt:lpstr>Arial</vt:lpstr>
      <vt:lpstr>Calibri</vt:lpstr>
      <vt:lpstr>Courier New</vt:lpstr>
      <vt:lpstr>Thème Office</vt:lpstr>
      <vt:lpstr>Transmission of IP Packets  over IEEE 802.11  in mode Outside the Context  of a Basic Service Set</vt:lpstr>
      <vt:lpstr>Contents</vt:lpstr>
      <vt:lpstr>Progress since Berlin</vt:lpstr>
      <vt:lpstr>Title</vt:lpstr>
      <vt:lpstr>IPv4 proposed text</vt:lpstr>
      <vt:lpstr>Issues (1)</vt:lpstr>
      <vt:lpstr>Issues (2)</vt:lpstr>
      <vt:lpstr>“802.11 Data” vs “802.11 QoS Data” headers</vt:lpstr>
      <vt:lpstr>Issues (4)</vt:lpstr>
      <vt:lpstr>Issues (5)</vt:lpstr>
      <vt:lpstr>Solved issues – MTU (6)</vt:lpstr>
      <vt:lpstr>Solved Issues – MTU (6, continued)</vt:lpstr>
      <vt:lpstr>Solved issues – Address Mapping – Multicast (7)</vt:lpstr>
      <vt:lpstr>Solved Issues (8)</vt:lpstr>
      <vt:lpstr>Solved Issues – Interface ID (9)</vt:lpstr>
      <vt:lpstr>Solved Issues (10)</vt:lpstr>
      <vt:lpstr>Solved Issues (11)</vt:lpstr>
      <vt:lpstr>Solved Issues (12)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Transmission of IPv6 Packets over IEEE 802.11 OCB Networks</dc:title>
  <dc:creator>PETRESCU Alexandre</dc:creator>
  <cp:lastModifiedBy>PETRESCU Alexandre</cp:lastModifiedBy>
  <cp:revision>137</cp:revision>
  <dcterms:created xsi:type="dcterms:W3CDTF">2016-07-19T13:16:27Z</dcterms:created>
  <dcterms:modified xsi:type="dcterms:W3CDTF">2016-11-15T07:54:59Z</dcterms:modified>
</cp:coreProperties>
</file>