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61"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99" d="100"/>
          <a:sy n="99" d="100"/>
        </p:scale>
        <p:origin x="-984"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A347269-0252-EC44-A335-560D359EEC42}" type="datetimeFigureOut">
              <a:rPr lang="en-US" smtClean="0"/>
              <a:t>11/17/16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5345EB-6E44-7C4B-9B12-D8E21AA59F7B}" type="slidenum">
              <a:rPr lang="en-US" smtClean="0"/>
              <a:t>‹#›</a:t>
            </a:fld>
            <a:endParaRPr lang="en-US"/>
          </a:p>
        </p:txBody>
      </p:sp>
    </p:spTree>
    <p:extLst>
      <p:ext uri="{BB962C8B-B14F-4D97-AF65-F5344CB8AC3E}">
        <p14:creationId xmlns:p14="http://schemas.microsoft.com/office/powerpoint/2010/main" val="2794723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347269-0252-EC44-A335-560D359EEC42}" type="datetimeFigureOut">
              <a:rPr lang="en-US" smtClean="0"/>
              <a:t>11/17/16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5345EB-6E44-7C4B-9B12-D8E21AA59F7B}" type="slidenum">
              <a:rPr lang="en-US" smtClean="0"/>
              <a:t>‹#›</a:t>
            </a:fld>
            <a:endParaRPr lang="en-US"/>
          </a:p>
        </p:txBody>
      </p:sp>
    </p:spTree>
    <p:extLst>
      <p:ext uri="{BB962C8B-B14F-4D97-AF65-F5344CB8AC3E}">
        <p14:creationId xmlns:p14="http://schemas.microsoft.com/office/powerpoint/2010/main" val="2341064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347269-0252-EC44-A335-560D359EEC42}" type="datetimeFigureOut">
              <a:rPr lang="en-US" smtClean="0"/>
              <a:t>11/17/16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5345EB-6E44-7C4B-9B12-D8E21AA59F7B}" type="slidenum">
              <a:rPr lang="en-US" smtClean="0"/>
              <a:t>‹#›</a:t>
            </a:fld>
            <a:endParaRPr lang="en-US"/>
          </a:p>
        </p:txBody>
      </p:sp>
    </p:spTree>
    <p:extLst>
      <p:ext uri="{BB962C8B-B14F-4D97-AF65-F5344CB8AC3E}">
        <p14:creationId xmlns:p14="http://schemas.microsoft.com/office/powerpoint/2010/main" val="623313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347269-0252-EC44-A335-560D359EEC42}" type="datetimeFigureOut">
              <a:rPr lang="en-US" smtClean="0"/>
              <a:t>11/17/16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5345EB-6E44-7C4B-9B12-D8E21AA59F7B}" type="slidenum">
              <a:rPr lang="en-US" smtClean="0"/>
              <a:t>‹#›</a:t>
            </a:fld>
            <a:endParaRPr lang="en-US"/>
          </a:p>
        </p:txBody>
      </p:sp>
    </p:spTree>
    <p:extLst>
      <p:ext uri="{BB962C8B-B14F-4D97-AF65-F5344CB8AC3E}">
        <p14:creationId xmlns:p14="http://schemas.microsoft.com/office/powerpoint/2010/main" val="2522135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347269-0252-EC44-A335-560D359EEC42}" type="datetimeFigureOut">
              <a:rPr lang="en-US" smtClean="0"/>
              <a:t>11/17/16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5345EB-6E44-7C4B-9B12-D8E21AA59F7B}" type="slidenum">
              <a:rPr lang="en-US" smtClean="0"/>
              <a:t>‹#›</a:t>
            </a:fld>
            <a:endParaRPr lang="en-US"/>
          </a:p>
        </p:txBody>
      </p:sp>
    </p:spTree>
    <p:extLst>
      <p:ext uri="{BB962C8B-B14F-4D97-AF65-F5344CB8AC3E}">
        <p14:creationId xmlns:p14="http://schemas.microsoft.com/office/powerpoint/2010/main" val="275235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A347269-0252-EC44-A335-560D359EEC42}" type="datetimeFigureOut">
              <a:rPr lang="en-US" smtClean="0"/>
              <a:t>11/17/16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5345EB-6E44-7C4B-9B12-D8E21AA59F7B}" type="slidenum">
              <a:rPr lang="en-US" smtClean="0"/>
              <a:t>‹#›</a:t>
            </a:fld>
            <a:endParaRPr lang="en-US"/>
          </a:p>
        </p:txBody>
      </p:sp>
    </p:spTree>
    <p:extLst>
      <p:ext uri="{BB962C8B-B14F-4D97-AF65-F5344CB8AC3E}">
        <p14:creationId xmlns:p14="http://schemas.microsoft.com/office/powerpoint/2010/main" val="1987343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A347269-0252-EC44-A335-560D359EEC42}" type="datetimeFigureOut">
              <a:rPr lang="en-US" smtClean="0"/>
              <a:t>11/17/16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5345EB-6E44-7C4B-9B12-D8E21AA59F7B}" type="slidenum">
              <a:rPr lang="en-US" smtClean="0"/>
              <a:t>‹#›</a:t>
            </a:fld>
            <a:endParaRPr lang="en-US"/>
          </a:p>
        </p:txBody>
      </p:sp>
    </p:spTree>
    <p:extLst>
      <p:ext uri="{BB962C8B-B14F-4D97-AF65-F5344CB8AC3E}">
        <p14:creationId xmlns:p14="http://schemas.microsoft.com/office/powerpoint/2010/main" val="768324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A347269-0252-EC44-A335-560D359EEC42}" type="datetimeFigureOut">
              <a:rPr lang="en-US" smtClean="0"/>
              <a:t>11/17/16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5345EB-6E44-7C4B-9B12-D8E21AA59F7B}" type="slidenum">
              <a:rPr lang="en-US" smtClean="0"/>
              <a:t>‹#›</a:t>
            </a:fld>
            <a:endParaRPr lang="en-US"/>
          </a:p>
        </p:txBody>
      </p:sp>
    </p:spTree>
    <p:extLst>
      <p:ext uri="{BB962C8B-B14F-4D97-AF65-F5344CB8AC3E}">
        <p14:creationId xmlns:p14="http://schemas.microsoft.com/office/powerpoint/2010/main" val="2321903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347269-0252-EC44-A335-560D359EEC42}" type="datetimeFigureOut">
              <a:rPr lang="en-US" smtClean="0"/>
              <a:t>11/17/16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5345EB-6E44-7C4B-9B12-D8E21AA59F7B}" type="slidenum">
              <a:rPr lang="en-US" smtClean="0"/>
              <a:t>‹#›</a:t>
            </a:fld>
            <a:endParaRPr lang="en-US"/>
          </a:p>
        </p:txBody>
      </p:sp>
    </p:spTree>
    <p:extLst>
      <p:ext uri="{BB962C8B-B14F-4D97-AF65-F5344CB8AC3E}">
        <p14:creationId xmlns:p14="http://schemas.microsoft.com/office/powerpoint/2010/main" val="2252031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347269-0252-EC44-A335-560D359EEC42}" type="datetimeFigureOut">
              <a:rPr lang="en-US" smtClean="0"/>
              <a:t>11/17/16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5345EB-6E44-7C4B-9B12-D8E21AA59F7B}" type="slidenum">
              <a:rPr lang="en-US" smtClean="0"/>
              <a:t>‹#›</a:t>
            </a:fld>
            <a:endParaRPr lang="en-US"/>
          </a:p>
        </p:txBody>
      </p:sp>
    </p:spTree>
    <p:extLst>
      <p:ext uri="{BB962C8B-B14F-4D97-AF65-F5344CB8AC3E}">
        <p14:creationId xmlns:p14="http://schemas.microsoft.com/office/powerpoint/2010/main" val="973832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347269-0252-EC44-A335-560D359EEC42}" type="datetimeFigureOut">
              <a:rPr lang="en-US" smtClean="0"/>
              <a:t>11/17/16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5345EB-6E44-7C4B-9B12-D8E21AA59F7B}" type="slidenum">
              <a:rPr lang="en-US" smtClean="0"/>
              <a:t>‹#›</a:t>
            </a:fld>
            <a:endParaRPr lang="en-US"/>
          </a:p>
        </p:txBody>
      </p:sp>
    </p:spTree>
    <p:extLst>
      <p:ext uri="{BB962C8B-B14F-4D97-AF65-F5344CB8AC3E}">
        <p14:creationId xmlns:p14="http://schemas.microsoft.com/office/powerpoint/2010/main" val="27805897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47269-0252-EC44-A335-560D359EEC42}" type="datetimeFigureOut">
              <a:rPr lang="en-US" smtClean="0"/>
              <a:t>11/17/16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5345EB-6E44-7C4B-9B12-D8E21AA59F7B}" type="slidenum">
              <a:rPr lang="en-US" smtClean="0"/>
              <a:t>‹#›</a:t>
            </a:fld>
            <a:endParaRPr lang="en-US"/>
          </a:p>
        </p:txBody>
      </p:sp>
    </p:spTree>
    <p:extLst>
      <p:ext uri="{BB962C8B-B14F-4D97-AF65-F5344CB8AC3E}">
        <p14:creationId xmlns:p14="http://schemas.microsoft.com/office/powerpoint/2010/main" val="8937250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rfc-editor.org/rfc/rfc3979.txt" TargetMode="External"/><Relationship Id="rId4" Type="http://schemas.openxmlformats.org/officeDocument/2006/relationships/hyperlink" Target="http://www.rfc-editor.org/rfc/rfc4879.txt" TargetMode="External"/><Relationship Id="rId1" Type="http://schemas.openxmlformats.org/officeDocument/2006/relationships/slideLayout" Target="../slideLayouts/slideLayout2.xml"/><Relationship Id="rId2" Type="http://schemas.openxmlformats.org/officeDocument/2006/relationships/hyperlink" Target="http://www.rfc-editor.org/rfc/rfc5378.tx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1" Type="http://schemas.openxmlformats.org/officeDocument/2006/relationships/hyperlink" Target="http://datatracker.ietf.org/doc/draft-ooki-lmap-internet-measurement-system/" TargetMode="External"/><Relationship Id="rId12" Type="http://schemas.openxmlformats.org/officeDocument/2006/relationships/hyperlink" Target="https://datatracker.ietf.org/doc/draft-turaga-lmap-special-loop-address/" TargetMode="External"/><Relationship Id="rId1" Type="http://schemas.openxmlformats.org/officeDocument/2006/relationships/slideLayout" Target="../slideLayouts/slideLayout2.xml"/><Relationship Id="rId2" Type="http://schemas.openxmlformats.org/officeDocument/2006/relationships/hyperlink" Target="https://datatracker.ietf.org/doc/rfc7536/" TargetMode="External"/><Relationship Id="rId3" Type="http://schemas.openxmlformats.org/officeDocument/2006/relationships/hyperlink" Target="http://datatracker.ietf.org/doc/rfc7594/" TargetMode="External"/><Relationship Id="rId4" Type="http://schemas.openxmlformats.org/officeDocument/2006/relationships/hyperlink" Target="https://datatracker.ietf.org/doc/rfc7398/" TargetMode="External"/><Relationship Id="rId5" Type="http://schemas.openxmlformats.org/officeDocument/2006/relationships/hyperlink" Target="https://datatracker.ietf.org/doc/draft-ietf-ippm-metric-registry/" TargetMode="External"/><Relationship Id="rId6" Type="http://schemas.openxmlformats.org/officeDocument/2006/relationships/hyperlink" Target="https://datatracker.ietf.org/doc/draft-morton-lmap-examples/" TargetMode="External"/><Relationship Id="rId7" Type="http://schemas.openxmlformats.org/officeDocument/2006/relationships/hyperlink" Target="https://datatracker.ietf.org/doc/draft-ietf-lmap-information-model/" TargetMode="External"/><Relationship Id="rId8" Type="http://schemas.openxmlformats.org/officeDocument/2006/relationships/hyperlink" Target="https://datatracker.ietf.org/doc/draft-ietf-lmap-yang/" TargetMode="External"/><Relationship Id="rId9" Type="http://schemas.openxmlformats.org/officeDocument/2006/relationships/hyperlink" Target="http://datatracker.ietf.org/doc/draft-ietf-lmap-restconf/" TargetMode="External"/><Relationship Id="rId10" Type="http://schemas.openxmlformats.org/officeDocument/2006/relationships/hyperlink" Target="http://datatracker.ietf.org/doc/draft-deng-lmap-collaborati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9661"/>
            <a:ext cx="7772400" cy="5349144"/>
          </a:xfrm>
        </p:spPr>
        <p:txBody>
          <a:bodyPr>
            <a:normAutofit/>
          </a:bodyPr>
          <a:lstStyle/>
          <a:p>
            <a:r>
              <a:rPr lang="en-US" sz="4800" dirty="0" smtClean="0">
                <a:latin typeface="Avenir Roman"/>
                <a:cs typeface="Avenir Roman"/>
              </a:rPr>
              <a:t>LMAP WG </a:t>
            </a:r>
            <a:br>
              <a:rPr lang="en-US" sz="4800" dirty="0" smtClean="0">
                <a:latin typeface="Avenir Roman"/>
                <a:cs typeface="Avenir Roman"/>
              </a:rPr>
            </a:br>
            <a:r>
              <a:rPr lang="en-US" sz="4000" dirty="0" smtClean="0">
                <a:latin typeface="Avenir Roman"/>
                <a:cs typeface="Avenir Roman"/>
              </a:rPr>
              <a:t>Interim Meeting</a:t>
            </a:r>
            <a:br>
              <a:rPr lang="en-US" sz="4000" dirty="0" smtClean="0">
                <a:latin typeface="Avenir Roman"/>
                <a:cs typeface="Avenir Roman"/>
              </a:rPr>
            </a:br>
            <a:r>
              <a:rPr lang="en-US" sz="4000" dirty="0" smtClean="0">
                <a:latin typeface="Avenir Roman"/>
                <a:cs typeface="Avenir Roman"/>
              </a:rPr>
              <a:t>November</a:t>
            </a:r>
            <a:r>
              <a:rPr lang="en-US" sz="4000" dirty="0" smtClean="0">
                <a:latin typeface="Avenir Roman"/>
                <a:cs typeface="Avenir Roman"/>
              </a:rPr>
              <a:t> 17, </a:t>
            </a:r>
            <a:r>
              <a:rPr lang="en-US" sz="4000" dirty="0" smtClean="0">
                <a:latin typeface="Avenir Roman"/>
                <a:cs typeface="Avenir Roman"/>
              </a:rPr>
              <a:t>2016</a:t>
            </a:r>
            <a:br>
              <a:rPr lang="en-US" sz="4000" dirty="0" smtClean="0">
                <a:latin typeface="Avenir Roman"/>
                <a:cs typeface="Avenir Roman"/>
              </a:rPr>
            </a:br>
            <a:r>
              <a:rPr lang="en-US" sz="4000" dirty="0" smtClean="0">
                <a:latin typeface="Avenir Roman"/>
                <a:cs typeface="Avenir Roman"/>
              </a:rPr>
              <a:t/>
            </a:r>
            <a:br>
              <a:rPr lang="en-US" sz="4000" dirty="0" smtClean="0">
                <a:latin typeface="Avenir Roman"/>
                <a:cs typeface="Avenir Roman"/>
              </a:rPr>
            </a:br>
            <a:r>
              <a:rPr lang="en-US" sz="2400" dirty="0" smtClean="0">
                <a:latin typeface="Avenir Roman"/>
                <a:cs typeface="Avenir Roman"/>
              </a:rPr>
              <a:t>Dan Romascanu </a:t>
            </a:r>
            <a:br>
              <a:rPr lang="en-US" sz="2400" dirty="0" smtClean="0">
                <a:latin typeface="Avenir Roman"/>
                <a:cs typeface="Avenir Roman"/>
              </a:rPr>
            </a:br>
            <a:r>
              <a:rPr lang="en-US" sz="2400" dirty="0" smtClean="0">
                <a:latin typeface="Avenir Roman"/>
                <a:cs typeface="Avenir Roman"/>
              </a:rPr>
              <a:t>Jason Weil </a:t>
            </a:r>
            <a:endParaRPr lang="en-US" sz="2400" dirty="0">
              <a:latin typeface="Avenir Roman"/>
              <a:cs typeface="Avenir Roman"/>
            </a:endParaRPr>
          </a:p>
        </p:txBody>
      </p:sp>
    </p:spTree>
    <p:extLst>
      <p:ext uri="{BB962C8B-B14F-4D97-AF65-F5344CB8AC3E}">
        <p14:creationId xmlns:p14="http://schemas.microsoft.com/office/powerpoint/2010/main" val="2797796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 Well</a:t>
            </a:r>
            <a:endParaRPr lang="en-US" dirty="0"/>
          </a:p>
        </p:txBody>
      </p:sp>
      <p:sp>
        <p:nvSpPr>
          <p:cNvPr id="5" name="TextBox 4"/>
          <p:cNvSpPr txBox="1"/>
          <p:nvPr/>
        </p:nvSpPr>
        <p:spPr>
          <a:xfrm>
            <a:off x="349529" y="1519725"/>
            <a:ext cx="8505749" cy="5293757"/>
          </a:xfrm>
          <a:prstGeom prst="rect">
            <a:avLst/>
          </a:prstGeom>
          <a:noFill/>
        </p:spPr>
        <p:txBody>
          <a:bodyPr wrap="square" rtlCol="0">
            <a:spAutoFit/>
          </a:bodyPr>
          <a:lstStyle/>
          <a:p>
            <a:r>
              <a:rPr lang="en-US" sz="1400" dirty="0"/>
              <a:t>Any submission to the IETF intended by the Contributor for publication as all or part of an IETF Internet-Draft or RFC and any statement made within the context of an IETF activity is considered an "IETF Contribution". Such statements include oral statements in IETF sessions, as well as written and electronic communications made at any time or place, which are addressed to:</a:t>
            </a:r>
          </a:p>
          <a:p>
            <a:pPr marL="285750" indent="-285750">
              <a:buFont typeface="Arial" panose="020B0604020202020204" pitchFamily="34" charset="0"/>
              <a:buChar char="•"/>
            </a:pPr>
            <a:r>
              <a:rPr lang="en-US" sz="1400" dirty="0"/>
              <a:t>The IETF plenary session</a:t>
            </a:r>
          </a:p>
          <a:p>
            <a:pPr marL="285750" indent="-285750">
              <a:buFont typeface="Arial" panose="020B0604020202020204" pitchFamily="34" charset="0"/>
              <a:buChar char="•"/>
            </a:pPr>
            <a:r>
              <a:rPr lang="en-US" sz="1400" dirty="0"/>
              <a:t>The IESG, or any member thereof on behalf of the IESG</a:t>
            </a:r>
          </a:p>
          <a:p>
            <a:pPr marL="285750" indent="-285750">
              <a:buFont typeface="Arial" panose="020B0604020202020204" pitchFamily="34" charset="0"/>
              <a:buChar char="•"/>
            </a:pPr>
            <a:r>
              <a:rPr lang="en-US" sz="1400" dirty="0"/>
              <a:t>Any IETF mailing list, including the IETF list itself, any working group or design team list, or any other list functioning under IETF auspices</a:t>
            </a:r>
          </a:p>
          <a:p>
            <a:pPr marL="285750" indent="-285750">
              <a:buFont typeface="Arial" panose="020B0604020202020204" pitchFamily="34" charset="0"/>
              <a:buChar char="•"/>
            </a:pPr>
            <a:r>
              <a:rPr lang="en-US" sz="1400" dirty="0"/>
              <a:t>Any IETF working group or portion thereof</a:t>
            </a:r>
          </a:p>
          <a:p>
            <a:pPr marL="285750" indent="-285750">
              <a:buFont typeface="Arial" panose="020B0604020202020204" pitchFamily="34" charset="0"/>
              <a:buChar char="•"/>
            </a:pPr>
            <a:r>
              <a:rPr lang="en-US" sz="1400" dirty="0"/>
              <a:t>Any Birds of a Feather (BOF) session</a:t>
            </a:r>
          </a:p>
          <a:p>
            <a:pPr marL="285750" indent="-285750">
              <a:buFont typeface="Arial" panose="020B0604020202020204" pitchFamily="34" charset="0"/>
              <a:buChar char="•"/>
            </a:pPr>
            <a:r>
              <a:rPr lang="en-US" sz="1400" dirty="0"/>
              <a:t>The IAB or any member thereof on behalf of the IAB</a:t>
            </a:r>
          </a:p>
          <a:p>
            <a:pPr marL="285750" indent="-285750">
              <a:buFont typeface="Arial" panose="020B0604020202020204" pitchFamily="34" charset="0"/>
              <a:buChar char="•"/>
            </a:pPr>
            <a:r>
              <a:rPr lang="en-US" sz="1400" dirty="0"/>
              <a:t>The RFC Editor or the Internet-Drafts function</a:t>
            </a:r>
          </a:p>
          <a:p>
            <a:endParaRPr lang="en-US" sz="1400" dirty="0" smtClean="0"/>
          </a:p>
          <a:p>
            <a:r>
              <a:rPr lang="en-US" sz="1400" dirty="0" smtClean="0"/>
              <a:t>All </a:t>
            </a:r>
            <a:r>
              <a:rPr lang="en-US" sz="1400" dirty="0"/>
              <a:t>IETF Contributions are subject to the rules of </a:t>
            </a:r>
            <a:r>
              <a:rPr lang="en-US" sz="1400" dirty="0">
                <a:hlinkClick r:id="rId2"/>
              </a:rPr>
              <a:t>RFC 5378</a:t>
            </a:r>
            <a:r>
              <a:rPr lang="en-US" sz="1400" dirty="0"/>
              <a:t> and </a:t>
            </a:r>
            <a:r>
              <a:rPr lang="en-US" sz="1400" dirty="0">
                <a:hlinkClick r:id="rId3"/>
              </a:rPr>
              <a:t>RFC 3979</a:t>
            </a:r>
            <a:r>
              <a:rPr lang="en-US" sz="1400" dirty="0"/>
              <a:t> (updated by </a:t>
            </a:r>
            <a:r>
              <a:rPr lang="en-US" sz="1400" dirty="0">
                <a:hlinkClick r:id="rId4"/>
              </a:rPr>
              <a:t>RFC 4879</a:t>
            </a:r>
            <a:r>
              <a:rPr lang="en-US" sz="1400" dirty="0"/>
              <a:t>).</a:t>
            </a:r>
          </a:p>
          <a:p>
            <a:r>
              <a:rPr lang="en-US" sz="1400" dirty="0"/>
              <a:t>Statements made outside of an IETF session, mailing list or other function, that are clearly not intended to be input to an IETF activity, group or function, are not IETF Contributions in the context of this notice.  Please consult </a:t>
            </a:r>
            <a:r>
              <a:rPr lang="en-US" sz="1400" dirty="0">
                <a:hlinkClick r:id="rId2"/>
              </a:rPr>
              <a:t>RFC 5378</a:t>
            </a:r>
            <a:r>
              <a:rPr lang="en-US" sz="1400" dirty="0"/>
              <a:t> and </a:t>
            </a:r>
            <a:r>
              <a:rPr lang="en-US" sz="1400" dirty="0">
                <a:hlinkClick r:id="rId3"/>
              </a:rPr>
              <a:t>RFC 3979</a:t>
            </a:r>
            <a:r>
              <a:rPr lang="en-US" sz="1400" dirty="0"/>
              <a:t> for details.</a:t>
            </a:r>
          </a:p>
          <a:p>
            <a:endParaRPr lang="en-US" sz="1400" dirty="0" smtClean="0"/>
          </a:p>
          <a:p>
            <a:r>
              <a:rPr lang="en-US" sz="1400" dirty="0" smtClean="0"/>
              <a:t>A </a:t>
            </a:r>
            <a:r>
              <a:rPr lang="en-US" sz="1400" dirty="0"/>
              <a:t>participant in any IETF activity is deemed to accept all IETF rules of process, as documented in Best Current Practices RFCs and IESG Statements.</a:t>
            </a:r>
          </a:p>
          <a:p>
            <a:endParaRPr lang="en-US" sz="1400" dirty="0" smtClean="0"/>
          </a:p>
          <a:p>
            <a:r>
              <a:rPr lang="en-US" sz="1400" dirty="0" smtClean="0"/>
              <a:t>A </a:t>
            </a:r>
            <a:r>
              <a:rPr lang="en-US" sz="1400" dirty="0"/>
              <a:t>participant in any IETF activity acknowledges that written, audio and video records of meetings may be made and may be available to the public.</a:t>
            </a:r>
            <a:r>
              <a:rPr lang="en-US" sz="1600" dirty="0"/>
              <a:t/>
            </a:r>
            <a:br>
              <a:rPr lang="en-US" sz="1600" dirty="0"/>
            </a:br>
            <a:endParaRPr lang="en-US" sz="1600" dirty="0"/>
          </a:p>
        </p:txBody>
      </p:sp>
    </p:spTree>
    <p:extLst>
      <p:ext uri="{BB962C8B-B14F-4D97-AF65-F5344CB8AC3E}">
        <p14:creationId xmlns:p14="http://schemas.microsoft.com/office/powerpoint/2010/main" val="3108118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18809"/>
            <a:ext cx="8229600" cy="6136137"/>
          </a:xfrm>
        </p:spPr>
        <p:txBody>
          <a:bodyPr>
            <a:noAutofit/>
          </a:bodyPr>
          <a:lstStyle/>
          <a:p>
            <a:pPr marL="0" indent="0" algn="ctr">
              <a:buNone/>
            </a:pPr>
            <a:r>
              <a:rPr lang="en-US" sz="4000" b="1" dirty="0" smtClean="0">
                <a:latin typeface="Avenir Book"/>
                <a:cs typeface="Avenir Book"/>
              </a:rPr>
              <a:t>AGENDA</a:t>
            </a:r>
            <a:endParaRPr lang="en-US" sz="5600" dirty="0" smtClean="0">
              <a:latin typeface="Avenir Book"/>
              <a:cs typeface="Avenir Book"/>
            </a:endParaRPr>
          </a:p>
          <a:p>
            <a:pPr marL="0" indent="0" algn="ctr">
              <a:buNone/>
            </a:pPr>
            <a:endParaRPr lang="en-US" sz="2600" dirty="0" smtClean="0">
              <a:latin typeface="Avenir Book"/>
              <a:cs typeface="Avenir Book"/>
            </a:endParaRPr>
          </a:p>
          <a:p>
            <a:pPr marL="0" indent="0" algn="ctr">
              <a:buNone/>
            </a:pPr>
            <a:endParaRPr lang="en-US" sz="2600" dirty="0">
              <a:latin typeface="Avenir Book"/>
              <a:cs typeface="Avenir Book"/>
            </a:endParaRPr>
          </a:p>
          <a:p>
            <a:pPr marL="0" indent="0">
              <a:buNone/>
            </a:pPr>
            <a:r>
              <a:rPr lang="en-US" sz="1800" dirty="0"/>
              <a:t>1. Note Well, Note Takers, Agenda Bashing - (Chairs, </a:t>
            </a:r>
            <a:r>
              <a:rPr lang="en-US" sz="1800" dirty="0" smtClean="0"/>
              <a:t>5min</a:t>
            </a:r>
            <a:r>
              <a:rPr lang="en-US" sz="1800" dirty="0"/>
              <a:t>)</a:t>
            </a:r>
          </a:p>
          <a:p>
            <a:pPr marL="0" indent="0">
              <a:buNone/>
            </a:pPr>
            <a:endParaRPr lang="en-US" sz="1800" dirty="0"/>
          </a:p>
          <a:p>
            <a:pPr marL="0" indent="0">
              <a:buNone/>
            </a:pPr>
            <a:r>
              <a:rPr lang="en-US" sz="1800" dirty="0"/>
              <a:t>2. WG Status - (Chairs, 5 min)</a:t>
            </a:r>
          </a:p>
          <a:p>
            <a:pPr marL="0" indent="0">
              <a:buNone/>
            </a:pPr>
            <a:endParaRPr lang="en-US" sz="1800" dirty="0"/>
          </a:p>
          <a:p>
            <a:pPr marL="0" indent="0">
              <a:buNone/>
            </a:pPr>
            <a:r>
              <a:rPr lang="en-US" sz="1800" dirty="0"/>
              <a:t>3. LMAP Information </a:t>
            </a:r>
            <a:r>
              <a:rPr lang="en-US" sz="1800" dirty="0" smtClean="0"/>
              <a:t>Model - comments </a:t>
            </a:r>
            <a:r>
              <a:rPr lang="en-US" sz="1800" dirty="0"/>
              <a:t>and open </a:t>
            </a:r>
            <a:r>
              <a:rPr lang="en-US" sz="1800" dirty="0" smtClean="0"/>
              <a:t>issues - (</a:t>
            </a:r>
            <a:r>
              <a:rPr lang="en-US" sz="1800" dirty="0" err="1"/>
              <a:t>Juergen</a:t>
            </a:r>
            <a:r>
              <a:rPr lang="en-US" sz="1800" dirty="0" smtClean="0"/>
              <a:t>, 45 </a:t>
            </a:r>
            <a:r>
              <a:rPr lang="en-US" sz="1800" dirty="0"/>
              <a:t>min</a:t>
            </a:r>
            <a:r>
              <a:rPr lang="en-US" sz="1800" dirty="0" smtClean="0"/>
              <a:t>)</a:t>
            </a:r>
            <a:endParaRPr lang="en-US" sz="1800" dirty="0"/>
          </a:p>
          <a:p>
            <a:pPr marL="0" indent="0">
              <a:buNone/>
            </a:pPr>
            <a:endParaRPr lang="en-US" sz="1800" dirty="0"/>
          </a:p>
          <a:p>
            <a:pPr marL="0" indent="0">
              <a:buNone/>
            </a:pPr>
            <a:r>
              <a:rPr lang="en-US" sz="1800" dirty="0"/>
              <a:t>4. A YANG Data Model for LMAP </a:t>
            </a:r>
            <a:r>
              <a:rPr lang="en-US" sz="1800" dirty="0" smtClean="0"/>
              <a:t> - comments and </a:t>
            </a:r>
            <a:r>
              <a:rPr lang="en-US" sz="1800" dirty="0"/>
              <a:t>open </a:t>
            </a:r>
            <a:r>
              <a:rPr lang="en-US" sz="1800" dirty="0" smtClean="0"/>
              <a:t>issues - (</a:t>
            </a:r>
            <a:r>
              <a:rPr lang="en-US" sz="1800" dirty="0" err="1"/>
              <a:t>Juergen</a:t>
            </a:r>
            <a:r>
              <a:rPr lang="en-US" sz="1800" dirty="0"/>
              <a:t>, 20 min)</a:t>
            </a:r>
          </a:p>
          <a:p>
            <a:pPr marL="0" indent="0">
              <a:buNone/>
            </a:pPr>
            <a:endParaRPr lang="en-US" sz="1800" dirty="0"/>
          </a:p>
          <a:p>
            <a:pPr marL="0" indent="0">
              <a:buNone/>
            </a:pPr>
            <a:r>
              <a:rPr lang="en-US" sz="1800" dirty="0"/>
              <a:t>5. Using RESTCONF with LMAP </a:t>
            </a:r>
            <a:r>
              <a:rPr lang="en-US" sz="1800" dirty="0" smtClean="0"/>
              <a:t> </a:t>
            </a:r>
            <a:r>
              <a:rPr lang="en-US" sz="1800" dirty="0"/>
              <a:t>- comments </a:t>
            </a:r>
            <a:r>
              <a:rPr lang="en-US" sz="1800" dirty="0" smtClean="0"/>
              <a:t>and open </a:t>
            </a:r>
            <a:r>
              <a:rPr lang="en-US" sz="1800" dirty="0"/>
              <a:t>issues </a:t>
            </a:r>
            <a:r>
              <a:rPr lang="en-US" sz="1800" dirty="0" smtClean="0"/>
              <a:t>- (</a:t>
            </a:r>
            <a:r>
              <a:rPr lang="en-US" sz="1800" dirty="0" err="1"/>
              <a:t>Juergen</a:t>
            </a:r>
            <a:r>
              <a:rPr lang="en-US" sz="1800" dirty="0"/>
              <a:t>, 10 min)</a:t>
            </a:r>
          </a:p>
          <a:p>
            <a:pPr marL="0" indent="0">
              <a:buNone/>
            </a:pPr>
            <a:endParaRPr lang="en-US" sz="1800" dirty="0"/>
          </a:p>
          <a:p>
            <a:pPr marL="0" indent="0">
              <a:buNone/>
            </a:pPr>
            <a:r>
              <a:rPr lang="en-US" sz="1800" dirty="0"/>
              <a:t>6. Next steps </a:t>
            </a:r>
            <a:r>
              <a:rPr lang="en-US" sz="1800" dirty="0" smtClean="0"/>
              <a:t>- (</a:t>
            </a:r>
            <a:r>
              <a:rPr lang="en-US" sz="1800" dirty="0"/>
              <a:t>Chairs, 15 min</a:t>
            </a:r>
            <a:r>
              <a:rPr lang="en-US" sz="1800" dirty="0" smtClean="0"/>
              <a:t>)</a:t>
            </a:r>
            <a:endParaRPr lang="en-US" sz="1800" dirty="0" smtClean="0"/>
          </a:p>
        </p:txBody>
      </p:sp>
    </p:spTree>
    <p:extLst>
      <p:ext uri="{BB962C8B-B14F-4D97-AF65-F5344CB8AC3E}">
        <p14:creationId xmlns:p14="http://schemas.microsoft.com/office/powerpoint/2010/main" val="3550082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4754"/>
            <a:ext cx="8229600" cy="1282884"/>
          </a:xfrm>
        </p:spPr>
        <p:txBody>
          <a:bodyPr/>
          <a:lstStyle/>
          <a:p>
            <a:r>
              <a:rPr lang="en-US" dirty="0" smtClean="0">
                <a:latin typeface="Avenir Book"/>
                <a:cs typeface="Avenir Book"/>
              </a:rPr>
              <a:t>WG Status</a:t>
            </a:r>
            <a:r>
              <a:rPr lang="en-US" dirty="0" smtClean="0"/>
              <a:t>	</a:t>
            </a:r>
            <a:endParaRPr lang="en-US" dirty="0"/>
          </a:p>
        </p:txBody>
      </p:sp>
      <p:sp>
        <p:nvSpPr>
          <p:cNvPr id="3" name="Content Placeholder 2"/>
          <p:cNvSpPr>
            <a:spLocks noGrp="1"/>
          </p:cNvSpPr>
          <p:nvPr>
            <p:ph idx="1"/>
          </p:nvPr>
        </p:nvSpPr>
        <p:spPr>
          <a:xfrm>
            <a:off x="476450" y="1128562"/>
            <a:ext cx="8229600" cy="5483994"/>
          </a:xfrm>
        </p:spPr>
        <p:txBody>
          <a:bodyPr>
            <a:noAutofit/>
          </a:bodyPr>
          <a:lstStyle/>
          <a:p>
            <a:pPr marL="0" indent="0">
              <a:buNone/>
            </a:pPr>
            <a:r>
              <a:rPr lang="en-US" sz="1400" dirty="0" smtClean="0">
                <a:latin typeface="Avenir Book"/>
                <a:cs typeface="Avenir Book"/>
              </a:rPr>
              <a:t>Two RFCs</a:t>
            </a:r>
          </a:p>
          <a:p>
            <a:pPr marL="0" indent="0">
              <a:buNone/>
            </a:pPr>
            <a:r>
              <a:rPr lang="en-US" sz="1400" dirty="0">
                <a:latin typeface="Avenir Book"/>
                <a:cs typeface="Avenir Book"/>
                <a:hlinkClick r:id="rId2"/>
              </a:rPr>
              <a:t>https://datatracker.ietf.org/doc/rfc7536</a:t>
            </a:r>
            <a:r>
              <a:rPr lang="en-US" sz="1400" dirty="0" smtClean="0">
                <a:latin typeface="Avenir Book"/>
                <a:cs typeface="Avenir Book"/>
                <a:hlinkClick r:id="rId2"/>
              </a:rPr>
              <a:t>/</a:t>
            </a:r>
            <a:r>
              <a:rPr lang="en-US" sz="1400" dirty="0" smtClean="0">
                <a:latin typeface="Avenir Book"/>
                <a:cs typeface="Avenir Book"/>
              </a:rPr>
              <a:t> </a:t>
            </a:r>
          </a:p>
          <a:p>
            <a:pPr marL="0" indent="0">
              <a:buNone/>
            </a:pPr>
            <a:r>
              <a:rPr lang="en-US" sz="1400" dirty="0">
                <a:latin typeface="Avenir Book"/>
                <a:cs typeface="Avenir Book"/>
                <a:hlinkClick r:id="rId3"/>
              </a:rPr>
              <a:t>http://datatracker.ietf.org/doc/rfc7594</a:t>
            </a:r>
            <a:r>
              <a:rPr lang="en-US" sz="1400" dirty="0" smtClean="0">
                <a:latin typeface="Avenir Book"/>
                <a:cs typeface="Avenir Book"/>
                <a:hlinkClick r:id="rId3"/>
              </a:rPr>
              <a:t>/</a:t>
            </a:r>
            <a:endParaRPr lang="en-US" sz="1400" dirty="0" smtClean="0">
              <a:latin typeface="Avenir Book"/>
              <a:cs typeface="Avenir Book"/>
            </a:endParaRPr>
          </a:p>
          <a:p>
            <a:pPr marL="0" indent="0">
              <a:buNone/>
            </a:pPr>
            <a:endParaRPr lang="en-US" sz="1400" dirty="0">
              <a:latin typeface="Avenir Book"/>
              <a:cs typeface="Avenir Book"/>
            </a:endParaRPr>
          </a:p>
          <a:p>
            <a:pPr marL="0" indent="0">
              <a:buNone/>
            </a:pPr>
            <a:r>
              <a:rPr lang="en-US" sz="1400" dirty="0" smtClean="0">
                <a:latin typeface="Avenir Book"/>
                <a:cs typeface="Avenir Book"/>
              </a:rPr>
              <a:t>One RFC from IPPM: </a:t>
            </a:r>
          </a:p>
          <a:p>
            <a:pPr marL="0" indent="0">
              <a:buNone/>
            </a:pPr>
            <a:r>
              <a:rPr lang="en-US" sz="1400" dirty="0">
                <a:latin typeface="Avenir Book"/>
                <a:cs typeface="Avenir Book"/>
                <a:hlinkClick r:id="rId4"/>
              </a:rPr>
              <a:t>https://datatracker.ietf.org/doc/rfc7398</a:t>
            </a:r>
            <a:r>
              <a:rPr lang="en-US" sz="1400" dirty="0" smtClean="0">
                <a:latin typeface="Avenir Book"/>
                <a:cs typeface="Avenir Book"/>
                <a:hlinkClick r:id="rId4"/>
              </a:rPr>
              <a:t>/</a:t>
            </a:r>
            <a:r>
              <a:rPr lang="en-US" sz="1400" dirty="0" smtClean="0">
                <a:latin typeface="Avenir Book"/>
                <a:cs typeface="Avenir Book"/>
              </a:rPr>
              <a:t> </a:t>
            </a:r>
          </a:p>
          <a:p>
            <a:pPr marL="0" indent="0">
              <a:buNone/>
            </a:pPr>
            <a:endParaRPr lang="en-US" sz="1400" dirty="0">
              <a:latin typeface="Avenir Book"/>
              <a:cs typeface="Avenir Book"/>
            </a:endParaRPr>
          </a:p>
          <a:p>
            <a:pPr marL="0" indent="0">
              <a:buNone/>
            </a:pPr>
            <a:r>
              <a:rPr lang="en-US" sz="1400" dirty="0" smtClean="0">
                <a:latin typeface="Avenir Book"/>
                <a:cs typeface="Avenir Book"/>
              </a:rPr>
              <a:t>ID-s from IPPM: </a:t>
            </a:r>
          </a:p>
          <a:p>
            <a:pPr marL="0" indent="0">
              <a:buNone/>
            </a:pPr>
            <a:endParaRPr lang="en-US" sz="1400" dirty="0">
              <a:latin typeface="Avenir Book"/>
            </a:endParaRPr>
          </a:p>
          <a:p>
            <a:pPr marL="0" indent="0">
              <a:buNone/>
            </a:pPr>
            <a:r>
              <a:rPr lang="en-US" sz="1400" dirty="0" smtClean="0">
                <a:latin typeface="Avenir Book"/>
                <a:hlinkClick r:id="rId5"/>
              </a:rPr>
              <a:t>https</a:t>
            </a:r>
            <a:r>
              <a:rPr lang="en-US" sz="1400" dirty="0">
                <a:latin typeface="Avenir Book"/>
                <a:hlinkClick r:id="rId5"/>
              </a:rPr>
              <a:t>://</a:t>
            </a:r>
            <a:r>
              <a:rPr lang="en-US" sz="1400" dirty="0" smtClean="0">
                <a:latin typeface="Avenir Book"/>
                <a:hlinkClick r:id="rId5"/>
              </a:rPr>
              <a:t>datatracker.ietf.org/doc/draft-ietf-ippm-metric-registry/</a:t>
            </a:r>
            <a:endParaRPr lang="en-US" sz="1400" dirty="0" smtClean="0">
              <a:latin typeface="Avenir Book"/>
            </a:endParaRPr>
          </a:p>
          <a:p>
            <a:pPr marL="0" indent="0">
              <a:buNone/>
            </a:pPr>
            <a:r>
              <a:rPr lang="en-US" sz="1400" dirty="0" smtClean="0">
                <a:latin typeface="Avenir Book"/>
                <a:hlinkClick r:id="rId6"/>
              </a:rPr>
              <a:t>https</a:t>
            </a:r>
            <a:r>
              <a:rPr lang="en-US" sz="1400" dirty="0">
                <a:latin typeface="Avenir Book"/>
                <a:hlinkClick r:id="rId6"/>
              </a:rPr>
              <a:t>://datatracker.ietf.org/doc/draft-morton-lmap-examples</a:t>
            </a:r>
            <a:r>
              <a:rPr lang="en-US" sz="1400" dirty="0" smtClean="0">
                <a:latin typeface="Avenir Book"/>
                <a:hlinkClick r:id="rId6"/>
              </a:rPr>
              <a:t>/</a:t>
            </a:r>
            <a:r>
              <a:rPr lang="en-US" sz="1400" dirty="0" smtClean="0">
                <a:latin typeface="Avenir Book"/>
              </a:rPr>
              <a:t> </a:t>
            </a:r>
            <a:r>
              <a:rPr lang="en-US" sz="1400" dirty="0">
                <a:latin typeface="Avenir Book"/>
              </a:rPr>
              <a:t> </a:t>
            </a:r>
            <a:endParaRPr lang="en-US" sz="1400" dirty="0" smtClean="0">
              <a:latin typeface="Avenir Book"/>
            </a:endParaRPr>
          </a:p>
          <a:p>
            <a:pPr marL="0" indent="0">
              <a:buNone/>
            </a:pPr>
            <a:endParaRPr lang="en-US" sz="1400" dirty="0" smtClean="0">
              <a:latin typeface="Avenir Book"/>
              <a:cs typeface="Avenir Book"/>
            </a:endParaRPr>
          </a:p>
          <a:p>
            <a:pPr marL="0" indent="0">
              <a:buNone/>
            </a:pPr>
            <a:r>
              <a:rPr lang="en-US" sz="1400" dirty="0" smtClean="0">
                <a:latin typeface="Avenir Book"/>
                <a:cs typeface="Avenir Book"/>
              </a:rPr>
              <a:t>Active WG Items: </a:t>
            </a:r>
          </a:p>
          <a:p>
            <a:pPr marL="0" indent="0">
              <a:buNone/>
            </a:pPr>
            <a:r>
              <a:rPr lang="en-US" sz="1400" dirty="0" smtClean="0">
                <a:latin typeface="Avenir Book"/>
                <a:cs typeface="Avenir Book"/>
                <a:hlinkClick r:id="rId7"/>
              </a:rPr>
              <a:t>https://datatracker.ietf.org/doc/draft-ietf-lmap-information-model</a:t>
            </a:r>
            <a:r>
              <a:rPr lang="en-US" sz="1400" dirty="0" smtClean="0">
                <a:latin typeface="Avenir Book"/>
                <a:cs typeface="Avenir Book"/>
                <a:hlinkClick r:id="rId7"/>
              </a:rPr>
              <a:t>/</a:t>
            </a:r>
            <a:r>
              <a:rPr lang="en-US" sz="1400" dirty="0" smtClean="0">
                <a:latin typeface="Avenir Book"/>
                <a:cs typeface="Avenir Book"/>
              </a:rPr>
              <a:t>  </a:t>
            </a:r>
            <a:endParaRPr lang="en-US" sz="1400" dirty="0" smtClean="0">
              <a:latin typeface="Avenir Book"/>
              <a:cs typeface="Avenir Book"/>
            </a:endParaRPr>
          </a:p>
          <a:p>
            <a:pPr marL="0" indent="0">
              <a:buNone/>
            </a:pPr>
            <a:r>
              <a:rPr lang="en-US" sz="1400" dirty="0">
                <a:latin typeface="Avenir Book"/>
                <a:cs typeface="Avenir Book"/>
                <a:hlinkClick r:id="rId8"/>
              </a:rPr>
              <a:t>https://datatracker.ietf.org/doc/draft-ietf-lmap-yang</a:t>
            </a:r>
            <a:r>
              <a:rPr lang="en-US" sz="1400" dirty="0" smtClean="0">
                <a:latin typeface="Avenir Book"/>
                <a:cs typeface="Avenir Book"/>
                <a:hlinkClick r:id="rId8"/>
              </a:rPr>
              <a:t>/</a:t>
            </a:r>
            <a:endParaRPr lang="en-US" sz="1400" dirty="0" smtClean="0">
              <a:latin typeface="Avenir Book"/>
              <a:cs typeface="Avenir Book"/>
            </a:endParaRPr>
          </a:p>
          <a:p>
            <a:pPr marL="0" indent="0">
              <a:buNone/>
            </a:pPr>
            <a:r>
              <a:rPr lang="en-US" sz="1400" dirty="0">
                <a:latin typeface="Avenir Book"/>
                <a:cs typeface="Avenir Book"/>
                <a:hlinkClick r:id="rId9"/>
              </a:rPr>
              <a:t>http://datatracker.ietf.org/doc/draft-ietf-lmap-restconf</a:t>
            </a:r>
            <a:r>
              <a:rPr lang="en-US" sz="1400" dirty="0" smtClean="0">
                <a:latin typeface="Avenir Book"/>
                <a:cs typeface="Avenir Book"/>
                <a:hlinkClick r:id="rId9"/>
              </a:rPr>
              <a:t>/</a:t>
            </a:r>
            <a:r>
              <a:rPr lang="en-US" sz="1400" dirty="0" smtClean="0">
                <a:latin typeface="Avenir Book"/>
                <a:cs typeface="Avenir Book"/>
              </a:rPr>
              <a:t> </a:t>
            </a:r>
          </a:p>
          <a:p>
            <a:pPr marL="0" indent="0">
              <a:buNone/>
            </a:pPr>
            <a:endParaRPr lang="en-US" sz="1400" dirty="0">
              <a:latin typeface="Avenir Book"/>
              <a:cs typeface="Avenir Book"/>
            </a:endParaRPr>
          </a:p>
          <a:p>
            <a:pPr marL="0" indent="0">
              <a:buNone/>
            </a:pPr>
            <a:r>
              <a:rPr lang="en-US" sz="1400" dirty="0" smtClean="0">
                <a:latin typeface="Avenir Book"/>
                <a:cs typeface="Avenir Book"/>
              </a:rPr>
              <a:t>Non-chartered items:</a:t>
            </a:r>
          </a:p>
          <a:p>
            <a:pPr marL="0" indent="0">
              <a:buNone/>
            </a:pPr>
            <a:r>
              <a:rPr lang="en-US" sz="1400" dirty="0">
                <a:latin typeface="Avenir Book"/>
                <a:cs typeface="Avenir Book"/>
                <a:hlinkClick r:id="rId10"/>
              </a:rPr>
              <a:t>http://datatracker.ietf.org/doc/draft-deng-lmap-collaboration</a:t>
            </a:r>
            <a:r>
              <a:rPr lang="en-US" sz="1400" dirty="0" smtClean="0">
                <a:latin typeface="Avenir Book"/>
                <a:cs typeface="Avenir Book"/>
                <a:hlinkClick r:id="rId10"/>
              </a:rPr>
              <a:t>/</a:t>
            </a:r>
            <a:endParaRPr lang="en-US" sz="1400" dirty="0" smtClean="0">
              <a:latin typeface="Avenir Book"/>
              <a:cs typeface="Avenir Book"/>
            </a:endParaRPr>
          </a:p>
          <a:p>
            <a:pPr marL="0" indent="0">
              <a:buNone/>
            </a:pPr>
            <a:r>
              <a:rPr lang="en-US" sz="1400" dirty="0">
                <a:latin typeface="Avenir Book"/>
                <a:cs typeface="Avenir Book"/>
                <a:hlinkClick r:id="rId11"/>
              </a:rPr>
              <a:t>http://datatracker.ietf.org/doc/draft-ooki-lmap-internet-measurement-system</a:t>
            </a:r>
            <a:r>
              <a:rPr lang="en-US" sz="1400" dirty="0" smtClean="0">
                <a:latin typeface="Avenir Book"/>
                <a:cs typeface="Avenir Book"/>
                <a:hlinkClick r:id="rId11"/>
              </a:rPr>
              <a:t>/</a:t>
            </a:r>
            <a:r>
              <a:rPr lang="en-US" sz="1400" dirty="0" smtClean="0">
                <a:latin typeface="Avenir Book"/>
                <a:cs typeface="Avenir Book"/>
              </a:rPr>
              <a:t>  </a:t>
            </a:r>
          </a:p>
          <a:p>
            <a:pPr marL="0" indent="0">
              <a:buNone/>
            </a:pPr>
            <a:r>
              <a:rPr lang="en-US" sz="1400" dirty="0">
                <a:hlinkClick r:id="rId12"/>
              </a:rPr>
              <a:t>https://datatracker.ietf.org/doc/draft-turaga-lmap-special-loop-address</a:t>
            </a:r>
            <a:r>
              <a:rPr lang="en-US" sz="1400" dirty="0" smtClean="0">
                <a:hlinkClick r:id="rId12"/>
              </a:rPr>
              <a:t>/</a:t>
            </a:r>
            <a:r>
              <a:rPr lang="en-US" sz="1400" dirty="0" smtClean="0"/>
              <a:t> </a:t>
            </a:r>
            <a:endParaRPr lang="en-US" sz="1400" dirty="0" smtClean="0">
              <a:latin typeface="Avenir Book"/>
              <a:cs typeface="Avenir Book"/>
            </a:endParaRPr>
          </a:p>
          <a:p>
            <a:pPr marL="0" indent="0">
              <a:buNone/>
            </a:pPr>
            <a:endParaRPr lang="en-US" sz="1100" dirty="0" smtClean="0">
              <a:latin typeface="Avenir Book"/>
              <a:cs typeface="Avenir Book"/>
            </a:endParaRPr>
          </a:p>
          <a:p>
            <a:pPr marL="0" indent="0">
              <a:buNone/>
            </a:pPr>
            <a:endParaRPr lang="en-US" sz="1100" dirty="0" smtClean="0">
              <a:latin typeface="Avenir Book"/>
              <a:cs typeface="Avenir Book"/>
            </a:endParaRPr>
          </a:p>
        </p:txBody>
      </p:sp>
    </p:spTree>
    <p:extLst>
      <p:ext uri="{BB962C8B-B14F-4D97-AF65-F5344CB8AC3E}">
        <p14:creationId xmlns:p14="http://schemas.microsoft.com/office/powerpoint/2010/main" val="77266814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437</TotalTime>
  <Words>335</Words>
  <Application>Microsoft Macintosh PowerPoint</Application>
  <PresentationFormat>On-screen Show (4:3)</PresentationFormat>
  <Paragraphs>53</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LMAP WG  Interim Meeting November 17, 2016  Dan Romascanu  Jason Weil </vt:lpstr>
      <vt:lpstr>Note Well</vt:lpstr>
      <vt:lpstr>PowerPoint Presentation</vt:lpstr>
      <vt:lpstr>WG Status </vt:lpstr>
    </vt:vector>
  </TitlesOfParts>
  <Company>Time Warner Cable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LMAP WG  IETF 90, TORONTO, CA  Dan Romascanu  Jason Weil</dc:title>
  <dc:creator>Jason Weil</dc:creator>
  <cp:lastModifiedBy>Jason Weil</cp:lastModifiedBy>
  <cp:revision>28</cp:revision>
  <dcterms:created xsi:type="dcterms:W3CDTF">2014-07-23T13:23:20Z</dcterms:created>
  <dcterms:modified xsi:type="dcterms:W3CDTF">2016-11-17T01:08:12Z</dcterms:modified>
</cp:coreProperties>
</file>