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5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4" autoAdjust="0"/>
    <p:restoredTop sz="94660"/>
  </p:normalViewPr>
  <p:slideViewPr>
    <p:cSldViewPr snapToGrid="0">
      <p:cViewPr varScale="1">
        <p:scale>
          <a:sx n="89" d="100"/>
          <a:sy n="89" d="100"/>
        </p:scale>
        <p:origin x="25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33CAB-B398-4F8A-BC2C-C0B48FD82E62}" type="datetimeFigureOut">
              <a:rPr lang="en-US" smtClean="0"/>
              <a:t>11/12/2016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A4D66-354B-4486-A5F9-50FB7654F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620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33CAB-B398-4F8A-BC2C-C0B48FD82E62}" type="datetimeFigureOut">
              <a:rPr lang="en-US" smtClean="0"/>
              <a:t>11/12/2016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A4D66-354B-4486-A5F9-50FB7654F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58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33CAB-B398-4F8A-BC2C-C0B48FD82E62}" type="datetimeFigureOut">
              <a:rPr lang="en-US" smtClean="0"/>
              <a:t>11/12/2016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A4D66-354B-4486-A5F9-50FB7654F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26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33CAB-B398-4F8A-BC2C-C0B48FD82E62}" type="datetimeFigureOut">
              <a:rPr lang="en-US" smtClean="0"/>
              <a:t>11/12/2016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A4D66-354B-4486-A5F9-50FB7654F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588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33CAB-B398-4F8A-BC2C-C0B48FD82E62}" type="datetimeFigureOut">
              <a:rPr lang="en-US" smtClean="0"/>
              <a:t>11/12/2016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A4D66-354B-4486-A5F9-50FB7654F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560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33CAB-B398-4F8A-BC2C-C0B48FD82E62}" type="datetimeFigureOut">
              <a:rPr lang="en-US" smtClean="0"/>
              <a:t>11/12/2016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A4D66-354B-4486-A5F9-50FB7654F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233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33CAB-B398-4F8A-BC2C-C0B48FD82E62}" type="datetimeFigureOut">
              <a:rPr lang="en-US" smtClean="0"/>
              <a:t>11/12/2016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A4D66-354B-4486-A5F9-50FB7654F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61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33CAB-B398-4F8A-BC2C-C0B48FD82E62}" type="datetimeFigureOut">
              <a:rPr lang="en-US" smtClean="0"/>
              <a:t>11/12/2016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A4D66-354B-4486-A5F9-50FB7654F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311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33CAB-B398-4F8A-BC2C-C0B48FD82E62}" type="datetimeFigureOut">
              <a:rPr lang="en-US" smtClean="0"/>
              <a:t>11/12/2016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A4D66-354B-4486-A5F9-50FB7654F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240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33CAB-B398-4F8A-BC2C-C0B48FD82E62}" type="datetimeFigureOut">
              <a:rPr lang="en-US" smtClean="0"/>
              <a:t>11/12/2016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A4D66-354B-4486-A5F9-50FB7654F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557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33CAB-B398-4F8A-BC2C-C0B48FD82E62}" type="datetimeFigureOut">
              <a:rPr lang="en-US" smtClean="0"/>
              <a:t>11/12/2016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A4D66-354B-4486-A5F9-50FB7654F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110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33CAB-B398-4F8A-BC2C-C0B48FD82E62}" type="datetimeFigureOut">
              <a:rPr lang="en-US" smtClean="0"/>
              <a:t>11/12/2016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A4D66-354B-4486-A5F9-50FB7654F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51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mh@joelhalpern.com" TargetMode="External"/><Relationship Id="rId2" Type="http://schemas.openxmlformats.org/officeDocument/2006/relationships/hyperlink" Target="mailto:john.sc.strassner@huawei.com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joel.halpern@ericsson.co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Draft-ietf-supa-generic-policy-info-model-01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1252" y="3679671"/>
            <a:ext cx="9144000" cy="2186287"/>
          </a:xfrm>
        </p:spPr>
        <p:txBody>
          <a:bodyPr>
            <a:normAutofit fontScale="85000" lnSpcReduction="10000"/>
          </a:bodyPr>
          <a:lstStyle/>
          <a:p>
            <a:r>
              <a:rPr lang="en-US" sz="3600" dirty="0"/>
              <a:t>John Strassner</a:t>
            </a:r>
          </a:p>
          <a:p>
            <a:r>
              <a:rPr lang="en-US" sz="3600" dirty="0">
                <a:hlinkClick r:id="rId2"/>
              </a:rPr>
              <a:t>strazpdj@gmail.com, john.sc.strassner@huawei.com</a:t>
            </a:r>
            <a:endParaRPr lang="en-US" sz="3600" dirty="0"/>
          </a:p>
          <a:p>
            <a:r>
              <a:rPr lang="en-US" sz="3600" dirty="0"/>
              <a:t>Joel Halpern </a:t>
            </a:r>
          </a:p>
          <a:p>
            <a:r>
              <a:rPr lang="en-US" sz="3600" dirty="0">
                <a:hlinkClick r:id="rId3"/>
              </a:rPr>
              <a:t>jmh@joelhalpern.com</a:t>
            </a:r>
            <a:r>
              <a:rPr lang="en-US" sz="3600" dirty="0"/>
              <a:t>, </a:t>
            </a:r>
            <a:r>
              <a:rPr lang="en-US" sz="3600" dirty="0">
                <a:hlinkClick r:id="rId4"/>
              </a:rPr>
              <a:t>joel.halpern@ericsson.com</a:t>
            </a:r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66976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Draft State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Revision submitted 17-July-2016</a:t>
            </a:r>
          </a:p>
          <a:p>
            <a:r>
              <a:rPr lang="en-US" dirty="0"/>
              <a:t>Summary of changes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dirty="0"/>
              <a:t>Rewrote parts of the Introduction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dirty="0"/>
              <a:t>Clarified how to extend the GPIM and EPRIM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dirty="0"/>
              <a:t>Redesigned the </a:t>
            </a:r>
            <a:r>
              <a:rPr lang="en-US" dirty="0" err="1"/>
              <a:t>SUPAPolicyVersionMetadataDef</a:t>
            </a:r>
            <a:r>
              <a:rPr lang="en-US" dirty="0"/>
              <a:t> class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dirty="0"/>
              <a:t>Added Fully Qualified Path Names to applicable enumerations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dirty="0"/>
              <a:t>Removed </a:t>
            </a:r>
            <a:r>
              <a:rPr lang="en-US" dirty="0" err="1"/>
              <a:t>supaPolClauseExecStatus</a:t>
            </a:r>
            <a:r>
              <a:rPr lang="en-US" dirty="0"/>
              <a:t> with </a:t>
            </a:r>
            <a:r>
              <a:rPr lang="en-US" dirty="0" err="1"/>
              <a:t>supaPolClauseDeployStatus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771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Structural Overview - Reminder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4960"/>
            <a:ext cx="10515600" cy="5216208"/>
          </a:xfrm>
        </p:spPr>
        <p:txBody>
          <a:bodyPr>
            <a:noAutofit/>
          </a:bodyPr>
          <a:lstStyle/>
          <a:p>
            <a:r>
              <a:rPr lang="en-US" dirty="0"/>
              <a:t>Structure for GPIM and EPRIM has been stable for 2 versions</a:t>
            </a:r>
          </a:p>
          <a:p>
            <a:pPr lvl="1"/>
            <a:r>
              <a:rPr lang="en-US" dirty="0"/>
              <a:t>May continue fine-tuning some attributes</a:t>
            </a:r>
          </a:p>
          <a:p>
            <a:pPr lvl="1"/>
            <a:r>
              <a:rPr lang="en-US" dirty="0"/>
              <a:t>Existing classes and relationships likely will not change for either</a:t>
            </a:r>
          </a:p>
          <a:p>
            <a:r>
              <a:rPr lang="en-US" dirty="0"/>
              <a:t>Key points</a:t>
            </a:r>
          </a:p>
          <a:p>
            <a:pPr lvl="1"/>
            <a:r>
              <a:rPr lang="en-US" dirty="0"/>
              <a:t>Extensive use of patterns</a:t>
            </a:r>
          </a:p>
          <a:p>
            <a:pPr lvl="1"/>
            <a:r>
              <a:rPr lang="en-US" dirty="0"/>
              <a:t>Policies are containers</a:t>
            </a:r>
          </a:p>
          <a:p>
            <a:pPr lvl="1"/>
            <a:r>
              <a:rPr lang="en-US" dirty="0"/>
              <a:t>Each type of policy defines components that go into a type of container</a:t>
            </a:r>
          </a:p>
          <a:p>
            <a:pPr lvl="1"/>
            <a:r>
              <a:rPr lang="en-US" dirty="0"/>
              <a:t>This enables imperative, declarative, and other types of policies to share this infrastructure (but we are currently restricted to imperative types of policies)</a:t>
            </a:r>
          </a:p>
          <a:p>
            <a:pPr lvl="1"/>
            <a:r>
              <a:rPr lang="en-US" dirty="0"/>
              <a:t>Metadata can be attached to </a:t>
            </a:r>
            <a:r>
              <a:rPr lang="en-US" i="1" dirty="0"/>
              <a:t>any</a:t>
            </a:r>
            <a:r>
              <a:rPr lang="en-US" dirty="0"/>
              <a:t> object</a:t>
            </a:r>
          </a:p>
          <a:p>
            <a:pPr lvl="1"/>
            <a:r>
              <a:rPr lang="en-US" dirty="0"/>
              <a:t>Policy target abstracts managed objects that policy applies to</a:t>
            </a:r>
          </a:p>
          <a:p>
            <a:pPr lvl="1"/>
            <a:r>
              <a:rPr lang="en-US" dirty="0" err="1"/>
              <a:t>PolicySource</a:t>
            </a:r>
            <a:r>
              <a:rPr lang="en-US" dirty="0"/>
              <a:t> may be useful for security policies needing auditability and deontic logic</a:t>
            </a:r>
          </a:p>
        </p:txBody>
      </p:sp>
    </p:spTree>
    <p:extLst>
      <p:ext uri="{BB962C8B-B14F-4D97-AF65-F5344CB8AC3E}">
        <p14:creationId xmlns:p14="http://schemas.microsoft.com/office/powerpoint/2010/main" val="3290915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"/>
            <a:ext cx="10815320" cy="832650"/>
          </a:xfrm>
        </p:spPr>
        <p:txBody>
          <a:bodyPr/>
          <a:lstStyle/>
          <a:p>
            <a:r>
              <a:rPr lang="en-US" b="1" dirty="0"/>
              <a:t>SUPA Generic Policy Information Model (1 of 2)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273" y="832651"/>
            <a:ext cx="10459454" cy="583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757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"/>
            <a:ext cx="10815320" cy="986588"/>
          </a:xfrm>
        </p:spPr>
        <p:txBody>
          <a:bodyPr/>
          <a:lstStyle/>
          <a:p>
            <a:r>
              <a:rPr lang="en-US" b="1" dirty="0"/>
              <a:t>SUPA Generic Policy Information Model (2 of 2)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737" y="1364372"/>
            <a:ext cx="11758863" cy="530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85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6253"/>
            <a:ext cx="10515600" cy="836081"/>
          </a:xfrm>
        </p:spPr>
        <p:txBody>
          <a:bodyPr/>
          <a:lstStyle/>
          <a:p>
            <a:r>
              <a:rPr lang="en-US" dirty="0"/>
              <a:t>Textual Version of the GPIM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8232" y="932334"/>
            <a:ext cx="5246032" cy="5959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15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0212"/>
            <a:ext cx="10515600" cy="994610"/>
          </a:xfrm>
        </p:spPr>
        <p:txBody>
          <a:bodyPr/>
          <a:lstStyle/>
          <a:p>
            <a:r>
              <a:rPr lang="en-US" dirty="0"/>
              <a:t>Textual Version of the EPRIM</a:t>
            </a:r>
          </a:p>
        </p:txBody>
      </p:sp>
      <p:sp>
        <p:nvSpPr>
          <p:cNvPr id="3" name="Rectangle 2"/>
          <p:cNvSpPr/>
          <p:nvPr/>
        </p:nvSpPr>
        <p:spPr>
          <a:xfrm>
            <a:off x="2213810" y="1275361"/>
            <a:ext cx="6096000" cy="54476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 +---</a:t>
            </a:r>
            <a:r>
              <a:rPr lang="en-US" sz="1200" dirty="0" err="1"/>
              <a:t>SUPAPolicyObject</a:t>
            </a:r>
            <a:r>
              <a:rPr lang="en-US" sz="1200" dirty="0"/>
              <a:t> (5.2)</a:t>
            </a:r>
          </a:p>
          <a:p>
            <a:r>
              <a:rPr lang="en-US" sz="1200" dirty="0"/>
              <a:t>             |</a:t>
            </a:r>
          </a:p>
          <a:p>
            <a:r>
              <a:rPr lang="en-US" sz="1200" dirty="0"/>
              <a:t>             +---</a:t>
            </a:r>
            <a:r>
              <a:rPr lang="en-US" sz="1200" dirty="0" err="1"/>
              <a:t>SUPAPolicyStructure</a:t>
            </a:r>
            <a:r>
              <a:rPr lang="en-US" sz="1200" dirty="0"/>
              <a:t> (5.3)</a:t>
            </a:r>
          </a:p>
          <a:p>
            <a:r>
              <a:rPr lang="en-US" sz="1200" dirty="0"/>
              <a:t>             |     |</a:t>
            </a:r>
          </a:p>
          <a:p>
            <a:r>
              <a:rPr lang="en-US" sz="1200" dirty="0"/>
              <a:t>             |     +---</a:t>
            </a:r>
            <a:r>
              <a:rPr lang="en-US" sz="1200" dirty="0" err="1"/>
              <a:t>SUPAECAPolicyRule</a:t>
            </a:r>
            <a:r>
              <a:rPr lang="en-US" sz="1200" dirty="0"/>
              <a:t> (6.4)</a:t>
            </a:r>
          </a:p>
          <a:p>
            <a:r>
              <a:rPr lang="en-US" sz="1200" dirty="0"/>
              <a:t>             |          |</a:t>
            </a:r>
          </a:p>
          <a:p>
            <a:r>
              <a:rPr lang="en-US" sz="1200" dirty="0"/>
              <a:t>             |          +---</a:t>
            </a:r>
            <a:r>
              <a:rPr lang="en-US" sz="1200" dirty="0" err="1"/>
              <a:t>SUPAECAPolicyRuleAtomic</a:t>
            </a:r>
            <a:r>
              <a:rPr lang="en-US" sz="1200" dirty="0"/>
              <a:t> (6.5)</a:t>
            </a:r>
          </a:p>
          <a:p>
            <a:r>
              <a:rPr lang="en-US" sz="1200" dirty="0"/>
              <a:t>             |          |</a:t>
            </a:r>
          </a:p>
          <a:p>
            <a:r>
              <a:rPr lang="en-US" sz="1200" dirty="0"/>
              <a:t>             |          +---</a:t>
            </a:r>
            <a:r>
              <a:rPr lang="en-US" sz="1200" dirty="0" err="1"/>
              <a:t>SUPAECAPolicyRuleComposite</a:t>
            </a:r>
            <a:r>
              <a:rPr lang="en-US" sz="1200" dirty="0"/>
              <a:t> (6.6)</a:t>
            </a:r>
          </a:p>
          <a:p>
            <a:r>
              <a:rPr lang="en-US" sz="1200" dirty="0"/>
              <a:t>             |</a:t>
            </a:r>
          </a:p>
          <a:p>
            <a:r>
              <a:rPr lang="en-US" sz="1200" dirty="0"/>
              <a:t>             +---</a:t>
            </a:r>
            <a:r>
              <a:rPr lang="en-US" sz="1200" dirty="0" err="1"/>
              <a:t>SUPAPolicyComponentStructure</a:t>
            </a:r>
            <a:r>
              <a:rPr lang="en-US" sz="1200" dirty="0"/>
              <a:t> (5.6)</a:t>
            </a:r>
          </a:p>
          <a:p>
            <a:r>
              <a:rPr lang="en-US" sz="1200" dirty="0"/>
              <a:t>                   |</a:t>
            </a:r>
          </a:p>
          <a:p>
            <a:r>
              <a:rPr lang="en-US" sz="1200" dirty="0"/>
              <a:t>                   +---</a:t>
            </a:r>
            <a:r>
              <a:rPr lang="en-US" sz="1200" dirty="0" err="1"/>
              <a:t>SUPAPolicyClause</a:t>
            </a:r>
            <a:r>
              <a:rPr lang="en-US" sz="1200" dirty="0"/>
              <a:t> (5.7)</a:t>
            </a:r>
          </a:p>
          <a:p>
            <a:r>
              <a:rPr lang="en-US" sz="1200" dirty="0"/>
              <a:t>                   |     |</a:t>
            </a:r>
          </a:p>
          <a:p>
            <a:r>
              <a:rPr lang="en-US" sz="1200" dirty="0"/>
              <a:t>                   |     +---</a:t>
            </a:r>
            <a:r>
              <a:rPr lang="en-US" sz="1200" dirty="0" err="1"/>
              <a:t>SUPABooleanClause</a:t>
            </a:r>
            <a:r>
              <a:rPr lang="en-US" sz="1200" dirty="0"/>
              <a:t> (6.7)</a:t>
            </a:r>
          </a:p>
          <a:p>
            <a:r>
              <a:rPr lang="en-US" sz="1200" dirty="0"/>
              <a:t>                   |          |</a:t>
            </a:r>
          </a:p>
          <a:p>
            <a:r>
              <a:rPr lang="en-US" sz="1200" dirty="0"/>
              <a:t>                   |          +---</a:t>
            </a:r>
            <a:r>
              <a:rPr lang="en-US" sz="1200" dirty="0" err="1"/>
              <a:t>SUPAECAPolicyRuleAtomic</a:t>
            </a:r>
            <a:r>
              <a:rPr lang="en-US" sz="1200" dirty="0"/>
              <a:t> (6.8)</a:t>
            </a:r>
          </a:p>
          <a:p>
            <a:r>
              <a:rPr lang="en-US" sz="1200" dirty="0"/>
              <a:t>                   |          |</a:t>
            </a:r>
          </a:p>
          <a:p>
            <a:r>
              <a:rPr lang="en-US" sz="1200" dirty="0"/>
              <a:t>                   |          +---</a:t>
            </a:r>
            <a:r>
              <a:rPr lang="en-US" sz="1200" dirty="0" err="1"/>
              <a:t>SUPAECAPolicyRuleComposite</a:t>
            </a:r>
            <a:r>
              <a:rPr lang="en-US" sz="1200" dirty="0"/>
              <a:t> (6.9)</a:t>
            </a:r>
          </a:p>
          <a:p>
            <a:r>
              <a:rPr lang="en-US" sz="1200" dirty="0"/>
              <a:t>                   |</a:t>
            </a:r>
          </a:p>
          <a:p>
            <a:r>
              <a:rPr lang="en-US" sz="1200" dirty="0"/>
              <a:t>                   +---</a:t>
            </a:r>
            <a:r>
              <a:rPr lang="en-US" sz="1200" dirty="0" err="1"/>
              <a:t>SUPAPolicyComponentDecorator</a:t>
            </a:r>
            <a:r>
              <a:rPr lang="en-US" sz="1200" dirty="0"/>
              <a:t> (5.9)</a:t>
            </a:r>
          </a:p>
          <a:p>
            <a:r>
              <a:rPr lang="en-US" sz="1200" dirty="0"/>
              <a:t>                         |</a:t>
            </a:r>
          </a:p>
          <a:p>
            <a:r>
              <a:rPr lang="en-US" sz="1200" dirty="0"/>
              <a:t>                         +---</a:t>
            </a:r>
            <a:r>
              <a:rPr lang="en-US" sz="1200" dirty="0" err="1"/>
              <a:t>SUPAECAComponent</a:t>
            </a:r>
            <a:r>
              <a:rPr lang="en-US" sz="1200" dirty="0"/>
              <a:t>(6.10)</a:t>
            </a:r>
          </a:p>
          <a:p>
            <a:r>
              <a:rPr lang="en-US" sz="1200" dirty="0"/>
              <a:t>                               |</a:t>
            </a:r>
          </a:p>
          <a:p>
            <a:r>
              <a:rPr lang="en-US" sz="1200" dirty="0"/>
              <a:t>                               +---</a:t>
            </a:r>
            <a:r>
              <a:rPr lang="en-US" sz="1200" dirty="0" err="1"/>
              <a:t>SUPAPolicyEvent</a:t>
            </a:r>
            <a:r>
              <a:rPr lang="en-US" sz="1200" dirty="0"/>
              <a:t> (6.11)</a:t>
            </a:r>
          </a:p>
          <a:p>
            <a:r>
              <a:rPr lang="en-US" sz="1200" dirty="0"/>
              <a:t>                               |</a:t>
            </a:r>
          </a:p>
          <a:p>
            <a:r>
              <a:rPr lang="en-US" sz="1200" dirty="0"/>
              <a:t>                               +---</a:t>
            </a:r>
            <a:r>
              <a:rPr lang="en-US" sz="1200" dirty="0" err="1"/>
              <a:t>SUPAPolicyCondition</a:t>
            </a:r>
            <a:r>
              <a:rPr lang="en-US" sz="1200" dirty="0"/>
              <a:t> (6.12)</a:t>
            </a:r>
          </a:p>
          <a:p>
            <a:r>
              <a:rPr lang="en-US" sz="1200" dirty="0"/>
              <a:t>                               |</a:t>
            </a:r>
          </a:p>
          <a:p>
            <a:r>
              <a:rPr lang="en-US" sz="1200" dirty="0"/>
              <a:t>                               +---</a:t>
            </a:r>
            <a:r>
              <a:rPr lang="en-US" sz="1200" dirty="0" err="1"/>
              <a:t>SUPAPolicyAction</a:t>
            </a:r>
            <a:r>
              <a:rPr lang="en-US" sz="1200" dirty="0"/>
              <a:t> (6.13)</a:t>
            </a:r>
          </a:p>
        </p:txBody>
      </p:sp>
    </p:spTree>
    <p:extLst>
      <p:ext uri="{BB962C8B-B14F-4D97-AF65-F5344CB8AC3E}">
        <p14:creationId xmlns:p14="http://schemas.microsoft.com/office/powerpoint/2010/main" val="3927272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Pending 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876472" cy="4351338"/>
          </a:xfrm>
        </p:spPr>
        <p:txBody>
          <a:bodyPr>
            <a:normAutofit/>
          </a:bodyPr>
          <a:lstStyle/>
          <a:p>
            <a:r>
              <a:rPr lang="en-US" dirty="0"/>
              <a:t>Considering adding classes to represent “Unknown Rules” as well as “Unknown </a:t>
            </a:r>
            <a:r>
              <a:rPr lang="en-US" dirty="0" err="1"/>
              <a:t>PolicyClauses</a:t>
            </a:r>
            <a:r>
              <a:rPr lang="en-US" dirty="0"/>
              <a:t>”</a:t>
            </a:r>
          </a:p>
          <a:p>
            <a:pPr lvl="1"/>
            <a:r>
              <a:rPr lang="en-US" dirty="0"/>
              <a:t>Should we do so?	</a:t>
            </a:r>
          </a:p>
          <a:p>
            <a:r>
              <a:rPr lang="en-US" dirty="0"/>
              <a:t>We will add examples</a:t>
            </a:r>
          </a:p>
          <a:p>
            <a:pPr lvl="1"/>
            <a:r>
              <a:rPr lang="en-US" dirty="0"/>
              <a:t>This will be a superset of the examples in </a:t>
            </a:r>
            <a:r>
              <a:rPr lang="en-US"/>
              <a:t>the Data Model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6820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</TotalTime>
  <Words>336</Words>
  <Application>Microsoft Office PowerPoint</Application>
  <PresentationFormat>Widescreen</PresentationFormat>
  <Paragraphs>63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Draft-ietf-supa-generic-policy-info-model-01</vt:lpstr>
      <vt:lpstr>Draft State</vt:lpstr>
      <vt:lpstr>Structural Overview - Reminder</vt:lpstr>
      <vt:lpstr>SUPA Generic Policy Information Model (1 of 2)</vt:lpstr>
      <vt:lpstr>SUPA Generic Policy Information Model (2 of 2)</vt:lpstr>
      <vt:lpstr>Textual Version of the GPIM</vt:lpstr>
      <vt:lpstr>Textual Version of the EPRIM</vt:lpstr>
      <vt:lpstr>Pending Actions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Draft-ietf-supa-generic-policy-data-model-02</dc:title>
  <dc:creator>Joel Halpern</dc:creator>
  <cp:lastModifiedBy>Dr. John Strassner</cp:lastModifiedBy>
  <cp:revision>11</cp:revision>
  <dcterms:created xsi:type="dcterms:W3CDTF">2016-11-11T00:21:20Z</dcterms:created>
  <dcterms:modified xsi:type="dcterms:W3CDTF">2016-11-12T17:20:12Z</dcterms:modified>
</cp:coreProperties>
</file>